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92" r:id="rId2"/>
    <p:sldId id="293" r:id="rId3"/>
    <p:sldId id="294" r:id="rId4"/>
    <p:sldId id="297" r:id="rId5"/>
    <p:sldId id="298" r:id="rId6"/>
    <p:sldId id="296" r:id="rId7"/>
    <p:sldId id="295" r:id="rId8"/>
    <p:sldId id="301" r:id="rId9"/>
    <p:sldId id="302" r:id="rId10"/>
    <p:sldId id="291" r:id="rId11"/>
    <p:sldId id="300"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289" r:id="rId28"/>
    <p:sldId id="319" r:id="rId29"/>
    <p:sldId id="320" r:id="rId30"/>
    <p:sldId id="321" r:id="rId31"/>
    <p:sldId id="322" r:id="rId32"/>
    <p:sldId id="323" r:id="rId33"/>
    <p:sldId id="324" r:id="rId34"/>
    <p:sldId id="325" r:id="rId35"/>
    <p:sldId id="326" r:id="rId36"/>
    <p:sldId id="327" r:id="rId37"/>
    <p:sldId id="318" r:id="rId38"/>
    <p:sldId id="329" r:id="rId39"/>
    <p:sldId id="330" r:id="rId40"/>
    <p:sldId id="331" r:id="rId41"/>
    <p:sldId id="328" r:id="rId42"/>
  </p:sldIdLst>
  <p:sldSz cx="24384000" cy="13716000"/>
  <p:notesSz cx="6745288" cy="988218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C78"/>
    <a:srgbClr val="FF9900"/>
    <a:srgbClr val="0D3A5D"/>
    <a:srgbClr val="64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A4F80-E688-4BE0-BE1A-4FF7E83D4790}" v="40" dt="2023-11-04T19:54:31.9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aj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94648"/>
  </p:normalViewPr>
  <p:slideViewPr>
    <p:cSldViewPr snapToGrid="0" snapToObjects="1">
      <p:cViewPr varScale="1">
        <p:scale>
          <a:sx n="54" d="100"/>
          <a:sy n="54" d="100"/>
        </p:scale>
        <p:origin x="6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Περιοχή 1</c:v>
                </c:pt>
              </c:strCache>
            </c:strRef>
          </c:tx>
          <c:spPr>
            <a:solidFill>
              <a:srgbClr val="0E3A5D"/>
            </a:solidFill>
            <a:ln w="12700" cap="flat">
              <a:noFill/>
              <a:miter lim="400000"/>
            </a:ln>
            <a:effectLst/>
          </c:spPr>
          <c:dPt>
            <c:idx val="0"/>
            <c:bubble3D val="0"/>
            <c:extLst>
              <c:ext xmlns:c16="http://schemas.microsoft.com/office/drawing/2014/chart" uri="{C3380CC4-5D6E-409C-BE32-E72D297353CC}">
                <c16:uniqueId val="{00000001-7C8D-2142-8A8B-8F8BB91EC9FE}"/>
              </c:ext>
            </c:extLst>
          </c:dPt>
          <c:dPt>
            <c:idx val="1"/>
            <c:bubble3D val="0"/>
            <c:spPr>
              <a:solidFill>
                <a:srgbClr val="CBCBCB"/>
              </a:solidFill>
              <a:ln w="12700" cap="flat">
                <a:noFill/>
                <a:miter lim="400000"/>
              </a:ln>
              <a:effectLst/>
            </c:spPr>
            <c:extLst>
              <c:ext xmlns:c16="http://schemas.microsoft.com/office/drawing/2014/chart" uri="{C3380CC4-5D6E-409C-BE32-E72D297353CC}">
                <c16:uniqueId val="{00000003-7C8D-2142-8A8B-8F8BB91EC9FE}"/>
              </c:ext>
            </c:extLst>
          </c:dPt>
          <c:dPt>
            <c:idx val="2"/>
            <c:bubble3D val="0"/>
            <c:spPr>
              <a:solidFill>
                <a:srgbClr val="EDEDED"/>
              </a:solidFill>
              <a:ln w="12700" cap="flat">
                <a:noFill/>
                <a:miter lim="400000"/>
              </a:ln>
              <a:effectLst/>
            </c:spPr>
            <c:extLst>
              <c:ext xmlns:c16="http://schemas.microsoft.com/office/drawing/2014/chart" uri="{C3380CC4-5D6E-409C-BE32-E72D297353CC}">
                <c16:uniqueId val="{00000005-7C8D-2142-8A8B-8F8BB91EC9FE}"/>
              </c:ext>
            </c:extLst>
          </c:dPt>
          <c:dLbls>
            <c:dLbl>
              <c:idx val="0"/>
              <c:numFmt formatCode="#,##0%" sourceLinked="0"/>
              <c:spPr/>
              <c:txPr>
                <a:bodyPr/>
                <a:lstStyle/>
                <a:p>
                  <a:pPr>
                    <a:defRPr sz="4500" b="0" i="0" u="none" strike="noStrike">
                      <a:solidFill>
                        <a:srgbClr val="FFFFFF"/>
                      </a:solidFill>
                      <a:latin typeface="Helvetica Neue Light"/>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7C8D-2142-8A8B-8F8BB91EC9FE}"/>
                </c:ext>
              </c:extLst>
            </c:dLbl>
            <c:dLbl>
              <c:idx val="1"/>
              <c:numFmt formatCode="#,##0%" sourceLinked="0"/>
              <c:spPr/>
              <c:txPr>
                <a:bodyPr/>
                <a:lstStyle/>
                <a:p>
                  <a:pPr>
                    <a:defRPr sz="4500" b="0" i="0" u="none" strike="noStrike">
                      <a:solidFill>
                        <a:srgbClr val="FFFFFF"/>
                      </a:solidFill>
                      <a:latin typeface="Helvetica Neue Light"/>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7C8D-2142-8A8B-8F8BB91EC9FE}"/>
                </c:ext>
              </c:extLst>
            </c:dLbl>
            <c:dLbl>
              <c:idx val="2"/>
              <c:numFmt formatCode="#,##0%" sourceLinked="0"/>
              <c:spPr/>
              <c:txPr>
                <a:bodyPr/>
                <a:lstStyle/>
                <a:p>
                  <a:pPr>
                    <a:defRPr sz="4500" b="0" i="0" u="none" strike="noStrike">
                      <a:solidFill>
                        <a:srgbClr val="FFFFFF"/>
                      </a:solidFill>
                      <a:latin typeface="Helvetica Neue Light"/>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5-7C8D-2142-8A8B-8F8BB91EC9FE}"/>
                </c:ext>
              </c:extLst>
            </c:dLbl>
            <c:numFmt formatCode="#,##0%" sourceLinked="0"/>
            <c:spPr>
              <a:noFill/>
              <a:ln>
                <a:noFill/>
              </a:ln>
              <a:effectLst/>
            </c:spPr>
            <c:txPr>
              <a:bodyPr/>
              <a:lstStyle/>
              <a:p>
                <a:pPr>
                  <a:defRPr sz="4500" b="0" i="0" u="none" strike="noStrike">
                    <a:solidFill>
                      <a:srgbClr val="FFFFFF"/>
                    </a:solidFill>
                    <a:latin typeface="Helvetica Neue Light"/>
                  </a:defRPr>
                </a:pPr>
                <a:endParaRPr lang="en-US"/>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Ιούλιος</c:v>
                </c:pt>
                <c:pt idx="1">
                  <c:v>Αύγουστος</c:v>
                </c:pt>
                <c:pt idx="2">
                  <c:v>Σεπτέμβριος</c:v>
                </c:pt>
              </c:strCache>
            </c:strRef>
          </c:cat>
          <c:val>
            <c:numRef>
              <c:f>Sheet1!$B$2:$D$2</c:f>
              <c:numCache>
                <c:formatCode>General</c:formatCode>
                <c:ptCount val="3"/>
                <c:pt idx="0">
                  <c:v>26</c:v>
                </c:pt>
                <c:pt idx="1">
                  <c:v>21</c:v>
                </c:pt>
                <c:pt idx="2">
                  <c:v>18</c:v>
                </c:pt>
              </c:numCache>
            </c:numRef>
          </c:val>
          <c:extLst>
            <c:ext xmlns:c16="http://schemas.microsoft.com/office/drawing/2014/chart" uri="{C3380CC4-5D6E-409C-BE32-E72D297353CC}">
              <c16:uniqueId val="{00000006-7C8D-2142-8A8B-8F8BB91EC9FE}"/>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9466"/>
          <c:y val="0.19466"/>
          <c:w val="0.61068"/>
          <c:h val="0.59818000000000005"/>
        </c:manualLayout>
      </c:layout>
      <c:doughnutChart>
        <c:varyColors val="0"/>
        <c:ser>
          <c:idx val="0"/>
          <c:order val="0"/>
          <c:tx>
            <c:strRef>
              <c:f>Sheet1!$A$2</c:f>
              <c:strCache>
                <c:ptCount val="1"/>
                <c:pt idx="0">
                  <c:v>Περιοχή 1</c:v>
                </c:pt>
              </c:strCache>
            </c:strRef>
          </c:tx>
          <c:spPr>
            <a:solidFill>
              <a:srgbClr val="103A5D"/>
            </a:solidFill>
            <a:ln w="12700" cap="flat">
              <a:noFill/>
              <a:miter lim="400000"/>
            </a:ln>
            <a:effectLst/>
          </c:spPr>
          <c:dPt>
            <c:idx val="0"/>
            <c:bubble3D val="0"/>
            <c:extLst>
              <c:ext xmlns:c16="http://schemas.microsoft.com/office/drawing/2014/chart" uri="{C3380CC4-5D6E-409C-BE32-E72D297353CC}">
                <c16:uniqueId val="{00000001-A06D-D84C-92BC-FA1F1C5B450B}"/>
              </c:ext>
            </c:extLst>
          </c:dPt>
          <c:dPt>
            <c:idx val="1"/>
            <c:bubble3D val="0"/>
            <c:spPr>
              <a:solidFill>
                <a:srgbClr val="CBCBCB"/>
              </a:solidFill>
              <a:ln w="12700" cap="flat">
                <a:noFill/>
                <a:miter lim="400000"/>
              </a:ln>
              <a:effectLst/>
            </c:spPr>
            <c:extLst>
              <c:ext xmlns:c16="http://schemas.microsoft.com/office/drawing/2014/chart" uri="{C3380CC4-5D6E-409C-BE32-E72D297353CC}">
                <c16:uniqueId val="{00000003-A06D-D84C-92BC-FA1F1C5B450B}"/>
              </c:ext>
            </c:extLst>
          </c:dPt>
          <c:dPt>
            <c:idx val="2"/>
            <c:bubble3D val="0"/>
            <c:spPr>
              <a:solidFill>
                <a:srgbClr val="EDEDED"/>
              </a:solidFill>
              <a:ln w="12700" cap="flat">
                <a:noFill/>
                <a:miter lim="400000"/>
              </a:ln>
              <a:effectLst/>
            </c:spPr>
            <c:extLst>
              <c:ext xmlns:c16="http://schemas.microsoft.com/office/drawing/2014/chart" uri="{C3380CC4-5D6E-409C-BE32-E72D297353CC}">
                <c16:uniqueId val="{00000005-A06D-D84C-92BC-FA1F1C5B450B}"/>
              </c:ext>
            </c:extLst>
          </c:dPt>
          <c:dLbls>
            <c:dLbl>
              <c:idx val="0"/>
              <c:numFmt formatCode="#,##0%" sourceLinked="0"/>
              <c:spPr/>
              <c:txPr>
                <a:bodyPr/>
                <a:lstStyle/>
                <a:p>
                  <a:pPr>
                    <a:defRPr sz="4500" b="0" i="0" u="none" strike="noStrike">
                      <a:solidFill>
                        <a:srgbClr val="000000"/>
                      </a:solidFill>
                      <a:latin typeface="Helvetica Neue"/>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06D-D84C-92BC-FA1F1C5B450B}"/>
                </c:ext>
              </c:extLst>
            </c:dLbl>
            <c:dLbl>
              <c:idx val="1"/>
              <c:numFmt formatCode="#,##0%" sourceLinked="0"/>
              <c:spPr/>
              <c:txPr>
                <a:bodyPr/>
                <a:lstStyle/>
                <a:p>
                  <a:pPr>
                    <a:defRPr sz="4500" b="0" i="0" u="none" strike="noStrike">
                      <a:solidFill>
                        <a:srgbClr val="000000"/>
                      </a:solidFill>
                      <a:latin typeface="Helvetica Neue"/>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06D-D84C-92BC-FA1F1C5B450B}"/>
                </c:ext>
              </c:extLst>
            </c:dLbl>
            <c:dLbl>
              <c:idx val="2"/>
              <c:numFmt formatCode="#,##0%" sourceLinked="0"/>
              <c:spPr/>
              <c:txPr>
                <a:bodyPr/>
                <a:lstStyle/>
                <a:p>
                  <a:pPr>
                    <a:defRPr sz="4500" b="0" i="0" u="none" strike="noStrike">
                      <a:solidFill>
                        <a:srgbClr val="000000"/>
                      </a:solidFill>
                      <a:latin typeface="Helvetica Neue"/>
                    </a:defRPr>
                  </a:pPr>
                  <a:endParaRPr lang="en-US"/>
                </a:p>
              </c:txPr>
              <c:showLegendKey val="0"/>
              <c:showVal val="0"/>
              <c:showCatName val="0"/>
              <c:showSerName val="0"/>
              <c:showPercent val="1"/>
              <c:showBubbleSize val="0"/>
              <c:extLst>
                <c:ext xmlns:c16="http://schemas.microsoft.com/office/drawing/2014/chart" uri="{C3380CC4-5D6E-409C-BE32-E72D297353CC}">
                  <c16:uniqueId val="{00000005-A06D-D84C-92BC-FA1F1C5B450B}"/>
                </c:ext>
              </c:extLst>
            </c:dLbl>
            <c:numFmt formatCode="#,##0%" sourceLinked="0"/>
            <c:spPr>
              <a:noFill/>
              <a:ln>
                <a:noFill/>
              </a:ln>
              <a:effectLst/>
            </c:spPr>
            <c:txPr>
              <a:bodyPr/>
              <a:lstStyle/>
              <a:p>
                <a:pPr>
                  <a:defRPr sz="4500" b="0" i="0" u="none" strike="noStrike">
                    <a:solidFill>
                      <a:srgbClr val="000000"/>
                    </a:solidFill>
                    <a:latin typeface="Helvetica Neue"/>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Ιούλιος</c:v>
                </c:pt>
                <c:pt idx="1">
                  <c:v>Αύγουστος</c:v>
                </c:pt>
                <c:pt idx="2">
                  <c:v>Σεπτέμβριος</c:v>
                </c:pt>
              </c:strCache>
            </c:strRef>
          </c:cat>
          <c:val>
            <c:numRef>
              <c:f>Sheet1!$B$2:$D$2</c:f>
              <c:numCache>
                <c:formatCode>General</c:formatCode>
                <c:ptCount val="3"/>
                <c:pt idx="0">
                  <c:v>26</c:v>
                </c:pt>
                <c:pt idx="1">
                  <c:v>21</c:v>
                </c:pt>
                <c:pt idx="2">
                  <c:v>18</c:v>
                </c:pt>
              </c:numCache>
            </c:numRef>
          </c:val>
          <c:extLst>
            <c:ext xmlns:c16="http://schemas.microsoft.com/office/drawing/2014/chart" uri="{C3380CC4-5D6E-409C-BE32-E72D297353CC}">
              <c16:uniqueId val="{00000006-A06D-D84C-92BC-FA1F1C5B450B}"/>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5090400000000007E-2"/>
          <c:y val="7.1071899999999993E-2"/>
          <c:w val="0.92991000000000001"/>
          <c:h val="0.81252500000000005"/>
        </c:manualLayout>
      </c:layout>
      <c:barChart>
        <c:barDir val="col"/>
        <c:grouping val="stacked"/>
        <c:varyColors val="0"/>
        <c:ser>
          <c:idx val="0"/>
          <c:order val="0"/>
          <c:tx>
            <c:strRef>
              <c:f>Sheet1!$A$2</c:f>
              <c:strCache>
                <c:ptCount val="1"/>
                <c:pt idx="0">
                  <c:v>Περιοχή 1</c:v>
                </c:pt>
              </c:strCache>
            </c:strRef>
          </c:tx>
          <c:spPr>
            <a:solidFill>
              <a:srgbClr val="0E3A5D"/>
            </a:solidFill>
            <a:ln w="12700" cap="flat">
              <a:noFill/>
              <a:miter lim="400000"/>
            </a:ln>
            <a:effectLst/>
          </c:spPr>
          <c:invertIfNegative val="0"/>
          <c:cat>
            <c:strRef>
              <c:f>Sheet1!$B$1:$E$1</c:f>
              <c:strCache>
                <c:ptCount val="4"/>
                <c:pt idx="0">
                  <c:v>Απρίλιος</c:v>
                </c:pt>
                <c:pt idx="1">
                  <c:v>Μάιος</c:v>
                </c:pt>
                <c:pt idx="2">
                  <c:v>Ιούνιος</c:v>
                </c:pt>
                <c:pt idx="3">
                  <c:v>Ιούλιος</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20BA-BA45-A86A-65B184EA2FE6}"/>
            </c:ext>
          </c:extLst>
        </c:ser>
        <c:ser>
          <c:idx val="1"/>
          <c:order val="1"/>
          <c:tx>
            <c:strRef>
              <c:f>Sheet1!$A$3</c:f>
              <c:strCache>
                <c:ptCount val="1"/>
                <c:pt idx="0">
                  <c:v>Περιοχή 2</c:v>
                </c:pt>
              </c:strCache>
            </c:strRef>
          </c:tx>
          <c:spPr>
            <a:solidFill>
              <a:srgbClr val="EDEDED"/>
            </a:solidFill>
            <a:ln w="12700" cap="flat">
              <a:noFill/>
              <a:miter lim="400000"/>
            </a:ln>
            <a:effectLst/>
          </c:spPr>
          <c:invertIfNegative val="0"/>
          <c:cat>
            <c:strRef>
              <c:f>Sheet1!$B$1:$E$1</c:f>
              <c:strCache>
                <c:ptCount val="4"/>
                <c:pt idx="0">
                  <c:v>Απρίλιος</c:v>
                </c:pt>
                <c:pt idx="1">
                  <c:v>Μάιος</c:v>
                </c:pt>
                <c:pt idx="2">
                  <c:v>Ιούνιος</c:v>
                </c:pt>
                <c:pt idx="3">
                  <c:v>Ιούλιος</c:v>
                </c:pt>
              </c:strCache>
            </c:strRef>
          </c:cat>
          <c:val>
            <c:numRef>
              <c:f>Sheet1!$B$3:$E$3</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1-20BA-BA45-A86A-65B184EA2FE6}"/>
            </c:ext>
          </c:extLst>
        </c:ser>
        <c:dLbls>
          <c:showLegendKey val="0"/>
          <c:showVal val="0"/>
          <c:showCatName val="0"/>
          <c:showSerName val="0"/>
          <c:showPercent val="0"/>
          <c:showBubbleSize val="0"/>
        </c:dLbls>
        <c:gapWidth val="4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solidFill>
              <a:srgbClr val="000000"/>
            </a:solidFill>
            <a:prstDash val="solid"/>
            <a:miter lim="400000"/>
          </a:ln>
        </c:spPr>
        <c:txPr>
          <a:bodyPr rot="0"/>
          <a:lstStyle/>
          <a:p>
            <a:pPr>
              <a:defRPr sz="3200" b="0" i="0" u="none" strike="noStrike">
                <a:solidFill>
                  <a:srgbClr val="000000"/>
                </a:solidFill>
                <a:latin typeface="Helvetica Neue"/>
              </a:defRPr>
            </a:pPr>
            <a:endParaRPr lang="en-US"/>
          </a:p>
        </c:txPr>
        <c:crossAx val="2094734552"/>
        <c:crosses val="autoZero"/>
        <c:crossBetween val="between"/>
        <c:majorUnit val="50"/>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73177-5AAE-44CF-B96A-0886F9955D20}" type="doc">
      <dgm:prSet loTypeId="urn:microsoft.com/office/officeart/2005/8/layout/arrow2" loCatId="process" qsTypeId="urn:microsoft.com/office/officeart/2005/8/quickstyle/simple1" qsCatId="simple" csTypeId="urn:microsoft.com/office/officeart/2005/8/colors/accent1_2" csCatId="accent1" phldr="1"/>
      <dgm:spPr/>
    </dgm:pt>
    <dgm:pt modelId="{52BC2273-1C2E-4072-A2F8-D9791DA66599}">
      <dgm:prSet phldrT="[Text]" custT="1"/>
      <dgm:spPr/>
      <dgm:t>
        <a:bodyPr/>
        <a:lstStyle/>
        <a:p>
          <a:pPr algn="ctr"/>
          <a:r>
            <a:rPr lang="el-GR" sz="1600" b="1" dirty="0">
              <a:solidFill>
                <a:srgbClr val="FF9900"/>
              </a:solidFill>
            </a:rPr>
            <a:t>Αναγνώριση ευκαιρίας</a:t>
          </a:r>
        </a:p>
      </dgm:t>
    </dgm:pt>
    <dgm:pt modelId="{30443F88-0BFD-4CAF-A769-1C6A0AD77A1B}" type="parTrans" cxnId="{BD2AF187-B04A-46B3-BD4D-C9DAEE0E761B}">
      <dgm:prSet/>
      <dgm:spPr/>
      <dgm:t>
        <a:bodyPr/>
        <a:lstStyle/>
        <a:p>
          <a:endParaRPr lang="el-GR"/>
        </a:p>
      </dgm:t>
    </dgm:pt>
    <dgm:pt modelId="{CF0FD382-E794-433A-8669-B290492EC703}" type="sibTrans" cxnId="{BD2AF187-B04A-46B3-BD4D-C9DAEE0E761B}">
      <dgm:prSet/>
      <dgm:spPr/>
      <dgm:t>
        <a:bodyPr/>
        <a:lstStyle/>
        <a:p>
          <a:endParaRPr lang="el-GR"/>
        </a:p>
      </dgm:t>
    </dgm:pt>
    <dgm:pt modelId="{AD89398C-CBF5-4D07-882A-77B137DD3C8F}">
      <dgm:prSet phldrT="[Text]" custT="1"/>
      <dgm:spPr/>
      <dgm:t>
        <a:bodyPr/>
        <a:lstStyle/>
        <a:p>
          <a:pPr algn="ctr"/>
          <a:r>
            <a:rPr lang="el-GR" sz="1600" b="1" dirty="0">
              <a:solidFill>
                <a:srgbClr val="FF9900"/>
              </a:solidFill>
            </a:rPr>
            <a:t>Υπογραφή συμβολαίου</a:t>
          </a:r>
        </a:p>
      </dgm:t>
    </dgm:pt>
    <dgm:pt modelId="{891BAAB8-5323-4FBD-A772-B39406A7053D}" type="parTrans" cxnId="{0A5871E8-5E40-4F5B-9AFF-916AFB1C9F46}">
      <dgm:prSet/>
      <dgm:spPr/>
      <dgm:t>
        <a:bodyPr/>
        <a:lstStyle/>
        <a:p>
          <a:endParaRPr lang="el-GR"/>
        </a:p>
      </dgm:t>
    </dgm:pt>
    <dgm:pt modelId="{3DC469F6-4A99-4BEC-B848-EA997F89B960}" type="sibTrans" cxnId="{0A5871E8-5E40-4F5B-9AFF-916AFB1C9F46}">
      <dgm:prSet/>
      <dgm:spPr/>
      <dgm:t>
        <a:bodyPr/>
        <a:lstStyle/>
        <a:p>
          <a:endParaRPr lang="el-GR"/>
        </a:p>
      </dgm:t>
    </dgm:pt>
    <dgm:pt modelId="{9CC64634-D3DD-4EC4-988C-B941039085C6}">
      <dgm:prSet phldrT="[Text]" custT="1"/>
      <dgm:spPr/>
      <dgm:t>
        <a:bodyPr/>
        <a:lstStyle/>
        <a:p>
          <a:pPr algn="ctr"/>
          <a:r>
            <a:rPr lang="el-GR" sz="1600" b="1" dirty="0">
              <a:solidFill>
                <a:srgbClr val="FF9900"/>
              </a:solidFill>
            </a:rPr>
            <a:t>Περίοδος</a:t>
          </a:r>
        </a:p>
        <a:p>
          <a:pPr algn="ctr"/>
          <a:r>
            <a:rPr lang="el-GR" sz="1600" b="1" dirty="0">
              <a:solidFill>
                <a:srgbClr val="FF9900"/>
              </a:solidFill>
            </a:rPr>
            <a:t>πίστωσης</a:t>
          </a:r>
        </a:p>
      </dgm:t>
    </dgm:pt>
    <dgm:pt modelId="{C955B8CF-1AF4-4FB4-9956-B830F6AA4E82}" type="parTrans" cxnId="{E80CB2F5-D4FA-4F6E-AA55-8BFDD64D0CC0}">
      <dgm:prSet/>
      <dgm:spPr/>
      <dgm:t>
        <a:bodyPr/>
        <a:lstStyle/>
        <a:p>
          <a:endParaRPr lang="el-GR"/>
        </a:p>
      </dgm:t>
    </dgm:pt>
    <dgm:pt modelId="{48E46D55-9ACC-46B0-9CAC-EB7A9C9C2020}" type="sibTrans" cxnId="{E80CB2F5-D4FA-4F6E-AA55-8BFDD64D0CC0}">
      <dgm:prSet/>
      <dgm:spPr/>
      <dgm:t>
        <a:bodyPr/>
        <a:lstStyle/>
        <a:p>
          <a:endParaRPr lang="el-GR"/>
        </a:p>
      </dgm:t>
    </dgm:pt>
    <dgm:pt modelId="{8C9B9768-B357-4B99-A138-1BACC3A9271F}">
      <dgm:prSet phldrT="[Text]" custT="1"/>
      <dgm:spPr/>
      <dgm:t>
        <a:bodyPr/>
        <a:lstStyle/>
        <a:p>
          <a:pPr algn="ctr"/>
          <a:r>
            <a:rPr lang="el-GR" sz="1600" b="1" dirty="0">
              <a:solidFill>
                <a:srgbClr val="FF9900"/>
              </a:solidFill>
            </a:rPr>
            <a:t>Παραγωγή</a:t>
          </a:r>
        </a:p>
      </dgm:t>
    </dgm:pt>
    <dgm:pt modelId="{94C683EA-1302-4F96-88E2-AFA14A570FFA}" type="parTrans" cxnId="{A0A86C03-1FAF-4151-BCEA-0A6CAB6337DF}">
      <dgm:prSet/>
      <dgm:spPr/>
      <dgm:t>
        <a:bodyPr/>
        <a:lstStyle/>
        <a:p>
          <a:endParaRPr lang="el-GR"/>
        </a:p>
      </dgm:t>
    </dgm:pt>
    <dgm:pt modelId="{C13BACB0-549E-48E9-A260-12FAE7AF3EE6}" type="sibTrans" cxnId="{A0A86C03-1FAF-4151-BCEA-0A6CAB6337DF}">
      <dgm:prSet/>
      <dgm:spPr/>
      <dgm:t>
        <a:bodyPr/>
        <a:lstStyle/>
        <a:p>
          <a:endParaRPr lang="el-GR"/>
        </a:p>
      </dgm:t>
    </dgm:pt>
    <dgm:pt modelId="{6CCED87C-930E-4A47-8A3F-79B4FA76051F}">
      <dgm:prSet phldrT="[Text]" custT="1"/>
      <dgm:spPr/>
      <dgm:t>
        <a:bodyPr/>
        <a:lstStyle/>
        <a:p>
          <a:pPr algn="ctr"/>
          <a:r>
            <a:rPr lang="el-GR" sz="1600" b="1" dirty="0">
              <a:solidFill>
                <a:srgbClr val="FF9900"/>
              </a:solidFill>
            </a:rPr>
            <a:t>Ρευστότητα</a:t>
          </a:r>
        </a:p>
      </dgm:t>
    </dgm:pt>
    <dgm:pt modelId="{8951EDE5-27F6-412C-92A1-79D5D2108847}" type="parTrans" cxnId="{5A0B22F0-B14F-44CB-94C8-CEF9A45F1703}">
      <dgm:prSet/>
      <dgm:spPr/>
      <dgm:t>
        <a:bodyPr/>
        <a:lstStyle/>
        <a:p>
          <a:endParaRPr lang="el-GR"/>
        </a:p>
      </dgm:t>
    </dgm:pt>
    <dgm:pt modelId="{2DFA1D9E-1D0C-48CA-AAD2-933F8558547F}" type="sibTrans" cxnId="{5A0B22F0-B14F-44CB-94C8-CEF9A45F1703}">
      <dgm:prSet/>
      <dgm:spPr/>
      <dgm:t>
        <a:bodyPr/>
        <a:lstStyle/>
        <a:p>
          <a:endParaRPr lang="el-GR"/>
        </a:p>
      </dgm:t>
    </dgm:pt>
    <dgm:pt modelId="{9DB40712-8015-47DD-82A9-7712C7FD891A}">
      <dgm:prSet phldrT="[Text]"/>
      <dgm:spPr/>
      <dgm:t>
        <a:bodyPr/>
        <a:lstStyle/>
        <a:p>
          <a:endParaRPr lang="el-GR"/>
        </a:p>
      </dgm:t>
    </dgm:pt>
    <dgm:pt modelId="{5FA39F20-F957-448C-BA8C-97CB2C728B60}" type="parTrans" cxnId="{53653ADD-6776-4D85-BE90-E8F7BE5546EA}">
      <dgm:prSet/>
      <dgm:spPr/>
      <dgm:t>
        <a:bodyPr/>
        <a:lstStyle/>
        <a:p>
          <a:endParaRPr lang="el-GR"/>
        </a:p>
      </dgm:t>
    </dgm:pt>
    <dgm:pt modelId="{1C86704B-2776-4E8E-AC40-B0C0A800AC37}" type="sibTrans" cxnId="{53653ADD-6776-4D85-BE90-E8F7BE5546EA}">
      <dgm:prSet/>
      <dgm:spPr/>
      <dgm:t>
        <a:bodyPr/>
        <a:lstStyle/>
        <a:p>
          <a:endParaRPr lang="el-GR"/>
        </a:p>
      </dgm:t>
    </dgm:pt>
    <dgm:pt modelId="{33CD0EFC-351C-481C-909E-BDD3E161E532}">
      <dgm:prSet phldrT="[Text]"/>
      <dgm:spPr/>
      <dgm:t>
        <a:bodyPr/>
        <a:lstStyle/>
        <a:p>
          <a:endParaRPr lang="el-GR" dirty="0"/>
        </a:p>
      </dgm:t>
    </dgm:pt>
    <dgm:pt modelId="{DD40559A-EECF-4B82-A543-502FFADC4292}" type="parTrans" cxnId="{31D72583-F6D0-415E-B859-543A21F768F0}">
      <dgm:prSet/>
      <dgm:spPr/>
      <dgm:t>
        <a:bodyPr/>
        <a:lstStyle/>
        <a:p>
          <a:endParaRPr lang="el-GR"/>
        </a:p>
      </dgm:t>
    </dgm:pt>
    <dgm:pt modelId="{B9C23BAB-7E0C-446E-AE6C-6C5D7FEE6F8F}" type="sibTrans" cxnId="{31D72583-F6D0-415E-B859-543A21F768F0}">
      <dgm:prSet/>
      <dgm:spPr/>
      <dgm:t>
        <a:bodyPr/>
        <a:lstStyle/>
        <a:p>
          <a:endParaRPr lang="el-GR"/>
        </a:p>
      </dgm:t>
    </dgm:pt>
    <dgm:pt modelId="{790E060B-ACD3-4382-BBB1-80296545DAEA}">
      <dgm:prSet phldrT="[Text]"/>
      <dgm:spPr/>
      <dgm:t>
        <a:bodyPr/>
        <a:lstStyle/>
        <a:p>
          <a:endParaRPr lang="el-GR" dirty="0"/>
        </a:p>
      </dgm:t>
    </dgm:pt>
    <dgm:pt modelId="{21B055F0-3D36-4DD7-A49C-C783946B65E9}" type="parTrans" cxnId="{2175F023-EFDB-43BD-BD55-02BA923A8FCC}">
      <dgm:prSet/>
      <dgm:spPr/>
      <dgm:t>
        <a:bodyPr/>
        <a:lstStyle/>
        <a:p>
          <a:endParaRPr lang="el-GR"/>
        </a:p>
      </dgm:t>
    </dgm:pt>
    <dgm:pt modelId="{3E54E380-FB6F-4CAE-8BE7-5F5F42749148}" type="sibTrans" cxnId="{2175F023-EFDB-43BD-BD55-02BA923A8FCC}">
      <dgm:prSet/>
      <dgm:spPr/>
      <dgm:t>
        <a:bodyPr/>
        <a:lstStyle/>
        <a:p>
          <a:endParaRPr lang="el-GR"/>
        </a:p>
      </dgm:t>
    </dgm:pt>
    <dgm:pt modelId="{F35D8AD0-BE5C-42E1-A7F5-BFF89E978A0F}" type="pres">
      <dgm:prSet presAssocID="{A4673177-5AAE-44CF-B96A-0886F9955D20}" presName="arrowDiagram" presStyleCnt="0">
        <dgm:presLayoutVars>
          <dgm:chMax val="5"/>
          <dgm:dir/>
          <dgm:resizeHandles val="exact"/>
        </dgm:presLayoutVars>
      </dgm:prSet>
      <dgm:spPr/>
    </dgm:pt>
    <dgm:pt modelId="{372481D4-87B1-422B-B831-D1AF666E2492}" type="pres">
      <dgm:prSet presAssocID="{A4673177-5AAE-44CF-B96A-0886F9955D20}" presName="arrow" presStyleLbl="bgShp" presStyleIdx="0" presStyleCnt="1" custScaleX="196864" custLinFactNeighborX="6091" custLinFactNeighborY="330"/>
      <dgm:spPr>
        <a:solidFill>
          <a:schemeClr val="bg1">
            <a:lumMod val="95000"/>
          </a:schemeClr>
        </a:solidFill>
      </dgm:spPr>
    </dgm:pt>
    <dgm:pt modelId="{AFDA5AD2-E799-4F81-A6ED-40EB2B46BB8B}" type="pres">
      <dgm:prSet presAssocID="{A4673177-5AAE-44CF-B96A-0886F9955D20}" presName="arrowDiagram5" presStyleCnt="0"/>
      <dgm:spPr/>
    </dgm:pt>
    <dgm:pt modelId="{BA3439E8-EAA6-43A8-B2D6-9197FB709B27}" type="pres">
      <dgm:prSet presAssocID="{52BC2273-1C2E-4072-A2F8-D9791DA66599}" presName="bullet5a" presStyleLbl="node1" presStyleIdx="0" presStyleCnt="5" custLinFactX="-700000" custLinFactNeighborX="-768649" custLinFactNeighborY="41876"/>
      <dgm:spPr>
        <a:solidFill>
          <a:srgbClr val="FF9900"/>
        </a:solidFill>
      </dgm:spPr>
    </dgm:pt>
    <dgm:pt modelId="{53A6D5A2-735D-4EB6-9DC9-80C690607308}" type="pres">
      <dgm:prSet presAssocID="{52BC2273-1C2E-4072-A2F8-D9791DA66599}" presName="textBox5a" presStyleLbl="revTx" presStyleIdx="0" presStyleCnt="5" custScaleX="114799" custScaleY="54756" custLinFactX="-107854" custLinFactNeighborX="-200000" custLinFactNeighborY="-62542">
        <dgm:presLayoutVars>
          <dgm:bulletEnabled val="1"/>
        </dgm:presLayoutVars>
      </dgm:prSet>
      <dgm:spPr/>
    </dgm:pt>
    <dgm:pt modelId="{7288D6C7-5C5E-410D-BF84-36A6F893CD67}" type="pres">
      <dgm:prSet presAssocID="{AD89398C-CBF5-4D07-882A-77B137DD3C8F}" presName="bullet5b" presStyleLbl="node1" presStyleIdx="1" presStyleCnt="5" custLinFactX="-37959" custLinFactNeighborX="-100000" custLinFactNeighborY="-79196"/>
      <dgm:spPr>
        <a:solidFill>
          <a:srgbClr val="FF9900"/>
        </a:solidFill>
      </dgm:spPr>
    </dgm:pt>
    <dgm:pt modelId="{478D8EC8-AF3E-41C1-93C0-3BE23A3126C2}" type="pres">
      <dgm:prSet presAssocID="{AD89398C-CBF5-4D07-882A-77B137DD3C8F}" presName="textBox5b" presStyleLbl="revTx" presStyleIdx="1" presStyleCnt="5" custAng="10800000" custFlipVert="1" custScaleX="94526" custScaleY="33076" custLinFactNeighborX="-83958" custLinFactNeighborY="-72834">
        <dgm:presLayoutVars>
          <dgm:bulletEnabled val="1"/>
        </dgm:presLayoutVars>
      </dgm:prSet>
      <dgm:spPr/>
    </dgm:pt>
    <dgm:pt modelId="{185DCCBA-8C02-4891-A0F4-EE451187DE34}" type="pres">
      <dgm:prSet presAssocID="{9CC64634-D3DD-4EC4-988C-B941039085C6}" presName="bullet5c" presStyleLbl="node1" presStyleIdx="2" presStyleCnt="5" custLinFactX="143222" custLinFactNeighborX="200000" custLinFactNeighborY="-60582"/>
      <dgm:spPr>
        <a:solidFill>
          <a:srgbClr val="FF9900"/>
        </a:solidFill>
      </dgm:spPr>
    </dgm:pt>
    <dgm:pt modelId="{91F54744-44AB-40ED-952B-8A6BA6056E01}" type="pres">
      <dgm:prSet presAssocID="{9CC64634-D3DD-4EC4-988C-B941039085C6}" presName="textBox5c" presStyleLbl="revTx" presStyleIdx="2" presStyleCnt="5" custScaleX="156721" custScaleY="29312" custLinFactX="100000" custLinFactNeighborX="116416" custLinFactNeighborY="-86594">
        <dgm:presLayoutVars>
          <dgm:bulletEnabled val="1"/>
        </dgm:presLayoutVars>
      </dgm:prSet>
      <dgm:spPr/>
    </dgm:pt>
    <dgm:pt modelId="{370A1453-A9A7-422D-95C3-037708157A41}" type="pres">
      <dgm:prSet presAssocID="{8C9B9768-B357-4B99-A138-1BACC3A9271F}" presName="bullet5d" presStyleLbl="node1" presStyleIdx="3" presStyleCnt="5" custLinFactX="232199" custLinFactNeighborX="300000" custLinFactNeighborY="-23177"/>
      <dgm:spPr>
        <a:solidFill>
          <a:srgbClr val="FF9900"/>
        </a:solidFill>
      </dgm:spPr>
    </dgm:pt>
    <dgm:pt modelId="{C9A4A00A-2763-457B-B445-6AD3375BE728}" type="pres">
      <dgm:prSet presAssocID="{8C9B9768-B357-4B99-A138-1BACC3A9271F}" presName="textBox5d" presStyleLbl="revTx" presStyleIdx="3" presStyleCnt="5" custAng="10800000" custFlipVert="1" custScaleX="80766" custScaleY="16677" custLinFactNeighborX="-69287" custLinFactNeighborY="-46943">
        <dgm:presLayoutVars>
          <dgm:bulletEnabled val="1"/>
        </dgm:presLayoutVars>
      </dgm:prSet>
      <dgm:spPr/>
    </dgm:pt>
    <dgm:pt modelId="{14A41EEF-B75C-481C-8572-DD50F9A00164}" type="pres">
      <dgm:prSet presAssocID="{6CCED87C-930E-4A47-8A3F-79B4FA76051F}" presName="bullet5e" presStyleLbl="node1" presStyleIdx="4" presStyleCnt="5" custLinFactX="280708" custLinFactNeighborX="300000" custLinFactNeighborY="1427"/>
      <dgm:spPr>
        <a:solidFill>
          <a:srgbClr val="FF9900"/>
        </a:solidFill>
      </dgm:spPr>
    </dgm:pt>
    <dgm:pt modelId="{E7B89252-1F0E-46A9-BABA-D96836FC9CBD}" type="pres">
      <dgm:prSet presAssocID="{6CCED87C-930E-4A47-8A3F-79B4FA76051F}" presName="textBox5e" presStyleLbl="revTx" presStyleIdx="4" presStyleCnt="5" custScaleY="26065" custLinFactX="68476" custLinFactNeighborX="100000" custLinFactNeighborY="-54124">
        <dgm:presLayoutVars>
          <dgm:bulletEnabled val="1"/>
        </dgm:presLayoutVars>
      </dgm:prSet>
      <dgm:spPr/>
    </dgm:pt>
  </dgm:ptLst>
  <dgm:cxnLst>
    <dgm:cxn modelId="{A0A86C03-1FAF-4151-BCEA-0A6CAB6337DF}" srcId="{A4673177-5AAE-44CF-B96A-0886F9955D20}" destId="{8C9B9768-B357-4B99-A138-1BACC3A9271F}" srcOrd="3" destOrd="0" parTransId="{94C683EA-1302-4F96-88E2-AFA14A570FFA}" sibTransId="{C13BACB0-549E-48E9-A260-12FAE7AF3EE6}"/>
    <dgm:cxn modelId="{2175F023-EFDB-43BD-BD55-02BA923A8FCC}" srcId="{A4673177-5AAE-44CF-B96A-0886F9955D20}" destId="{790E060B-ACD3-4382-BBB1-80296545DAEA}" srcOrd="6" destOrd="0" parTransId="{21B055F0-3D36-4DD7-A49C-C783946B65E9}" sibTransId="{3E54E380-FB6F-4CAE-8BE7-5F5F42749148}"/>
    <dgm:cxn modelId="{ED305324-51C0-4CE6-907E-AFDB1C2BC0D6}" type="presOf" srcId="{AD89398C-CBF5-4D07-882A-77B137DD3C8F}" destId="{478D8EC8-AF3E-41C1-93C0-3BE23A3126C2}" srcOrd="0" destOrd="0" presId="urn:microsoft.com/office/officeart/2005/8/layout/arrow2"/>
    <dgm:cxn modelId="{781AFD28-2BF9-46BA-9C88-8EEAF608C314}" type="presOf" srcId="{8C9B9768-B357-4B99-A138-1BACC3A9271F}" destId="{C9A4A00A-2763-457B-B445-6AD3375BE728}" srcOrd="0" destOrd="0" presId="urn:microsoft.com/office/officeart/2005/8/layout/arrow2"/>
    <dgm:cxn modelId="{FB524B3B-B223-4ACB-AC5B-6491259F34D1}" type="presOf" srcId="{52BC2273-1C2E-4072-A2F8-D9791DA66599}" destId="{53A6D5A2-735D-4EB6-9DC9-80C690607308}" srcOrd="0" destOrd="0" presId="urn:microsoft.com/office/officeart/2005/8/layout/arrow2"/>
    <dgm:cxn modelId="{C35CD278-1DE7-479A-98DE-1600E72B6138}" type="presOf" srcId="{A4673177-5AAE-44CF-B96A-0886F9955D20}" destId="{F35D8AD0-BE5C-42E1-A7F5-BFF89E978A0F}" srcOrd="0" destOrd="0" presId="urn:microsoft.com/office/officeart/2005/8/layout/arrow2"/>
    <dgm:cxn modelId="{31D72583-F6D0-415E-B859-543A21F768F0}" srcId="{A4673177-5AAE-44CF-B96A-0886F9955D20}" destId="{33CD0EFC-351C-481C-909E-BDD3E161E532}" srcOrd="7" destOrd="0" parTransId="{DD40559A-EECF-4B82-A543-502FFADC4292}" sibTransId="{B9C23BAB-7E0C-446E-AE6C-6C5D7FEE6F8F}"/>
    <dgm:cxn modelId="{A6707C87-A50B-4DA4-88FE-81DC1D86A274}" type="presOf" srcId="{9CC64634-D3DD-4EC4-988C-B941039085C6}" destId="{91F54744-44AB-40ED-952B-8A6BA6056E01}" srcOrd="0" destOrd="0" presId="urn:microsoft.com/office/officeart/2005/8/layout/arrow2"/>
    <dgm:cxn modelId="{BD2AF187-B04A-46B3-BD4D-C9DAEE0E761B}" srcId="{A4673177-5AAE-44CF-B96A-0886F9955D20}" destId="{52BC2273-1C2E-4072-A2F8-D9791DA66599}" srcOrd="0" destOrd="0" parTransId="{30443F88-0BFD-4CAF-A769-1C6A0AD77A1B}" sibTransId="{CF0FD382-E794-433A-8669-B290492EC703}"/>
    <dgm:cxn modelId="{53653ADD-6776-4D85-BE90-E8F7BE5546EA}" srcId="{A4673177-5AAE-44CF-B96A-0886F9955D20}" destId="{9DB40712-8015-47DD-82A9-7712C7FD891A}" srcOrd="5" destOrd="0" parTransId="{5FA39F20-F957-448C-BA8C-97CB2C728B60}" sibTransId="{1C86704B-2776-4E8E-AC40-B0C0A800AC37}"/>
    <dgm:cxn modelId="{063CA6E6-A431-4FA0-A13B-1C209AB84986}" type="presOf" srcId="{6CCED87C-930E-4A47-8A3F-79B4FA76051F}" destId="{E7B89252-1F0E-46A9-BABA-D96836FC9CBD}" srcOrd="0" destOrd="0" presId="urn:microsoft.com/office/officeart/2005/8/layout/arrow2"/>
    <dgm:cxn modelId="{0A5871E8-5E40-4F5B-9AFF-916AFB1C9F46}" srcId="{A4673177-5AAE-44CF-B96A-0886F9955D20}" destId="{AD89398C-CBF5-4D07-882A-77B137DD3C8F}" srcOrd="1" destOrd="0" parTransId="{891BAAB8-5323-4FBD-A772-B39406A7053D}" sibTransId="{3DC469F6-4A99-4BEC-B848-EA997F89B960}"/>
    <dgm:cxn modelId="{5A0B22F0-B14F-44CB-94C8-CEF9A45F1703}" srcId="{A4673177-5AAE-44CF-B96A-0886F9955D20}" destId="{6CCED87C-930E-4A47-8A3F-79B4FA76051F}" srcOrd="4" destOrd="0" parTransId="{8951EDE5-27F6-412C-92A1-79D5D2108847}" sibTransId="{2DFA1D9E-1D0C-48CA-AAD2-933F8558547F}"/>
    <dgm:cxn modelId="{E80CB2F5-D4FA-4F6E-AA55-8BFDD64D0CC0}" srcId="{A4673177-5AAE-44CF-B96A-0886F9955D20}" destId="{9CC64634-D3DD-4EC4-988C-B941039085C6}" srcOrd="2" destOrd="0" parTransId="{C955B8CF-1AF4-4FB4-9956-B830F6AA4E82}" sibTransId="{48E46D55-9ACC-46B0-9CAC-EB7A9C9C2020}"/>
    <dgm:cxn modelId="{B8092719-A2CC-418F-8490-1AD9AF591BB2}" type="presParOf" srcId="{F35D8AD0-BE5C-42E1-A7F5-BFF89E978A0F}" destId="{372481D4-87B1-422B-B831-D1AF666E2492}" srcOrd="0" destOrd="0" presId="urn:microsoft.com/office/officeart/2005/8/layout/arrow2"/>
    <dgm:cxn modelId="{A3917F5E-B462-46C3-AF84-2949EFB20622}" type="presParOf" srcId="{F35D8AD0-BE5C-42E1-A7F5-BFF89E978A0F}" destId="{AFDA5AD2-E799-4F81-A6ED-40EB2B46BB8B}" srcOrd="1" destOrd="0" presId="urn:microsoft.com/office/officeart/2005/8/layout/arrow2"/>
    <dgm:cxn modelId="{29290753-FEE6-4F27-90BA-606F6CBAEBDD}" type="presParOf" srcId="{AFDA5AD2-E799-4F81-A6ED-40EB2B46BB8B}" destId="{BA3439E8-EAA6-43A8-B2D6-9197FB709B27}" srcOrd="0" destOrd="0" presId="urn:microsoft.com/office/officeart/2005/8/layout/arrow2"/>
    <dgm:cxn modelId="{B21FE3FA-27D5-4CE9-BFCA-1114B377F89F}" type="presParOf" srcId="{AFDA5AD2-E799-4F81-A6ED-40EB2B46BB8B}" destId="{53A6D5A2-735D-4EB6-9DC9-80C690607308}" srcOrd="1" destOrd="0" presId="urn:microsoft.com/office/officeart/2005/8/layout/arrow2"/>
    <dgm:cxn modelId="{3882B24E-91CF-4CD0-B952-C4769738B595}" type="presParOf" srcId="{AFDA5AD2-E799-4F81-A6ED-40EB2B46BB8B}" destId="{7288D6C7-5C5E-410D-BF84-36A6F893CD67}" srcOrd="2" destOrd="0" presId="urn:microsoft.com/office/officeart/2005/8/layout/arrow2"/>
    <dgm:cxn modelId="{F2A47BED-B502-4C6D-81CC-2BEE4CA518B6}" type="presParOf" srcId="{AFDA5AD2-E799-4F81-A6ED-40EB2B46BB8B}" destId="{478D8EC8-AF3E-41C1-93C0-3BE23A3126C2}" srcOrd="3" destOrd="0" presId="urn:microsoft.com/office/officeart/2005/8/layout/arrow2"/>
    <dgm:cxn modelId="{A059043F-38CF-4D23-9514-C57686F395E6}" type="presParOf" srcId="{AFDA5AD2-E799-4F81-A6ED-40EB2B46BB8B}" destId="{185DCCBA-8C02-4891-A0F4-EE451187DE34}" srcOrd="4" destOrd="0" presId="urn:microsoft.com/office/officeart/2005/8/layout/arrow2"/>
    <dgm:cxn modelId="{5AAB2191-E8E5-4245-97B2-96640071CCD2}" type="presParOf" srcId="{AFDA5AD2-E799-4F81-A6ED-40EB2B46BB8B}" destId="{91F54744-44AB-40ED-952B-8A6BA6056E01}" srcOrd="5" destOrd="0" presId="urn:microsoft.com/office/officeart/2005/8/layout/arrow2"/>
    <dgm:cxn modelId="{F9B442CA-45DA-44C4-A1A2-BB12578A7075}" type="presParOf" srcId="{AFDA5AD2-E799-4F81-A6ED-40EB2B46BB8B}" destId="{370A1453-A9A7-422D-95C3-037708157A41}" srcOrd="6" destOrd="0" presId="urn:microsoft.com/office/officeart/2005/8/layout/arrow2"/>
    <dgm:cxn modelId="{740F61CC-F5A5-4284-974F-E23E215C8004}" type="presParOf" srcId="{AFDA5AD2-E799-4F81-A6ED-40EB2B46BB8B}" destId="{C9A4A00A-2763-457B-B445-6AD3375BE728}" srcOrd="7" destOrd="0" presId="urn:microsoft.com/office/officeart/2005/8/layout/arrow2"/>
    <dgm:cxn modelId="{553C8987-C737-49D4-A946-D67AAAD62951}" type="presParOf" srcId="{AFDA5AD2-E799-4F81-A6ED-40EB2B46BB8B}" destId="{14A41EEF-B75C-481C-8572-DD50F9A00164}" srcOrd="8" destOrd="0" presId="urn:microsoft.com/office/officeart/2005/8/layout/arrow2"/>
    <dgm:cxn modelId="{B62E3A75-01BD-4E12-BFF9-F641E5DCE584}" type="presParOf" srcId="{AFDA5AD2-E799-4F81-A6ED-40EB2B46BB8B}" destId="{E7B89252-1F0E-46A9-BABA-D96836FC9CBD}"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81D4-87B1-422B-B831-D1AF666E2492}">
      <dsp:nvSpPr>
        <dsp:cNvPr id="0" name=""/>
        <dsp:cNvSpPr/>
      </dsp:nvSpPr>
      <dsp:spPr>
        <a:xfrm>
          <a:off x="1771694" y="0"/>
          <a:ext cx="18164137" cy="5766715"/>
        </a:xfrm>
        <a:prstGeom prst="swooshArrow">
          <a:avLst>
            <a:gd name="adj1" fmla="val 25000"/>
            <a:gd name="adj2" fmla="val 2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A3439E8-EAA6-43A8-B2D6-9197FB709B27}">
      <dsp:nvSpPr>
        <dsp:cNvPr id="0" name=""/>
        <dsp:cNvSpPr/>
      </dsp:nvSpPr>
      <dsp:spPr>
        <a:xfrm>
          <a:off x="3470529" y="4376996"/>
          <a:ext cx="212215" cy="212215"/>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6D5A2-735D-4EB6-9DC9-80C690607308}">
      <dsp:nvSpPr>
        <dsp:cNvPr id="0" name=""/>
        <dsp:cNvSpPr/>
      </dsp:nvSpPr>
      <dsp:spPr>
        <a:xfrm>
          <a:off x="2882852" y="3846343"/>
          <a:ext cx="1387579"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48" tIns="0" rIns="0" bIns="0" numCol="1" spcCol="1270" anchor="t" anchorCtr="0">
          <a:noAutofit/>
        </a:bodyPr>
        <a:lstStyle/>
        <a:p>
          <a:pPr marL="0" lvl="0" indent="0" algn="ctr" defTabSz="711200">
            <a:lnSpc>
              <a:spcPct val="90000"/>
            </a:lnSpc>
            <a:spcBef>
              <a:spcPct val="0"/>
            </a:spcBef>
            <a:spcAft>
              <a:spcPct val="35000"/>
            </a:spcAft>
            <a:buNone/>
          </a:pPr>
          <a:r>
            <a:rPr lang="el-GR" sz="1600" b="1" kern="1200" dirty="0">
              <a:solidFill>
                <a:srgbClr val="FF9900"/>
              </a:solidFill>
            </a:rPr>
            <a:t>Αναγνώριση ευκαιρίας</a:t>
          </a:r>
        </a:p>
      </dsp:txBody>
      <dsp:txXfrm>
        <a:off x="2882852" y="3846343"/>
        <a:ext cx="1387579" cy="751514"/>
      </dsp:txXfrm>
    </dsp:sp>
    <dsp:sp modelId="{7288D6C7-5C5E-410D-BF84-36A6F893CD67}">
      <dsp:nvSpPr>
        <dsp:cNvPr id="0" name=""/>
        <dsp:cNvSpPr/>
      </dsp:nvSpPr>
      <dsp:spPr>
        <a:xfrm>
          <a:off x="7277705" y="2921320"/>
          <a:ext cx="332162" cy="332162"/>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D8EC8-AF3E-41C1-93C0-3BE23A3126C2}">
      <dsp:nvSpPr>
        <dsp:cNvPr id="0" name=""/>
        <dsp:cNvSpPr/>
      </dsp:nvSpPr>
      <dsp:spPr>
        <a:xfrm rot="10800000" flipV="1">
          <a:off x="6658022" y="2399134"/>
          <a:ext cx="1447797" cy="79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06" tIns="0" rIns="0" bIns="0" numCol="1" spcCol="1270" anchor="t" anchorCtr="0">
          <a:noAutofit/>
        </a:bodyPr>
        <a:lstStyle/>
        <a:p>
          <a:pPr marL="0" lvl="0" indent="0" algn="ctr" defTabSz="711200">
            <a:lnSpc>
              <a:spcPct val="90000"/>
            </a:lnSpc>
            <a:spcBef>
              <a:spcPct val="0"/>
            </a:spcBef>
            <a:spcAft>
              <a:spcPct val="35000"/>
            </a:spcAft>
            <a:buNone/>
          </a:pPr>
          <a:r>
            <a:rPr lang="el-GR" sz="1600" b="1" kern="1200" dirty="0">
              <a:solidFill>
                <a:srgbClr val="FF9900"/>
              </a:solidFill>
            </a:rPr>
            <a:t>Υπογραφή συμβολαίου</a:t>
          </a:r>
        </a:p>
      </dsp:txBody>
      <dsp:txXfrm rot="-10800000">
        <a:off x="6658022" y="2399134"/>
        <a:ext cx="1447797" cy="799200"/>
      </dsp:txXfrm>
    </dsp:sp>
    <dsp:sp modelId="{185DCCBA-8C02-4891-A0F4-EE451187DE34}">
      <dsp:nvSpPr>
        <dsp:cNvPr id="0" name=""/>
        <dsp:cNvSpPr/>
      </dsp:nvSpPr>
      <dsp:spPr>
        <a:xfrm>
          <a:off x="10732307" y="2036071"/>
          <a:ext cx="442883" cy="442883"/>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54744-44AB-40ED-952B-8A6BA6056E01}">
      <dsp:nvSpPr>
        <dsp:cNvPr id="0" name=""/>
        <dsp:cNvSpPr/>
      </dsp:nvSpPr>
      <dsp:spPr>
        <a:xfrm>
          <a:off x="12782495" y="864863"/>
          <a:ext cx="2790827" cy="94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75" tIns="0" rIns="0" bIns="0" numCol="1" spcCol="1270" anchor="t" anchorCtr="0">
          <a:noAutofit/>
        </a:bodyPr>
        <a:lstStyle/>
        <a:p>
          <a:pPr marL="0" lvl="0" indent="0" algn="ctr" defTabSz="711200">
            <a:lnSpc>
              <a:spcPct val="90000"/>
            </a:lnSpc>
            <a:spcBef>
              <a:spcPct val="0"/>
            </a:spcBef>
            <a:spcAft>
              <a:spcPct val="35000"/>
            </a:spcAft>
            <a:buNone/>
          </a:pPr>
          <a:r>
            <a:rPr lang="el-GR" sz="1600" b="1" kern="1200" dirty="0">
              <a:solidFill>
                <a:srgbClr val="FF9900"/>
              </a:solidFill>
            </a:rPr>
            <a:t>Περίοδος</a:t>
          </a:r>
        </a:p>
        <a:p>
          <a:pPr marL="0" lvl="0" indent="0" algn="ctr" defTabSz="711200">
            <a:lnSpc>
              <a:spcPct val="90000"/>
            </a:lnSpc>
            <a:spcBef>
              <a:spcPct val="0"/>
            </a:spcBef>
            <a:spcAft>
              <a:spcPct val="35000"/>
            </a:spcAft>
            <a:buNone/>
          </a:pPr>
          <a:r>
            <a:rPr lang="el-GR" sz="1600" b="1" kern="1200" dirty="0">
              <a:solidFill>
                <a:srgbClr val="FF9900"/>
              </a:solidFill>
            </a:rPr>
            <a:t>πίστωσης</a:t>
          </a:r>
        </a:p>
      </dsp:txBody>
      <dsp:txXfrm>
        <a:off x="12782495" y="864863"/>
        <a:ext cx="2790827" cy="949970"/>
      </dsp:txXfrm>
    </dsp:sp>
    <dsp:sp modelId="{370A1453-A9A7-422D-95C3-037708157A41}">
      <dsp:nvSpPr>
        <dsp:cNvPr id="0" name=""/>
        <dsp:cNvSpPr/>
      </dsp:nvSpPr>
      <dsp:spPr>
        <a:xfrm>
          <a:off x="13972895" y="1484400"/>
          <a:ext cx="572058" cy="572058"/>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4A00A-2763-457B-B445-6AD3375BE728}">
      <dsp:nvSpPr>
        <dsp:cNvPr id="0" name=""/>
        <dsp:cNvSpPr/>
      </dsp:nvSpPr>
      <dsp:spPr>
        <a:xfrm rot="10800000" flipV="1">
          <a:off x="10113317" y="1698954"/>
          <a:ext cx="1490414" cy="644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22" tIns="0" rIns="0" bIns="0" numCol="1" spcCol="1270" anchor="t" anchorCtr="0">
          <a:noAutofit/>
        </a:bodyPr>
        <a:lstStyle/>
        <a:p>
          <a:pPr marL="0" lvl="0" indent="0" algn="ctr" defTabSz="711200">
            <a:lnSpc>
              <a:spcPct val="90000"/>
            </a:lnSpc>
            <a:spcBef>
              <a:spcPct val="0"/>
            </a:spcBef>
            <a:spcAft>
              <a:spcPct val="35000"/>
            </a:spcAft>
            <a:buNone/>
          </a:pPr>
          <a:r>
            <a:rPr lang="el-GR" sz="1600" b="1" kern="1200" dirty="0">
              <a:solidFill>
                <a:srgbClr val="FF9900"/>
              </a:solidFill>
            </a:rPr>
            <a:t>Παραγωγή</a:t>
          </a:r>
        </a:p>
      </dsp:txBody>
      <dsp:txXfrm rot="-10800000">
        <a:off x="10113317" y="1698954"/>
        <a:ext cx="1490414" cy="644349"/>
      </dsp:txXfrm>
    </dsp:sp>
    <dsp:sp modelId="{14A41EEF-B75C-481C-8572-DD50F9A00164}">
      <dsp:nvSpPr>
        <dsp:cNvPr id="0" name=""/>
        <dsp:cNvSpPr/>
      </dsp:nvSpPr>
      <dsp:spPr>
        <a:xfrm>
          <a:off x="16928184" y="1168357"/>
          <a:ext cx="728912" cy="728912"/>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89252-1F0E-46A9-BABA-D96836FC9CBD}">
      <dsp:nvSpPr>
        <dsp:cNvPr id="0" name=""/>
        <dsp:cNvSpPr/>
      </dsp:nvSpPr>
      <dsp:spPr>
        <a:xfrm>
          <a:off x="16168755" y="794239"/>
          <a:ext cx="1845348" cy="110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236" tIns="0" rIns="0" bIns="0" numCol="1" spcCol="1270" anchor="t" anchorCtr="0">
          <a:noAutofit/>
        </a:bodyPr>
        <a:lstStyle/>
        <a:p>
          <a:pPr marL="0" lvl="0" indent="0" algn="ctr" defTabSz="711200">
            <a:lnSpc>
              <a:spcPct val="90000"/>
            </a:lnSpc>
            <a:spcBef>
              <a:spcPct val="0"/>
            </a:spcBef>
            <a:spcAft>
              <a:spcPct val="35000"/>
            </a:spcAft>
            <a:buNone/>
          </a:pPr>
          <a:r>
            <a:rPr lang="el-GR" sz="1600" b="1" kern="1200" dirty="0">
              <a:solidFill>
                <a:srgbClr val="FF9900"/>
              </a:solidFill>
            </a:rPr>
            <a:t>Ρευστότητα</a:t>
          </a:r>
        </a:p>
      </dsp:txBody>
      <dsp:txXfrm>
        <a:off x="16168755" y="794239"/>
        <a:ext cx="1845348" cy="11062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79375" y="741363"/>
            <a:ext cx="6586538" cy="3705225"/>
          </a:xfrm>
          <a:prstGeom prst="rect">
            <a:avLst/>
          </a:prstGeom>
        </p:spPr>
        <p:txBody>
          <a:bodyPr lIns="90908" tIns="45454" rIns="90908" bIns="45454"/>
          <a:lstStyle/>
          <a:p>
            <a:endParaRPr/>
          </a:p>
        </p:txBody>
      </p:sp>
      <p:sp>
        <p:nvSpPr>
          <p:cNvPr id="192" name="Shape 192"/>
          <p:cNvSpPr>
            <a:spLocks noGrp="1"/>
          </p:cNvSpPr>
          <p:nvPr>
            <p:ph type="body" sz="quarter" idx="1"/>
          </p:nvPr>
        </p:nvSpPr>
        <p:spPr>
          <a:xfrm>
            <a:off x="899372" y="4694040"/>
            <a:ext cx="4946545" cy="4446985"/>
          </a:xfrm>
          <a:prstGeom prst="rect">
            <a:avLst/>
          </a:prstGeom>
        </p:spPr>
        <p:txBody>
          <a:bodyPr lIns="90908" tIns="45454" rIns="90908" bIns="45454"/>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ecg.gr"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ecg.gr"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age ">
    <p:spTree>
      <p:nvGrpSpPr>
        <p:cNvPr id="1" name=""/>
        <p:cNvGrpSpPr/>
        <p:nvPr/>
      </p:nvGrpSpPr>
      <p:grpSpPr>
        <a:xfrm>
          <a:off x="0" y="0"/>
          <a:ext cx="0" cy="0"/>
          <a:chOff x="0" y="0"/>
          <a:chExt cx="0" cy="0"/>
        </a:xfrm>
      </p:grpSpPr>
      <p:sp>
        <p:nvSpPr>
          <p:cNvPr id="13" name="Presentation title…"/>
          <p:cNvSpPr txBox="1">
            <a:spLocks noGrp="1"/>
          </p:cNvSpPr>
          <p:nvPr>
            <p:ph type="body" sz="quarter" idx="21"/>
          </p:nvPr>
        </p:nvSpPr>
        <p:spPr>
          <a:xfrm>
            <a:off x="4410110" y="10280853"/>
            <a:ext cx="5885689" cy="1252817"/>
          </a:xfrm>
          <a:prstGeom prst="rect">
            <a:avLst/>
          </a:prstGeom>
        </p:spPr>
        <p:txBody>
          <a:bodyPr wrap="none" lIns="0" tIns="0" rIns="0" bIns="0">
            <a:spAutoFit/>
          </a:bodyPr>
          <a:lstStyle/>
          <a:p>
            <a:pPr>
              <a:lnSpc>
                <a:spcPct val="90000"/>
              </a:lnSpc>
              <a:defRPr>
                <a:solidFill>
                  <a:srgbClr val="FFFFFF"/>
                </a:solidFill>
              </a:defRPr>
            </a:pPr>
            <a:r>
              <a:t>Presentation title</a:t>
            </a:r>
          </a:p>
          <a:p>
            <a:pPr>
              <a:lnSpc>
                <a:spcPct val="90000"/>
              </a:lnSpc>
              <a:defRPr>
                <a:solidFill>
                  <a:srgbClr val="FFFFFF"/>
                </a:solidFill>
                <a:latin typeface="Helvetica Neue Light"/>
                <a:ea typeface="Helvetica Neue Light"/>
                <a:cs typeface="Helvetica Neue Light"/>
                <a:sym typeface="Helvetica Neue Light"/>
              </a:defRPr>
            </a:pPr>
            <a:r>
              <a:t>date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amp; Image αντίγραφο">
    <p:bg>
      <p:bgPr>
        <a:solidFill>
          <a:srgbClr val="FFFFFF"/>
        </a:solidFill>
        <a:effectLst/>
      </p:bgPr>
    </p:bg>
    <p:spTree>
      <p:nvGrpSpPr>
        <p:cNvPr id="1" name=""/>
        <p:cNvGrpSpPr/>
        <p:nvPr/>
      </p:nvGrpSpPr>
      <p:grpSpPr>
        <a:xfrm>
          <a:off x="0" y="0"/>
          <a:ext cx="0" cy="0"/>
          <a:chOff x="0" y="0"/>
          <a:chExt cx="0" cy="0"/>
        </a:xfrm>
      </p:grpSpPr>
      <p:sp>
        <p:nvSpPr>
          <p:cNvPr id="122" name="Title"/>
          <p:cNvSpPr txBox="1">
            <a:spLocks noGrp="1"/>
          </p:cNvSpPr>
          <p:nvPr>
            <p:ph type="body" sz="quarter" idx="21"/>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123"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124" name="Heading"/>
          <p:cNvSpPr txBox="1">
            <a:spLocks noGrp="1"/>
          </p:cNvSpPr>
          <p:nvPr>
            <p:ph type="body" sz="quarter" idx="22"/>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
        <p:nvSpPr>
          <p:cNvPr id="125" name="Lorem ipsum dolor sit amet, consectetur adipiscing elit, sed…"/>
          <p:cNvSpPr txBox="1">
            <a:spLocks noGrp="1"/>
          </p:cNvSpPr>
          <p:nvPr>
            <p:ph type="body" sz="quarter" idx="23"/>
          </p:nvPr>
        </p:nvSpPr>
        <p:spPr>
          <a:xfrm>
            <a:off x="4409292" y="4382243"/>
            <a:ext cx="9262009" cy="6179182"/>
          </a:xfrm>
          <a:prstGeom prst="rect">
            <a:avLst/>
          </a:prstGeom>
        </p:spPr>
        <p:txBody>
          <a:bodyPr anchor="ctr">
            <a:spAutoFit/>
          </a:bodyPr>
          <a:lstStyle/>
          <a:p>
            <a:pPr marL="355600" indent="-355600" defTabSz="457200">
              <a:buSzPct val="100000"/>
              <a:buChar char="•"/>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a:t>
            </a:r>
          </a:p>
          <a:p>
            <a:pPr marL="355600" indent="-355600" defTabSz="457200">
              <a:buSzPct val="100000"/>
              <a:buChar char="•"/>
              <a:defRPr sz="5000" cap="none" spc="0">
                <a:solidFill>
                  <a:srgbClr val="000000"/>
                </a:solidFill>
                <a:latin typeface="Helvetica Neue Light"/>
                <a:ea typeface="Helvetica Neue Light"/>
                <a:cs typeface="Helvetica Neue Light"/>
                <a:sym typeface="Helvetica Neue Light"/>
              </a:defRPr>
            </a:pPr>
            <a:r>
              <a:t>Do eiusmod tempor incididunt ut labore et dolore magna.</a:t>
            </a:r>
          </a:p>
          <a:p>
            <a:pPr marL="355600" indent="-355600" defTabSz="457200">
              <a:buSzPct val="100000"/>
              <a:buChar char="•"/>
              <a:defRPr sz="5000" cap="none" spc="0">
                <a:solidFill>
                  <a:srgbClr val="000000"/>
                </a:solidFill>
                <a:latin typeface="Helvetica Neue Light"/>
                <a:ea typeface="Helvetica Neue Light"/>
                <a:cs typeface="Helvetica Neue Light"/>
                <a:sym typeface="Helvetica Neue Light"/>
              </a:defRPr>
            </a:pPr>
            <a:r>
              <a:t>Ut enim ad minim veniam, quis nostrud exercitation ullamco</a:t>
            </a:r>
          </a:p>
          <a:p>
            <a:pPr marL="355600" indent="-355600" defTabSz="457200">
              <a:buSzPct val="100000"/>
              <a:buChar char="•"/>
              <a:defRPr sz="5000" cap="none" spc="0">
                <a:solidFill>
                  <a:srgbClr val="000000"/>
                </a:solidFill>
                <a:latin typeface="Helvetica Neue Light"/>
                <a:ea typeface="Helvetica Neue Light"/>
                <a:cs typeface="Helvetica Neue Light"/>
                <a:sym typeface="Helvetica Neue Light"/>
              </a:defRPr>
            </a:pPr>
            <a:r>
              <a:t>Laboris nisi ut aliquip ex ea commodo consequat.</a:t>
            </a:r>
          </a:p>
        </p:txBody>
      </p:sp>
      <p:sp>
        <p:nvSpPr>
          <p:cNvPr id="126" name="Rectangle"/>
          <p:cNvSpPr/>
          <p:nvPr/>
        </p:nvSpPr>
        <p:spPr>
          <a:xfrm>
            <a:off x="14533029" y="13417687"/>
            <a:ext cx="9931481" cy="309597"/>
          </a:xfrm>
          <a:prstGeom prst="rect">
            <a:avLst/>
          </a:prstGeom>
          <a:solidFill>
            <a:srgbClr val="0E3A5D"/>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127" name="Στιγμιότυπο 2022-06-16, 4.37.11 μμ.png"/>
          <p:cNvSpPr>
            <a:spLocks noGrp="1"/>
          </p:cNvSpPr>
          <p:nvPr>
            <p:ph type="pic" idx="24"/>
          </p:nvPr>
        </p:nvSpPr>
        <p:spPr>
          <a:xfrm>
            <a:off x="12286096" y="-2875880"/>
            <a:ext cx="12225548" cy="18353051"/>
          </a:xfrm>
          <a:prstGeom prst="rect">
            <a:avLst/>
          </a:prstGeom>
        </p:spPr>
        <p:txBody>
          <a:bodyPr lIns="91439" tIns="45719" rIns="91439" bIns="45719">
            <a:noAutofit/>
          </a:bodyPr>
          <a:lstStyle/>
          <a:p>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xt &amp; Graphics">
    <p:bg>
      <p:bgPr>
        <a:solidFill>
          <a:srgbClr val="FFFFFF"/>
        </a:solidFill>
        <a:effectLst/>
      </p:bgPr>
    </p:bg>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xfrm>
            <a:off x="935692" y="13121757"/>
            <a:ext cx="453239" cy="461059"/>
          </a:xfrm>
          <a:prstGeom prst="rect">
            <a:avLst/>
          </a:prstGeom>
        </p:spPr>
        <p:txBody>
          <a:bodyPr/>
          <a:lstStyle/>
          <a:p>
            <a:fld id="{86CB4B4D-7CA3-9044-876B-883B54F8677D}" type="slidenum">
              <a:t>‹#›</a:t>
            </a:fld>
            <a:endParaRPr/>
          </a:p>
        </p:txBody>
      </p:sp>
      <p:sp>
        <p:nvSpPr>
          <p:cNvPr id="136" name="Lorem ipsum dolor sit amet, consectetur adipisicing elit, sed do eiusmod tempor incididunt ut labore..."/>
          <p:cNvSpPr txBox="1">
            <a:spLocks noGrp="1"/>
          </p:cNvSpPr>
          <p:nvPr>
            <p:ph type="body" sz="quarter" idx="21"/>
          </p:nvPr>
        </p:nvSpPr>
        <p:spPr>
          <a:xfrm>
            <a:off x="4268256" y="10763082"/>
            <a:ext cx="18495509" cy="1448616"/>
          </a:xfrm>
          <a:prstGeom prst="rect">
            <a:avLst/>
          </a:prstGeom>
        </p:spPr>
        <p:txBody>
          <a:bodyPr lIns="0" tIns="0" rIns="0" bIns="0" anchor="ctr">
            <a:spAutoFit/>
          </a:bodyPr>
          <a:lstStyle>
            <a:lvl1pPr marL="79057" marR="80962" defTabSz="1828800">
              <a:lnSpc>
                <a:spcPct val="110000"/>
              </a:lnSpc>
              <a:tabLst>
                <a:tab pos="533400" algn="l"/>
                <a:tab pos="1066800" algn="l"/>
                <a:tab pos="1600200" algn="l"/>
                <a:tab pos="2133600" algn="l"/>
                <a:tab pos="2667000" algn="l"/>
                <a:tab pos="3200400" algn="l"/>
                <a:tab pos="3733800" algn="l"/>
                <a:tab pos="4267200" algn="l"/>
                <a:tab pos="4800600" algn="l"/>
                <a:tab pos="5334000" algn="l"/>
                <a:tab pos="5867400" algn="l"/>
                <a:tab pos="6400800" algn="l"/>
              </a:tabLst>
              <a:defRPr sz="4500" cap="none" spc="0">
                <a:solidFill>
                  <a:srgbClr val="000000"/>
                </a:solidFill>
                <a:latin typeface="Helvetica Neue Light"/>
                <a:ea typeface="Helvetica Neue Light"/>
                <a:cs typeface="Helvetica Neue Light"/>
                <a:sym typeface="Helvetica Neue Light"/>
              </a:defRPr>
            </a:lvl1pPr>
          </a:lstStyle>
          <a:p>
            <a:r>
              <a:t>Lorem ipsum dolor sit amet, consectetur adipisicing elit, sed do eiusmod tempor incididunt ut labore... </a:t>
            </a:r>
          </a:p>
        </p:txBody>
      </p:sp>
      <p:graphicFrame>
        <p:nvGraphicFramePr>
          <p:cNvPr id="137" name="2D Pie Chart"/>
          <p:cNvGraphicFramePr/>
          <p:nvPr/>
        </p:nvGraphicFramePr>
        <p:xfrm>
          <a:off x="6927414" y="3875252"/>
          <a:ext cx="5147991" cy="5147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8" name="2D Doughnut Chart"/>
          <p:cNvGraphicFramePr/>
          <p:nvPr/>
        </p:nvGraphicFramePr>
        <p:xfrm>
          <a:off x="14027226" y="2234283"/>
          <a:ext cx="8429930" cy="8429930"/>
        </p:xfrm>
        <a:graphic>
          <a:graphicData uri="http://schemas.openxmlformats.org/drawingml/2006/chart">
            <c:chart xmlns:c="http://schemas.openxmlformats.org/drawingml/2006/chart" xmlns:r="http://schemas.openxmlformats.org/officeDocument/2006/relationships" r:id="rId3"/>
          </a:graphicData>
        </a:graphic>
      </p:graphicFrame>
      <p:sp>
        <p:nvSpPr>
          <p:cNvPr id="139" name="Title"/>
          <p:cNvSpPr txBox="1">
            <a:spLocks noGrp="1"/>
          </p:cNvSpPr>
          <p:nvPr>
            <p:ph type="body" sz="quarter" idx="22"/>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140" name="Image" descr="Image"/>
          <p:cNvPicPr>
            <a:picLocks noChangeAspect="1"/>
          </p:cNvPicPr>
          <p:nvPr/>
        </p:nvPicPr>
        <p:blipFill>
          <a:blip r:embed="rId4"/>
          <a:stretch>
            <a:fillRect/>
          </a:stretch>
        </p:blipFill>
        <p:spPr>
          <a:xfrm rot="16200000" flipH="1">
            <a:off x="1234135" y="2278316"/>
            <a:ext cx="2161509" cy="3002090"/>
          </a:xfrm>
          <a:prstGeom prst="rect">
            <a:avLst/>
          </a:prstGeom>
          <a:ln w="12700">
            <a:miter lim="400000"/>
          </a:ln>
        </p:spPr>
      </p:pic>
      <p:sp>
        <p:nvSpPr>
          <p:cNvPr id="141" name="Heading"/>
          <p:cNvSpPr txBox="1">
            <a:spLocks noGrp="1"/>
          </p:cNvSpPr>
          <p:nvPr>
            <p:ph type="body" sz="quarter" idx="23"/>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xt &amp; Graphics 2">
    <p:bg>
      <p:bgPr>
        <a:solidFill>
          <a:srgbClr val="FFFFFF"/>
        </a:solidFill>
        <a:effectLst/>
      </p:bgPr>
    </p:bg>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xfrm>
            <a:off x="935692" y="13121757"/>
            <a:ext cx="453239" cy="461059"/>
          </a:xfrm>
          <a:prstGeom prst="rect">
            <a:avLst/>
          </a:prstGeom>
        </p:spPr>
        <p:txBody>
          <a:bodyPr/>
          <a:lstStyle/>
          <a:p>
            <a:fld id="{86CB4B4D-7CA3-9044-876B-883B54F8677D}" type="slidenum">
              <a:t>‹#›</a:t>
            </a:fld>
            <a:endParaRPr/>
          </a:p>
        </p:txBody>
      </p:sp>
      <p:graphicFrame>
        <p:nvGraphicFramePr>
          <p:cNvPr id="149" name="2D Stacked Column Chart"/>
          <p:cNvGraphicFramePr/>
          <p:nvPr/>
        </p:nvGraphicFramePr>
        <p:xfrm>
          <a:off x="5592983" y="3484228"/>
          <a:ext cx="15319497" cy="6630204"/>
        </p:xfrm>
        <a:graphic>
          <a:graphicData uri="http://schemas.openxmlformats.org/drawingml/2006/chart">
            <c:chart xmlns:c="http://schemas.openxmlformats.org/drawingml/2006/chart" xmlns:r="http://schemas.openxmlformats.org/officeDocument/2006/relationships" r:id="rId2"/>
          </a:graphicData>
        </a:graphic>
      </p:graphicFrame>
      <p:sp>
        <p:nvSpPr>
          <p:cNvPr id="150" name="Title"/>
          <p:cNvSpPr txBox="1">
            <a:spLocks noGrp="1"/>
          </p:cNvSpPr>
          <p:nvPr>
            <p:ph type="body" sz="quarter" idx="21"/>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151" name="Image" descr="Image"/>
          <p:cNvPicPr>
            <a:picLocks noChangeAspect="1"/>
          </p:cNvPicPr>
          <p:nvPr/>
        </p:nvPicPr>
        <p:blipFill>
          <a:blip r:embed="rId3"/>
          <a:stretch>
            <a:fillRect/>
          </a:stretch>
        </p:blipFill>
        <p:spPr>
          <a:xfrm rot="16200000" flipH="1">
            <a:off x="1234135" y="2278316"/>
            <a:ext cx="2161509" cy="3002090"/>
          </a:xfrm>
          <a:prstGeom prst="rect">
            <a:avLst/>
          </a:prstGeom>
          <a:ln w="12700">
            <a:miter lim="400000"/>
          </a:ln>
        </p:spPr>
      </p:pic>
      <p:sp>
        <p:nvSpPr>
          <p:cNvPr id="152" name="Heading"/>
          <p:cNvSpPr txBox="1">
            <a:spLocks noGrp="1"/>
          </p:cNvSpPr>
          <p:nvPr>
            <p:ph type="body" sz="quarter" idx="22"/>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
        <p:nvSpPr>
          <p:cNvPr id="153" name="Lorem ipsum dolor sit amet, consectetur adipisicing elit, sed do eiusmod tempor incididunt ut labore..."/>
          <p:cNvSpPr txBox="1">
            <a:spLocks noGrp="1"/>
          </p:cNvSpPr>
          <p:nvPr>
            <p:ph type="body" sz="quarter" idx="23"/>
          </p:nvPr>
        </p:nvSpPr>
        <p:spPr>
          <a:xfrm>
            <a:off x="4268256" y="10763082"/>
            <a:ext cx="18558154" cy="1448616"/>
          </a:xfrm>
          <a:prstGeom prst="rect">
            <a:avLst/>
          </a:prstGeom>
        </p:spPr>
        <p:txBody>
          <a:bodyPr lIns="0" tIns="0" rIns="0" bIns="0" anchor="ctr">
            <a:spAutoFit/>
          </a:bodyPr>
          <a:lstStyle>
            <a:lvl1pPr marL="79057" marR="80962" defTabSz="1828800">
              <a:lnSpc>
                <a:spcPct val="110000"/>
              </a:lnSpc>
              <a:tabLst>
                <a:tab pos="533400" algn="l"/>
                <a:tab pos="1066800" algn="l"/>
                <a:tab pos="1600200" algn="l"/>
                <a:tab pos="2133600" algn="l"/>
                <a:tab pos="2667000" algn="l"/>
                <a:tab pos="3200400" algn="l"/>
                <a:tab pos="3733800" algn="l"/>
                <a:tab pos="4267200" algn="l"/>
                <a:tab pos="4800600" algn="l"/>
                <a:tab pos="5334000" algn="l"/>
                <a:tab pos="5867400" algn="l"/>
                <a:tab pos="6400800" algn="l"/>
              </a:tabLst>
              <a:defRPr sz="4500" cap="none" spc="0">
                <a:solidFill>
                  <a:srgbClr val="000000"/>
                </a:solidFill>
                <a:latin typeface="Helvetica Neue Light"/>
                <a:ea typeface="Helvetica Neue Light"/>
                <a:cs typeface="Helvetica Neue Light"/>
                <a:sym typeface="Helvetica Neue Light"/>
              </a:defRPr>
            </a:lvl1pPr>
          </a:lstStyle>
          <a:p>
            <a:r>
              <a:t>Lorem ipsum dolor sit amet, consectetur adipisicing elit, sed do eiusmod tempor incididunt ut labore... </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hank you">
    <p:spTree>
      <p:nvGrpSpPr>
        <p:cNvPr id="1" name=""/>
        <p:cNvGrpSpPr/>
        <p:nvPr/>
      </p:nvGrpSpPr>
      <p:grpSpPr>
        <a:xfrm>
          <a:off x="0" y="0"/>
          <a:ext cx="0" cy="0"/>
          <a:chOff x="0" y="0"/>
          <a:chExt cx="0" cy="0"/>
        </a:xfrm>
      </p:grpSpPr>
      <p:sp>
        <p:nvSpPr>
          <p:cNvPr id="160" name="Thank you!"/>
          <p:cNvSpPr txBox="1">
            <a:spLocks noGrp="1"/>
          </p:cNvSpPr>
          <p:nvPr>
            <p:ph type="body" sz="quarter" idx="21"/>
          </p:nvPr>
        </p:nvSpPr>
        <p:spPr>
          <a:xfrm>
            <a:off x="8093718" y="5650161"/>
            <a:ext cx="8196564" cy="1875029"/>
          </a:xfrm>
          <a:prstGeom prst="rect">
            <a:avLst/>
          </a:prstGeom>
        </p:spPr>
        <p:txBody>
          <a:bodyPr anchor="ctr">
            <a:spAutoFit/>
          </a:bodyPr>
          <a:lstStyle>
            <a:lvl1pPr algn="ctr" defTabSz="457200">
              <a:defRPr sz="12000" i="1" cap="none" spc="0">
                <a:solidFill>
                  <a:srgbClr val="FFFFFF"/>
                </a:solidFill>
                <a:latin typeface="Helvetica Neue Light"/>
                <a:ea typeface="Helvetica Neue Light"/>
                <a:cs typeface="Helvetica Neue Light"/>
                <a:sym typeface="Helvetica Neue Light"/>
              </a:defRPr>
            </a:lvl1pPr>
          </a:lstStyle>
          <a:p>
            <a:r>
              <a:t>Thank you!</a:t>
            </a:r>
          </a:p>
        </p:txBody>
      </p:sp>
      <p:sp>
        <p:nvSpPr>
          <p:cNvPr id="161" name="ecg.gr"/>
          <p:cNvSpPr txBox="1">
            <a:spLocks noGrp="1"/>
          </p:cNvSpPr>
          <p:nvPr>
            <p:ph type="body" sz="quarter" idx="22"/>
          </p:nvPr>
        </p:nvSpPr>
        <p:spPr>
          <a:xfrm>
            <a:off x="11327938" y="12107005"/>
            <a:ext cx="1728125" cy="647139"/>
          </a:xfrm>
          <a:prstGeom prst="rect">
            <a:avLst/>
          </a:prstGeom>
        </p:spPr>
        <p:txBody>
          <a:bodyPr anchor="ctr">
            <a:spAutoFit/>
          </a:bodyPr>
          <a:lstStyle>
            <a:lvl1pPr algn="ctr" defTabSz="457200">
              <a:defRPr sz="3600" cap="none" spc="0">
                <a:solidFill>
                  <a:srgbClr val="FFFFFF"/>
                </a:solidFill>
                <a:latin typeface="+mj-lt"/>
                <a:ea typeface="+mj-ea"/>
                <a:cs typeface="+mj-cs"/>
                <a:sym typeface="Helvetica Neue Medium"/>
                <a:hlinkClick r:id="rId2"/>
              </a:defRPr>
            </a:lvl1pPr>
          </a:lstStyle>
          <a:p>
            <a:r>
              <a:rPr>
                <a:hlinkClick r:id="rId2"/>
              </a:rPr>
              <a:t>ecg.gr</a:t>
            </a: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hank you 2">
    <p:bg>
      <p:bgPr>
        <a:solidFill>
          <a:srgbClr val="FFFFFF"/>
        </a:solidFill>
        <a:effectLst/>
      </p:bgPr>
    </p:bg>
    <p:spTree>
      <p:nvGrpSpPr>
        <p:cNvPr id="1" name=""/>
        <p:cNvGrpSpPr/>
        <p:nvPr/>
      </p:nvGrpSpPr>
      <p:grpSpPr>
        <a:xfrm>
          <a:off x="0" y="0"/>
          <a:ext cx="0" cy="0"/>
          <a:chOff x="0" y="0"/>
          <a:chExt cx="0" cy="0"/>
        </a:xfrm>
      </p:grpSpPr>
      <p:sp>
        <p:nvSpPr>
          <p:cNvPr id="169" name="Thank you!"/>
          <p:cNvSpPr txBox="1">
            <a:spLocks noGrp="1"/>
          </p:cNvSpPr>
          <p:nvPr>
            <p:ph type="body" sz="quarter" idx="21"/>
          </p:nvPr>
        </p:nvSpPr>
        <p:spPr>
          <a:xfrm>
            <a:off x="8093718" y="5650161"/>
            <a:ext cx="8196564" cy="1875029"/>
          </a:xfrm>
          <a:prstGeom prst="rect">
            <a:avLst/>
          </a:prstGeom>
        </p:spPr>
        <p:txBody>
          <a:bodyPr anchor="ctr">
            <a:spAutoFit/>
          </a:bodyPr>
          <a:lstStyle>
            <a:lvl1pPr algn="ctr" defTabSz="457200">
              <a:defRPr sz="12000" i="1" cap="none" spc="0">
                <a:solidFill>
                  <a:srgbClr val="0E3A5D"/>
                </a:solidFill>
                <a:latin typeface="Helvetica Neue Light"/>
                <a:ea typeface="Helvetica Neue Light"/>
                <a:cs typeface="Helvetica Neue Light"/>
                <a:sym typeface="Helvetica Neue Light"/>
              </a:defRPr>
            </a:lvl1pPr>
          </a:lstStyle>
          <a:p>
            <a:r>
              <a:t>Thank you!</a:t>
            </a:r>
          </a:p>
        </p:txBody>
      </p:sp>
      <p:sp>
        <p:nvSpPr>
          <p:cNvPr id="170" name="ecg.gr"/>
          <p:cNvSpPr txBox="1">
            <a:spLocks noGrp="1"/>
          </p:cNvSpPr>
          <p:nvPr>
            <p:ph type="body" sz="quarter" idx="22"/>
          </p:nvPr>
        </p:nvSpPr>
        <p:spPr>
          <a:xfrm>
            <a:off x="11327938" y="12107005"/>
            <a:ext cx="1728125" cy="647139"/>
          </a:xfrm>
          <a:prstGeom prst="rect">
            <a:avLst/>
          </a:prstGeom>
        </p:spPr>
        <p:txBody>
          <a:bodyPr anchor="ctr">
            <a:spAutoFit/>
          </a:bodyPr>
          <a:lstStyle>
            <a:lvl1pPr algn="ctr" defTabSz="457200">
              <a:defRPr sz="3600" cap="none" spc="0">
                <a:solidFill>
                  <a:srgbClr val="0E3A5D"/>
                </a:solidFill>
                <a:latin typeface="+mj-lt"/>
                <a:ea typeface="+mj-ea"/>
                <a:cs typeface="+mj-cs"/>
                <a:sym typeface="Helvetica Neue Medium"/>
                <a:hlinkClick r:id="rId2"/>
              </a:defRPr>
            </a:lvl1pPr>
          </a:lstStyle>
          <a:p>
            <a:r>
              <a:rPr>
                <a:hlinkClick r:id="rId2"/>
              </a:rPr>
              <a:t>ecg.gr</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Page  αντίγραφο">
    <p:bg>
      <p:bgPr>
        <a:solidFill>
          <a:srgbClr val="FFFFFF"/>
        </a:solidFill>
        <a:effectLst/>
      </p:bgPr>
    </p:bg>
    <p:spTree>
      <p:nvGrpSpPr>
        <p:cNvPr id="1" name=""/>
        <p:cNvGrpSpPr/>
        <p:nvPr/>
      </p:nvGrpSpPr>
      <p:grpSpPr>
        <a:xfrm>
          <a:off x="0" y="0"/>
          <a:ext cx="0" cy="0"/>
          <a:chOff x="0" y="0"/>
          <a:chExt cx="0" cy="0"/>
        </a:xfrm>
      </p:grpSpPr>
      <p:sp>
        <p:nvSpPr>
          <p:cNvPr id="21" name="Presentation title…"/>
          <p:cNvSpPr txBox="1">
            <a:spLocks noGrp="1"/>
          </p:cNvSpPr>
          <p:nvPr>
            <p:ph type="body" sz="quarter" idx="21"/>
          </p:nvPr>
        </p:nvSpPr>
        <p:spPr>
          <a:xfrm>
            <a:off x="4410110" y="10280853"/>
            <a:ext cx="5885689" cy="1252817"/>
          </a:xfrm>
          <a:prstGeom prst="rect">
            <a:avLst/>
          </a:prstGeom>
        </p:spPr>
        <p:txBody>
          <a:bodyPr wrap="none" lIns="0" tIns="0" rIns="0" bIns="0">
            <a:spAutoFit/>
          </a:bodyPr>
          <a:lstStyle/>
          <a:p>
            <a:pPr>
              <a:lnSpc>
                <a:spcPct val="90000"/>
              </a:lnSpc>
              <a:defRPr>
                <a:solidFill>
                  <a:srgbClr val="0E3A5D"/>
                </a:solidFill>
              </a:defRPr>
            </a:pPr>
            <a:r>
              <a:t>Presentation title</a:t>
            </a:r>
          </a:p>
          <a:p>
            <a:pPr>
              <a:lnSpc>
                <a:spcPct val="90000"/>
              </a:lnSpc>
              <a:defRPr>
                <a:solidFill>
                  <a:srgbClr val="0E3A5D"/>
                </a:solidFill>
                <a:latin typeface="Helvetica Neue Light"/>
                <a:ea typeface="Helvetica Neue Light"/>
                <a:cs typeface="Helvetica Neue Light"/>
                <a:sym typeface="Helvetica Neue Light"/>
              </a:defRPr>
            </a:pPr>
            <a:r>
              <a:t>date</a:t>
            </a:r>
          </a:p>
        </p:txBody>
      </p:sp>
      <p:pic>
        <p:nvPicPr>
          <p:cNvPr id="22" name="Image" descr="Image"/>
          <p:cNvPicPr>
            <a:picLocks noChangeAspect="1"/>
          </p:cNvPicPr>
          <p:nvPr/>
        </p:nvPicPr>
        <p:blipFill>
          <a:blip r:embed="rId2"/>
          <a:stretch>
            <a:fillRect/>
          </a:stretch>
        </p:blipFill>
        <p:spPr>
          <a:xfrm rot="16200000" flipH="1">
            <a:off x="1411935" y="10050716"/>
            <a:ext cx="2161509" cy="3002090"/>
          </a:xfrm>
          <a:prstGeom prst="rect">
            <a:avLst/>
          </a:prstGeom>
          <a:ln w="12700">
            <a:miter lim="400000"/>
          </a:ln>
        </p:spPr>
      </p:pic>
      <p:pic>
        <p:nvPicPr>
          <p:cNvPr id="23" name="Image" descr="Image"/>
          <p:cNvPicPr>
            <a:picLocks noChangeAspect="1"/>
          </p:cNvPicPr>
          <p:nvPr/>
        </p:nvPicPr>
        <p:blipFill>
          <a:blip r:embed="rId3"/>
          <a:stretch>
            <a:fillRect/>
          </a:stretch>
        </p:blipFill>
        <p:spPr>
          <a:xfrm>
            <a:off x="16905115" y="951600"/>
            <a:ext cx="6638921" cy="2440200"/>
          </a:xfrm>
          <a:prstGeom prst="rect">
            <a:avLst/>
          </a:pr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s">
    <p:bg>
      <p:bgPr>
        <a:solidFill>
          <a:srgbClr val="FFFFFF"/>
        </a:solidFill>
        <a:effectLst/>
      </p:bgPr>
    </p:bg>
    <p:spTree>
      <p:nvGrpSpPr>
        <p:cNvPr id="1" name=""/>
        <p:cNvGrpSpPr/>
        <p:nvPr/>
      </p:nvGrpSpPr>
      <p:grpSpPr>
        <a:xfrm>
          <a:off x="0" y="0"/>
          <a:ext cx="0" cy="0"/>
          <a:chOff x="0" y="0"/>
          <a:chExt cx="0" cy="0"/>
        </a:xfrm>
      </p:grpSpPr>
      <p:pic>
        <p:nvPicPr>
          <p:cNvPr id="31" name="Image" descr="Image"/>
          <p:cNvPicPr>
            <a:picLocks noChangeAspect="1"/>
          </p:cNvPicPr>
          <p:nvPr/>
        </p:nvPicPr>
        <p:blipFill>
          <a:blip r:embed="rId2"/>
          <a:stretch>
            <a:fillRect/>
          </a:stretch>
        </p:blipFill>
        <p:spPr>
          <a:xfrm>
            <a:off x="823301" y="-19025"/>
            <a:ext cx="2161509" cy="3002090"/>
          </a:xfrm>
          <a:prstGeom prst="rect">
            <a:avLst/>
          </a:prstGeom>
          <a:ln w="12700">
            <a:miter lim="400000"/>
          </a:ln>
        </p:spPr>
      </p:pic>
      <p:sp>
        <p:nvSpPr>
          <p:cNvPr id="32" name="Contents"/>
          <p:cNvSpPr txBox="1">
            <a:spLocks noGrp="1"/>
          </p:cNvSpPr>
          <p:nvPr>
            <p:ph type="body" sz="quarter" idx="21"/>
          </p:nvPr>
        </p:nvSpPr>
        <p:spPr>
          <a:xfrm>
            <a:off x="1525432" y="1192174"/>
            <a:ext cx="3604515"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Contents</a:t>
            </a:r>
          </a:p>
        </p:txBody>
      </p:sp>
      <p:sp>
        <p:nvSpPr>
          <p:cNvPr id="33" name="Lorem ipsum dolor sit amet"/>
          <p:cNvSpPr txBox="1">
            <a:spLocks noGrp="1"/>
          </p:cNvSpPr>
          <p:nvPr>
            <p:ph type="body" sz="quarter" idx="22"/>
          </p:nvPr>
        </p:nvSpPr>
        <p:spPr>
          <a:xfrm>
            <a:off x="3507668" y="4603059"/>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000000"/>
                </a:solidFill>
                <a:latin typeface="Helvetica Neue Light"/>
                <a:ea typeface="Helvetica Neue Light"/>
                <a:cs typeface="Helvetica Neue Light"/>
                <a:sym typeface="Helvetica Neue Light"/>
              </a:defRPr>
            </a:lvl1pPr>
          </a:lstStyle>
          <a:p>
            <a:r>
              <a:t> Lorem ipsum dolor sit amet</a:t>
            </a:r>
          </a:p>
        </p:txBody>
      </p:sp>
      <p:sp>
        <p:nvSpPr>
          <p:cNvPr id="34" name="Line"/>
          <p:cNvSpPr/>
          <p:nvPr/>
        </p:nvSpPr>
        <p:spPr>
          <a:xfrm>
            <a:off x="3028210" y="5699991"/>
            <a:ext cx="21363243" cy="1"/>
          </a:xfrm>
          <a:prstGeom prst="line">
            <a:avLst/>
          </a:prstGeom>
          <a:ln w="38100">
            <a:solidFill>
              <a:srgbClr val="0E3A5D"/>
            </a:solidFill>
            <a:miter lim="400000"/>
          </a:ln>
        </p:spPr>
        <p:txBody>
          <a:bodyPr lIns="50800" tIns="50800" rIns="50800" bIns="50800" anchor="ctr"/>
          <a:lstStyle/>
          <a:p>
            <a:endParaRPr/>
          </a:p>
        </p:txBody>
      </p:sp>
      <p:sp>
        <p:nvSpPr>
          <p:cNvPr id="35" name="Line"/>
          <p:cNvSpPr/>
          <p:nvPr/>
        </p:nvSpPr>
        <p:spPr>
          <a:xfrm>
            <a:off x="3028210" y="6710960"/>
            <a:ext cx="21363243" cy="1"/>
          </a:xfrm>
          <a:prstGeom prst="line">
            <a:avLst/>
          </a:prstGeom>
          <a:ln w="38100">
            <a:solidFill>
              <a:srgbClr val="0E3A5D"/>
            </a:solidFill>
            <a:miter lim="400000"/>
          </a:ln>
        </p:spPr>
        <p:txBody>
          <a:bodyPr lIns="50800" tIns="50800" rIns="50800" bIns="50800" anchor="ctr"/>
          <a:lstStyle/>
          <a:p>
            <a:endParaRPr/>
          </a:p>
        </p:txBody>
      </p:sp>
      <p:sp>
        <p:nvSpPr>
          <p:cNvPr id="36" name="Line"/>
          <p:cNvSpPr/>
          <p:nvPr/>
        </p:nvSpPr>
        <p:spPr>
          <a:xfrm>
            <a:off x="3028210" y="7721930"/>
            <a:ext cx="21363243" cy="1"/>
          </a:xfrm>
          <a:prstGeom prst="line">
            <a:avLst/>
          </a:prstGeom>
          <a:ln w="38100">
            <a:solidFill>
              <a:srgbClr val="0E3A5D"/>
            </a:solidFill>
            <a:miter lim="400000"/>
          </a:ln>
        </p:spPr>
        <p:txBody>
          <a:bodyPr lIns="50800" tIns="50800" rIns="50800" bIns="50800" anchor="ctr"/>
          <a:lstStyle/>
          <a:p>
            <a:endParaRPr/>
          </a:p>
        </p:txBody>
      </p:sp>
      <p:sp>
        <p:nvSpPr>
          <p:cNvPr id="37" name="Line"/>
          <p:cNvSpPr/>
          <p:nvPr/>
        </p:nvSpPr>
        <p:spPr>
          <a:xfrm>
            <a:off x="3028210" y="8732900"/>
            <a:ext cx="21363243" cy="1"/>
          </a:xfrm>
          <a:prstGeom prst="line">
            <a:avLst/>
          </a:prstGeom>
          <a:ln w="38100">
            <a:solidFill>
              <a:srgbClr val="0E3A5D"/>
            </a:solidFill>
            <a:miter lim="400000"/>
          </a:ln>
        </p:spPr>
        <p:txBody>
          <a:bodyPr lIns="50800" tIns="50800" rIns="50800" bIns="50800" anchor="ctr"/>
          <a:lstStyle/>
          <a:p>
            <a:endParaRPr/>
          </a:p>
        </p:txBody>
      </p:sp>
      <p:sp>
        <p:nvSpPr>
          <p:cNvPr id="38" name="Lorem ipsum dolor sit amet"/>
          <p:cNvSpPr txBox="1">
            <a:spLocks noGrp="1"/>
          </p:cNvSpPr>
          <p:nvPr>
            <p:ph type="body" sz="quarter" idx="23"/>
          </p:nvPr>
        </p:nvSpPr>
        <p:spPr>
          <a:xfrm>
            <a:off x="3507668" y="5753873"/>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000000"/>
                </a:solidFill>
                <a:latin typeface="Helvetica Neue Light"/>
                <a:ea typeface="Helvetica Neue Light"/>
                <a:cs typeface="Helvetica Neue Light"/>
                <a:sym typeface="Helvetica Neue Light"/>
              </a:defRPr>
            </a:lvl1pPr>
          </a:lstStyle>
          <a:p>
            <a:r>
              <a:t> Lorem ipsum dolor sit amet</a:t>
            </a:r>
          </a:p>
        </p:txBody>
      </p:sp>
      <p:sp>
        <p:nvSpPr>
          <p:cNvPr id="39" name="Lorem ipsum dolor sit amet"/>
          <p:cNvSpPr txBox="1">
            <a:spLocks noGrp="1"/>
          </p:cNvSpPr>
          <p:nvPr>
            <p:ph type="body" sz="quarter" idx="24"/>
          </p:nvPr>
        </p:nvSpPr>
        <p:spPr>
          <a:xfrm>
            <a:off x="3507668" y="6777544"/>
            <a:ext cx="8627517" cy="882544"/>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000000"/>
                </a:solidFill>
                <a:latin typeface="Helvetica Neue Light"/>
                <a:ea typeface="Helvetica Neue Light"/>
                <a:cs typeface="Helvetica Neue Light"/>
                <a:sym typeface="Helvetica Neue Light"/>
              </a:defRPr>
            </a:lvl1pPr>
          </a:lstStyle>
          <a:p>
            <a:r>
              <a:t> Lorem ipsum dolor sit amet</a:t>
            </a:r>
          </a:p>
        </p:txBody>
      </p:sp>
      <p:sp>
        <p:nvSpPr>
          <p:cNvPr id="40" name="Lorem ipsum dolor sit amet"/>
          <p:cNvSpPr txBox="1">
            <a:spLocks noGrp="1"/>
          </p:cNvSpPr>
          <p:nvPr>
            <p:ph type="body" sz="quarter" idx="25"/>
          </p:nvPr>
        </p:nvSpPr>
        <p:spPr>
          <a:xfrm>
            <a:off x="3507668" y="7788586"/>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000000"/>
                </a:solidFill>
                <a:latin typeface="Helvetica Neue Light"/>
                <a:ea typeface="Helvetica Neue Light"/>
                <a:cs typeface="Helvetica Neue Light"/>
                <a:sym typeface="Helvetica Neue Light"/>
              </a:defRPr>
            </a:lvl1pPr>
          </a:lstStyle>
          <a:p>
            <a:r>
              <a:t> Lorem ipsum dolor sit amet</a:t>
            </a:r>
          </a:p>
        </p:txBody>
      </p:sp>
      <p:sp>
        <p:nvSpPr>
          <p:cNvPr id="41" name="Lorem ipsum dolor sit amet"/>
          <p:cNvSpPr txBox="1">
            <a:spLocks noGrp="1"/>
          </p:cNvSpPr>
          <p:nvPr>
            <p:ph type="body" sz="quarter" idx="26"/>
          </p:nvPr>
        </p:nvSpPr>
        <p:spPr>
          <a:xfrm>
            <a:off x="3507668" y="8799628"/>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000000"/>
                </a:solidFill>
                <a:latin typeface="Helvetica Neue Light"/>
                <a:ea typeface="Helvetica Neue Light"/>
                <a:cs typeface="Helvetica Neue Light"/>
                <a:sym typeface="Helvetica Neue Light"/>
              </a:defRPr>
            </a:lvl1pPr>
          </a:lstStyle>
          <a:p>
            <a:r>
              <a:t> Lorem ipsum dolor sit amet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s 2">
    <p:spTree>
      <p:nvGrpSpPr>
        <p:cNvPr id="1" name=""/>
        <p:cNvGrpSpPr/>
        <p:nvPr/>
      </p:nvGrpSpPr>
      <p:grpSpPr>
        <a:xfrm>
          <a:off x="0" y="0"/>
          <a:ext cx="0" cy="0"/>
          <a:chOff x="0" y="0"/>
          <a:chExt cx="0" cy="0"/>
        </a:xfrm>
      </p:grpSpPr>
      <p:sp>
        <p:nvSpPr>
          <p:cNvPr id="49" name="Contents"/>
          <p:cNvSpPr txBox="1">
            <a:spLocks noGrp="1"/>
          </p:cNvSpPr>
          <p:nvPr>
            <p:ph type="body" sz="quarter" idx="21"/>
          </p:nvPr>
        </p:nvSpPr>
        <p:spPr>
          <a:xfrm>
            <a:off x="1525432" y="1192174"/>
            <a:ext cx="3604515" cy="1155314"/>
          </a:xfrm>
          <a:prstGeom prst="rect">
            <a:avLst/>
          </a:prstGeom>
        </p:spPr>
        <p:txBody>
          <a:bodyPr wrap="none" anchor="ctr">
            <a:spAutoFit/>
          </a:bodyPr>
          <a:lstStyle>
            <a:lvl1pPr defTabSz="825500">
              <a:defRPr sz="7000" cap="none" spc="0">
                <a:solidFill>
                  <a:srgbClr val="FFFFFF"/>
                </a:solidFill>
                <a:latin typeface="Helvetica Neue Light"/>
                <a:ea typeface="Helvetica Neue Light"/>
                <a:cs typeface="Helvetica Neue Light"/>
                <a:sym typeface="Helvetica Neue Light"/>
              </a:defRPr>
            </a:lvl1pPr>
          </a:lstStyle>
          <a:p>
            <a:r>
              <a:t>Contents</a:t>
            </a:r>
          </a:p>
        </p:txBody>
      </p:sp>
      <p:sp>
        <p:nvSpPr>
          <p:cNvPr id="50" name="Line"/>
          <p:cNvSpPr/>
          <p:nvPr/>
        </p:nvSpPr>
        <p:spPr>
          <a:xfrm>
            <a:off x="3028210" y="5699991"/>
            <a:ext cx="21363243" cy="1"/>
          </a:xfrm>
          <a:prstGeom prst="line">
            <a:avLst/>
          </a:prstGeom>
          <a:ln w="38100">
            <a:solidFill>
              <a:srgbClr val="FFFFFF"/>
            </a:solidFill>
            <a:miter lim="400000"/>
          </a:ln>
        </p:spPr>
        <p:txBody>
          <a:bodyPr lIns="50800" tIns="50800" rIns="50800" bIns="50800" anchor="ctr"/>
          <a:lstStyle/>
          <a:p>
            <a:endParaRPr/>
          </a:p>
        </p:txBody>
      </p:sp>
      <p:sp>
        <p:nvSpPr>
          <p:cNvPr id="51" name="Line"/>
          <p:cNvSpPr/>
          <p:nvPr/>
        </p:nvSpPr>
        <p:spPr>
          <a:xfrm>
            <a:off x="3028210" y="6710960"/>
            <a:ext cx="21363243" cy="1"/>
          </a:xfrm>
          <a:prstGeom prst="line">
            <a:avLst/>
          </a:prstGeom>
          <a:ln w="38100">
            <a:solidFill>
              <a:srgbClr val="FFFFFF"/>
            </a:solidFill>
            <a:miter lim="400000"/>
          </a:ln>
        </p:spPr>
        <p:txBody>
          <a:bodyPr lIns="50800" tIns="50800" rIns="50800" bIns="50800" anchor="ctr"/>
          <a:lstStyle/>
          <a:p>
            <a:endParaRPr/>
          </a:p>
        </p:txBody>
      </p:sp>
      <p:sp>
        <p:nvSpPr>
          <p:cNvPr id="52" name="Line"/>
          <p:cNvSpPr/>
          <p:nvPr/>
        </p:nvSpPr>
        <p:spPr>
          <a:xfrm>
            <a:off x="3028210" y="7721930"/>
            <a:ext cx="21363243" cy="1"/>
          </a:xfrm>
          <a:prstGeom prst="line">
            <a:avLst/>
          </a:prstGeom>
          <a:ln w="38100">
            <a:solidFill>
              <a:srgbClr val="FFFFFF"/>
            </a:solidFill>
            <a:miter lim="400000"/>
          </a:ln>
        </p:spPr>
        <p:txBody>
          <a:bodyPr lIns="50800" tIns="50800" rIns="50800" bIns="50800" anchor="ctr"/>
          <a:lstStyle/>
          <a:p>
            <a:endParaRPr/>
          </a:p>
        </p:txBody>
      </p:sp>
      <p:sp>
        <p:nvSpPr>
          <p:cNvPr id="53" name="Line"/>
          <p:cNvSpPr/>
          <p:nvPr/>
        </p:nvSpPr>
        <p:spPr>
          <a:xfrm>
            <a:off x="3028210" y="8732900"/>
            <a:ext cx="21363243" cy="1"/>
          </a:xfrm>
          <a:prstGeom prst="line">
            <a:avLst/>
          </a:prstGeom>
          <a:ln w="38100">
            <a:solidFill>
              <a:srgbClr val="FFFFFF"/>
            </a:solidFill>
            <a:miter lim="400000"/>
          </a:ln>
        </p:spPr>
        <p:txBody>
          <a:bodyPr lIns="50800" tIns="50800" rIns="50800" bIns="50800" anchor="ctr"/>
          <a:lstStyle/>
          <a:p>
            <a:endParaRPr/>
          </a:p>
        </p:txBody>
      </p:sp>
      <p:pic>
        <p:nvPicPr>
          <p:cNvPr id="54" name="Image" descr="Image"/>
          <p:cNvPicPr>
            <a:picLocks noChangeAspect="1"/>
          </p:cNvPicPr>
          <p:nvPr/>
        </p:nvPicPr>
        <p:blipFill>
          <a:blip r:embed="rId2"/>
          <a:stretch>
            <a:fillRect/>
          </a:stretch>
        </p:blipFill>
        <p:spPr>
          <a:xfrm>
            <a:off x="817717" y="-21174"/>
            <a:ext cx="2161510" cy="3002090"/>
          </a:xfrm>
          <a:prstGeom prst="rect">
            <a:avLst/>
          </a:prstGeom>
          <a:ln w="12700">
            <a:miter lim="400000"/>
          </a:ln>
        </p:spPr>
      </p:pic>
      <p:sp>
        <p:nvSpPr>
          <p:cNvPr id="55" name="Lorem ipsum dolor sit amet"/>
          <p:cNvSpPr txBox="1">
            <a:spLocks noGrp="1"/>
          </p:cNvSpPr>
          <p:nvPr>
            <p:ph type="body" sz="quarter" idx="22"/>
          </p:nvPr>
        </p:nvSpPr>
        <p:spPr>
          <a:xfrm>
            <a:off x="3507668" y="4603059"/>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FFFFFF"/>
                </a:solidFill>
                <a:latin typeface="Helvetica Neue Light"/>
                <a:ea typeface="Helvetica Neue Light"/>
                <a:cs typeface="Helvetica Neue Light"/>
                <a:sym typeface="Helvetica Neue Light"/>
              </a:defRPr>
            </a:lvl1pPr>
          </a:lstStyle>
          <a:p>
            <a:r>
              <a:t> Lorem ipsum dolor sit amet</a:t>
            </a:r>
          </a:p>
        </p:txBody>
      </p:sp>
      <p:sp>
        <p:nvSpPr>
          <p:cNvPr id="56" name="Lorem ipsum dolor sit amet"/>
          <p:cNvSpPr txBox="1">
            <a:spLocks noGrp="1"/>
          </p:cNvSpPr>
          <p:nvPr>
            <p:ph type="body" sz="quarter" idx="23"/>
          </p:nvPr>
        </p:nvSpPr>
        <p:spPr>
          <a:xfrm>
            <a:off x="3507668" y="5753873"/>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FFFFFF"/>
                </a:solidFill>
                <a:latin typeface="Helvetica Neue Light"/>
                <a:ea typeface="Helvetica Neue Light"/>
                <a:cs typeface="Helvetica Neue Light"/>
                <a:sym typeface="Helvetica Neue Light"/>
              </a:defRPr>
            </a:lvl1pPr>
          </a:lstStyle>
          <a:p>
            <a:r>
              <a:t> Lorem ipsum dolor sit amet</a:t>
            </a:r>
          </a:p>
        </p:txBody>
      </p:sp>
      <p:sp>
        <p:nvSpPr>
          <p:cNvPr id="57" name="Lorem ipsum dolor sit amet"/>
          <p:cNvSpPr txBox="1">
            <a:spLocks noGrp="1"/>
          </p:cNvSpPr>
          <p:nvPr>
            <p:ph type="body" sz="quarter" idx="24"/>
          </p:nvPr>
        </p:nvSpPr>
        <p:spPr>
          <a:xfrm>
            <a:off x="3507668" y="6777544"/>
            <a:ext cx="8627517" cy="882544"/>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FFFFFF"/>
                </a:solidFill>
                <a:latin typeface="Helvetica Neue Light"/>
                <a:ea typeface="Helvetica Neue Light"/>
                <a:cs typeface="Helvetica Neue Light"/>
                <a:sym typeface="Helvetica Neue Light"/>
              </a:defRPr>
            </a:lvl1pPr>
          </a:lstStyle>
          <a:p>
            <a:r>
              <a:t> Lorem ipsum dolor sit amet</a:t>
            </a:r>
          </a:p>
        </p:txBody>
      </p:sp>
      <p:sp>
        <p:nvSpPr>
          <p:cNvPr id="58" name="Lorem ipsum dolor sit amet"/>
          <p:cNvSpPr txBox="1">
            <a:spLocks noGrp="1"/>
          </p:cNvSpPr>
          <p:nvPr>
            <p:ph type="body" sz="quarter" idx="25"/>
          </p:nvPr>
        </p:nvSpPr>
        <p:spPr>
          <a:xfrm>
            <a:off x="3507668" y="7788586"/>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FFFFFF"/>
                </a:solidFill>
                <a:latin typeface="Helvetica Neue Light"/>
                <a:ea typeface="Helvetica Neue Light"/>
                <a:cs typeface="Helvetica Neue Light"/>
                <a:sym typeface="Helvetica Neue Light"/>
              </a:defRPr>
            </a:lvl1pPr>
          </a:lstStyle>
          <a:p>
            <a:r>
              <a:t> Lorem ipsum dolor sit amet</a:t>
            </a:r>
          </a:p>
        </p:txBody>
      </p:sp>
      <p:sp>
        <p:nvSpPr>
          <p:cNvPr id="59" name="Lorem ipsum dolor sit amet"/>
          <p:cNvSpPr txBox="1">
            <a:spLocks noGrp="1"/>
          </p:cNvSpPr>
          <p:nvPr>
            <p:ph type="body" sz="quarter" idx="26"/>
          </p:nvPr>
        </p:nvSpPr>
        <p:spPr>
          <a:xfrm>
            <a:off x="3507668" y="8799628"/>
            <a:ext cx="8627517" cy="882545"/>
          </a:xfrm>
          <a:prstGeom prst="rect">
            <a:avLst/>
          </a:prstGeom>
        </p:spPr>
        <p:txBody>
          <a:bodyPr wrap="none" anchor="ctr">
            <a:spAutoFit/>
          </a:bodyPr>
          <a:lstStyle>
            <a:lvl1pPr marL="228600" indent="-228600" defTabSz="825500">
              <a:lnSpc>
                <a:spcPct val="120000"/>
              </a:lnSpc>
              <a:buSzPct val="100000"/>
              <a:buAutoNum type="arabicPeriod"/>
              <a:defRPr sz="5200" cap="none" spc="0">
                <a:solidFill>
                  <a:srgbClr val="FFFFFF"/>
                </a:solidFill>
                <a:latin typeface="Helvetica Neue Light"/>
                <a:ea typeface="Helvetica Neue Light"/>
                <a:cs typeface="Helvetica Neue Light"/>
                <a:sym typeface="Helvetica Neue Light"/>
              </a:defRPr>
            </a:lvl1pPr>
          </a:lstStyle>
          <a:p>
            <a:r>
              <a:t> Lorem ipsum dolor sit amet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FFFFFF"/>
        </a:solidFill>
        <a:effectLst/>
      </p:bgPr>
    </p:bg>
    <p:spTree>
      <p:nvGrpSpPr>
        <p:cNvPr id="1" name=""/>
        <p:cNvGrpSpPr/>
        <p:nvPr/>
      </p:nvGrpSpPr>
      <p:grpSpPr>
        <a:xfrm>
          <a:off x="0" y="0"/>
          <a:ext cx="0" cy="0"/>
          <a:chOff x="0" y="0"/>
          <a:chExt cx="0" cy="0"/>
        </a:xfrm>
      </p:grpSpPr>
      <p:sp>
        <p:nvSpPr>
          <p:cNvPr id="67" name="&quot;Lorem ipsum dolor sit amet, consectetur adipiscing elit, sed do eiusmod tempor incididunt ut labore et dolore magna aliqua. Ut enim ad minim veniam, quis nostrud exercitation ullamco laboris nisi ut aliquip ex ea commodo consequat.&quot;"/>
          <p:cNvSpPr txBox="1">
            <a:spLocks noGrp="1"/>
          </p:cNvSpPr>
          <p:nvPr>
            <p:ph type="body" sz="quarter" idx="21"/>
          </p:nvPr>
        </p:nvSpPr>
        <p:spPr>
          <a:xfrm>
            <a:off x="4166579" y="4679132"/>
            <a:ext cx="16703243" cy="3131821"/>
          </a:xfrm>
          <a:prstGeom prst="rect">
            <a:avLst/>
          </a:prstGeom>
        </p:spPr>
        <p:txBody>
          <a:bodyPr anchor="ctr">
            <a:spAutoFit/>
          </a:bodyPr>
          <a:lstStyle>
            <a:lvl1pPr defTabSz="457200">
              <a:defRPr sz="5000" i="1" cap="none" spc="0">
                <a:solidFill>
                  <a:srgbClr val="000000"/>
                </a:solidFill>
                <a:latin typeface="Helvetica Neue Light"/>
                <a:ea typeface="Helvetica Neue Light"/>
                <a:cs typeface="Helvetica Neue Light"/>
                <a:sym typeface="Helvetica Neue Light"/>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68" name="Name Surname"/>
          <p:cNvSpPr txBox="1">
            <a:spLocks noGrp="1"/>
          </p:cNvSpPr>
          <p:nvPr>
            <p:ph type="body" sz="quarter" idx="22"/>
          </p:nvPr>
        </p:nvSpPr>
        <p:spPr>
          <a:xfrm>
            <a:off x="4184656" y="10425414"/>
            <a:ext cx="6124830"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Name Surname</a:t>
            </a:r>
          </a:p>
        </p:txBody>
      </p:sp>
      <p:pic>
        <p:nvPicPr>
          <p:cNvPr id="69"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2">
    <p:spTree>
      <p:nvGrpSpPr>
        <p:cNvPr id="1" name=""/>
        <p:cNvGrpSpPr/>
        <p:nvPr/>
      </p:nvGrpSpPr>
      <p:grpSpPr>
        <a:xfrm>
          <a:off x="0" y="0"/>
          <a:ext cx="0" cy="0"/>
          <a:chOff x="0" y="0"/>
          <a:chExt cx="0" cy="0"/>
        </a:xfrm>
      </p:grpSpPr>
      <p:pic>
        <p:nvPicPr>
          <p:cNvPr id="77"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78" name="&quot;Lorem ipsum dolor sit amet, consectetur adipiscing elit, sed do eiusmod tempor incididunt ut labore et dolore magna aliqua. Ut enim ad minim veniam, quis nostrud exercitation ullamco laboris nisi ut aliquip ex ea commodo consequat.&quot;"/>
          <p:cNvSpPr txBox="1">
            <a:spLocks noGrp="1"/>
          </p:cNvSpPr>
          <p:nvPr>
            <p:ph type="body" sz="quarter" idx="21"/>
          </p:nvPr>
        </p:nvSpPr>
        <p:spPr>
          <a:xfrm>
            <a:off x="4166579" y="4679132"/>
            <a:ext cx="16703243" cy="3131821"/>
          </a:xfrm>
          <a:prstGeom prst="rect">
            <a:avLst/>
          </a:prstGeom>
        </p:spPr>
        <p:txBody>
          <a:bodyPr anchor="ctr">
            <a:spAutoFit/>
          </a:bodyPr>
          <a:lstStyle>
            <a:lvl1pPr defTabSz="457200">
              <a:defRPr sz="5000" i="1" cap="none" spc="0">
                <a:solidFill>
                  <a:srgbClr val="FFFFFF"/>
                </a:solidFill>
                <a:latin typeface="Helvetica Neue Light"/>
                <a:ea typeface="Helvetica Neue Light"/>
                <a:cs typeface="Helvetica Neue Light"/>
                <a:sym typeface="Helvetica Neue Light"/>
              </a:defRPr>
            </a:lvl1pPr>
          </a:lstStyle>
          <a:p>
            <a:r>
              <a:t>"Lorem ipsum dolor sit amet, consectetur adipiscing elit, sed do eiusmod tempor incididunt ut labore et dolore magna aliqua. Ut enim ad minim veniam, quis nostrud exercitation ullamco laboris nisi ut aliquip ex ea commodo consequat."</a:t>
            </a:r>
          </a:p>
        </p:txBody>
      </p:sp>
      <p:sp>
        <p:nvSpPr>
          <p:cNvPr id="79" name="Name Surname"/>
          <p:cNvSpPr txBox="1">
            <a:spLocks noGrp="1"/>
          </p:cNvSpPr>
          <p:nvPr>
            <p:ph type="body" sz="quarter" idx="22"/>
          </p:nvPr>
        </p:nvSpPr>
        <p:spPr>
          <a:xfrm>
            <a:off x="4184656" y="10425414"/>
            <a:ext cx="6124830" cy="1155314"/>
          </a:xfrm>
          <a:prstGeom prst="rect">
            <a:avLst/>
          </a:prstGeom>
        </p:spPr>
        <p:txBody>
          <a:bodyPr wrap="none" anchor="ctr">
            <a:spAutoFit/>
          </a:bodyPr>
          <a:lstStyle>
            <a:lvl1pPr defTabSz="825500">
              <a:defRPr sz="7000" cap="none" spc="0">
                <a:solidFill>
                  <a:srgbClr val="FFFFFF"/>
                </a:solidFill>
                <a:latin typeface="Helvetica Neue Light"/>
                <a:ea typeface="Helvetica Neue Light"/>
                <a:cs typeface="Helvetica Neue Light"/>
                <a:sym typeface="Helvetica Neue Light"/>
              </a:defRPr>
            </a:lvl1pPr>
          </a:lstStyle>
          <a:p>
            <a:r>
              <a:t>Name Surname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ext">
    <p:bg>
      <p:bgPr>
        <a:solidFill>
          <a:srgbClr val="FFFFFF"/>
        </a:solidFill>
        <a:effectLst/>
      </p:bgPr>
    </p:bg>
    <p:spTree>
      <p:nvGrpSpPr>
        <p:cNvPr id="1" name=""/>
        <p:cNvGrpSpPr/>
        <p:nvPr/>
      </p:nvGrpSpPr>
      <p:grpSpPr>
        <a:xfrm>
          <a:off x="0" y="0"/>
          <a:ext cx="0" cy="0"/>
          <a:chOff x="0" y="0"/>
          <a:chExt cx="0" cy="0"/>
        </a:xfrm>
      </p:grpSpPr>
      <p:sp>
        <p:nvSpPr>
          <p:cNvPr id="87" name="Lorem ipsum dolor sit amet, consectetur adipiscing elit, sed do eiusmod tempor incididunt ut labore et dolore magna aliqua.…"/>
          <p:cNvSpPr txBox="1">
            <a:spLocks noGrp="1"/>
          </p:cNvSpPr>
          <p:nvPr>
            <p:ph type="body" sz="half" idx="21"/>
          </p:nvPr>
        </p:nvSpPr>
        <p:spPr>
          <a:xfrm>
            <a:off x="4409292" y="4326856"/>
            <a:ext cx="17899730" cy="4655181"/>
          </a:xfrm>
          <a:prstGeom prst="rect">
            <a:avLst/>
          </a:prstGeom>
        </p:spPr>
        <p:txBody>
          <a:bodyPr anchor="ctr">
            <a:spAutoFit/>
          </a:bodyPr>
          <a:lstStyle/>
          <a:p>
            <a:pPr defTabSz="457200">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do eiusmod tempor incididunt ut labore et dolore magna aliqua. </a:t>
            </a:r>
          </a:p>
          <a:p>
            <a:pPr defTabSz="457200">
              <a:defRPr sz="5000" cap="none" spc="0">
                <a:solidFill>
                  <a:srgbClr val="000000"/>
                </a:solidFill>
                <a:latin typeface="Helvetica Neue Light"/>
                <a:ea typeface="Helvetica Neue Light"/>
                <a:cs typeface="Helvetica Neue Light"/>
                <a:sym typeface="Helvetica Neue Light"/>
              </a:defRPr>
            </a:pPr>
            <a:r>
              <a:t>Ut enim ad minim veniam, quis nostrud exercitation ullamco laboris nisi ut aliquip ex ea commodo consequat. Ut enim ad minim veniam, quis nostrud exercitation ullamco laboris nisi ut aliquip ex ea commodo consequat.</a:t>
            </a:r>
          </a:p>
        </p:txBody>
      </p:sp>
      <p:sp>
        <p:nvSpPr>
          <p:cNvPr id="88" name="Title"/>
          <p:cNvSpPr txBox="1">
            <a:spLocks noGrp="1"/>
          </p:cNvSpPr>
          <p:nvPr>
            <p:ph type="body" sz="quarter" idx="22"/>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89"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90" name="Heading"/>
          <p:cNvSpPr txBox="1">
            <a:spLocks noGrp="1"/>
          </p:cNvSpPr>
          <p:nvPr>
            <p:ph type="body" sz="quarter" idx="23"/>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ext Bullets">
    <p:bg>
      <p:bgPr>
        <a:solidFill>
          <a:srgbClr val="FFFFFF"/>
        </a:solidFill>
        <a:effectLst/>
      </p:bgPr>
    </p:bg>
    <p:spTree>
      <p:nvGrpSpPr>
        <p:cNvPr id="1" name=""/>
        <p:cNvGrpSpPr/>
        <p:nvPr/>
      </p:nvGrpSpPr>
      <p:grpSpPr>
        <a:xfrm>
          <a:off x="0" y="0"/>
          <a:ext cx="0" cy="0"/>
          <a:chOff x="0" y="0"/>
          <a:chExt cx="0" cy="0"/>
        </a:xfrm>
      </p:grpSpPr>
      <p:sp>
        <p:nvSpPr>
          <p:cNvPr id="98" name="Lorem ipsum dolor sit amet, consectetur adipiscing elit, sed eiusmod tempor incididunt ut labore et dolore magna aliqua.…"/>
          <p:cNvSpPr txBox="1">
            <a:spLocks noGrp="1"/>
          </p:cNvSpPr>
          <p:nvPr>
            <p:ph type="body" sz="half" idx="21"/>
          </p:nvPr>
        </p:nvSpPr>
        <p:spPr>
          <a:xfrm>
            <a:off x="4409292" y="4394124"/>
            <a:ext cx="17262350" cy="6179181"/>
          </a:xfrm>
          <a:prstGeom prst="rect">
            <a:avLst/>
          </a:prstGeom>
        </p:spPr>
        <p:txBody>
          <a:bodyPr anchor="ctr">
            <a:spAutoFit/>
          </a:bodyPr>
          <a:lstStyle/>
          <a:p>
            <a:pPr marL="342900" indent="-342900" defTabSz="457200">
              <a:buSzPct val="100000"/>
              <a:buChar char="•"/>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eiusmod tempor incididunt ut labore et dolore magna aliqua. </a:t>
            </a:r>
          </a:p>
          <a:p>
            <a:pPr marL="228600" indent="-228600" defTabSz="457200">
              <a:buSzPct val="100000"/>
              <a:buChar char="•"/>
              <a:defRPr sz="5000" cap="none" spc="0">
                <a:solidFill>
                  <a:srgbClr val="000000"/>
                </a:solidFill>
                <a:latin typeface="Helvetica Neue Light"/>
                <a:ea typeface="Helvetica Neue Light"/>
                <a:cs typeface="Helvetica Neue Light"/>
                <a:sym typeface="Helvetica Neue Light"/>
              </a:defRPr>
            </a:pPr>
            <a:r>
              <a:t> Lorem ipsum dolor sit amet, consectetur adipiscing elit, sed  eiusmod tempor incididunt ut labore et dolore magna aliqua.</a:t>
            </a:r>
          </a:p>
          <a:p>
            <a:pPr marL="342900" indent="-342900" defTabSz="457200">
              <a:buSzPct val="100000"/>
              <a:buChar char="•"/>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eiusmod tempor incididunt ut labore et dolore magna aliqua.</a:t>
            </a:r>
          </a:p>
          <a:p>
            <a:pPr marL="342900" indent="-342900" defTabSz="457200">
              <a:buSzPct val="100000"/>
              <a:buChar char="•"/>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eiusmod tempor incididunt ut labore et dolore magna aliqua.</a:t>
            </a:r>
          </a:p>
        </p:txBody>
      </p:sp>
      <p:sp>
        <p:nvSpPr>
          <p:cNvPr id="99" name="Title"/>
          <p:cNvSpPr txBox="1">
            <a:spLocks noGrp="1"/>
          </p:cNvSpPr>
          <p:nvPr>
            <p:ph type="body" sz="quarter" idx="22"/>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100"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101" name="Heading"/>
          <p:cNvSpPr txBox="1">
            <a:spLocks noGrp="1"/>
          </p:cNvSpPr>
          <p:nvPr>
            <p:ph type="body" sz="quarter" idx="23"/>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ext &amp; Image">
    <p:bg>
      <p:bgPr>
        <a:solidFill>
          <a:srgbClr val="FFFFFF"/>
        </a:solidFill>
        <a:effectLst/>
      </p:bgPr>
    </p:bg>
    <p:spTree>
      <p:nvGrpSpPr>
        <p:cNvPr id="1" name=""/>
        <p:cNvGrpSpPr/>
        <p:nvPr/>
      </p:nvGrpSpPr>
      <p:grpSpPr>
        <a:xfrm>
          <a:off x="0" y="0"/>
          <a:ext cx="0" cy="0"/>
          <a:chOff x="0" y="0"/>
          <a:chExt cx="0" cy="0"/>
        </a:xfrm>
      </p:grpSpPr>
      <p:sp>
        <p:nvSpPr>
          <p:cNvPr id="109" name="Title"/>
          <p:cNvSpPr txBox="1">
            <a:spLocks noGrp="1"/>
          </p:cNvSpPr>
          <p:nvPr>
            <p:ph type="body" sz="quarter" idx="21"/>
          </p:nvPr>
        </p:nvSpPr>
        <p:spPr>
          <a:xfrm>
            <a:off x="767944" y="1168379"/>
            <a:ext cx="1683386" cy="1155314"/>
          </a:xfrm>
          <a:prstGeom prst="rect">
            <a:avLst/>
          </a:prstGeom>
        </p:spPr>
        <p:txBody>
          <a:bodyPr wrap="none" anchor="ctr">
            <a:spAutoFit/>
          </a:bodyPr>
          <a:lstStyle>
            <a:lvl1pPr defTabSz="825500">
              <a:defRPr sz="7000" cap="none" spc="0">
                <a:solidFill>
                  <a:srgbClr val="0E3A5D"/>
                </a:solidFill>
                <a:latin typeface="Helvetica Neue Light"/>
                <a:ea typeface="Helvetica Neue Light"/>
                <a:cs typeface="Helvetica Neue Light"/>
                <a:sym typeface="Helvetica Neue Light"/>
              </a:defRPr>
            </a:lvl1pPr>
          </a:lstStyle>
          <a:p>
            <a:r>
              <a:t>Title</a:t>
            </a:r>
          </a:p>
        </p:txBody>
      </p:sp>
      <p:pic>
        <p:nvPicPr>
          <p:cNvPr id="110" name="Image" descr="Image"/>
          <p:cNvPicPr>
            <a:picLocks noChangeAspect="1"/>
          </p:cNvPicPr>
          <p:nvPr/>
        </p:nvPicPr>
        <p:blipFill>
          <a:blip r:embed="rId2"/>
          <a:stretch>
            <a:fillRect/>
          </a:stretch>
        </p:blipFill>
        <p:spPr>
          <a:xfrm rot="16200000" flipH="1">
            <a:off x="1234135" y="2278316"/>
            <a:ext cx="2161509" cy="3002090"/>
          </a:xfrm>
          <a:prstGeom prst="rect">
            <a:avLst/>
          </a:prstGeom>
          <a:ln w="12700">
            <a:miter lim="400000"/>
          </a:ln>
        </p:spPr>
      </p:pic>
      <p:sp>
        <p:nvSpPr>
          <p:cNvPr id="111" name="Heading"/>
          <p:cNvSpPr txBox="1">
            <a:spLocks noGrp="1"/>
          </p:cNvSpPr>
          <p:nvPr>
            <p:ph type="body" sz="quarter" idx="22"/>
          </p:nvPr>
        </p:nvSpPr>
        <p:spPr>
          <a:xfrm>
            <a:off x="767944" y="721701"/>
            <a:ext cx="1574902" cy="585112"/>
          </a:xfrm>
          <a:prstGeom prst="rect">
            <a:avLst/>
          </a:prstGeom>
        </p:spPr>
        <p:txBody>
          <a:bodyPr wrap="none" anchor="ctr">
            <a:spAutoFit/>
          </a:bodyPr>
          <a:lstStyle>
            <a:lvl1pPr defTabSz="825500">
              <a:defRPr sz="3200" cap="none" spc="0">
                <a:solidFill>
                  <a:srgbClr val="0E3A5D"/>
                </a:solidFill>
                <a:latin typeface="Helvetica Neue Light"/>
                <a:ea typeface="Helvetica Neue Light"/>
                <a:cs typeface="Helvetica Neue Light"/>
                <a:sym typeface="Helvetica Neue Light"/>
              </a:defRPr>
            </a:lvl1pPr>
          </a:lstStyle>
          <a:p>
            <a:r>
              <a:t>Heading</a:t>
            </a:r>
          </a:p>
        </p:txBody>
      </p:sp>
      <p:sp>
        <p:nvSpPr>
          <p:cNvPr id="112" name="Lorem ipsum dolor sit amet, consectetur adipiscing elit, sed…"/>
          <p:cNvSpPr txBox="1">
            <a:spLocks noGrp="1"/>
          </p:cNvSpPr>
          <p:nvPr>
            <p:ph type="body" sz="quarter" idx="23"/>
          </p:nvPr>
        </p:nvSpPr>
        <p:spPr>
          <a:xfrm>
            <a:off x="4409292" y="4406941"/>
            <a:ext cx="9262009" cy="6179181"/>
          </a:xfrm>
          <a:prstGeom prst="rect">
            <a:avLst/>
          </a:prstGeom>
        </p:spPr>
        <p:txBody>
          <a:bodyPr anchor="ctr">
            <a:spAutoFit/>
          </a:bodyPr>
          <a:lstStyle/>
          <a:p>
            <a:pPr defTabSz="457200">
              <a:defRPr sz="5000" cap="none" spc="0">
                <a:solidFill>
                  <a:srgbClr val="000000"/>
                </a:solidFill>
                <a:latin typeface="Helvetica Neue Light"/>
                <a:ea typeface="Helvetica Neue Light"/>
                <a:cs typeface="Helvetica Neue Light"/>
                <a:sym typeface="Helvetica Neue Light"/>
              </a:defRPr>
            </a:pPr>
            <a:r>
              <a:t>Lorem ipsum dolor sit amet, consectetur adipiscing elit, sed </a:t>
            </a:r>
          </a:p>
          <a:p>
            <a:pPr defTabSz="457200">
              <a:defRPr sz="5000" cap="none" spc="0">
                <a:solidFill>
                  <a:srgbClr val="000000"/>
                </a:solidFill>
                <a:latin typeface="Helvetica Neue Light"/>
                <a:ea typeface="Helvetica Neue Light"/>
                <a:cs typeface="Helvetica Neue Light"/>
                <a:sym typeface="Helvetica Neue Light"/>
              </a:defRPr>
            </a:pPr>
            <a:r>
              <a:t>do eiusmod tempor incididunt </a:t>
            </a:r>
          </a:p>
          <a:p>
            <a:pPr defTabSz="457200">
              <a:defRPr sz="5000" cap="none" spc="0">
                <a:solidFill>
                  <a:srgbClr val="000000"/>
                </a:solidFill>
                <a:latin typeface="Helvetica Neue Light"/>
                <a:ea typeface="Helvetica Neue Light"/>
                <a:cs typeface="Helvetica Neue Light"/>
                <a:sym typeface="Helvetica Neue Light"/>
              </a:defRPr>
            </a:pPr>
            <a:r>
              <a:t>ut labore et dolore magna aliqua. </a:t>
            </a:r>
          </a:p>
          <a:p>
            <a:pPr defTabSz="457200">
              <a:defRPr sz="5000" cap="none" spc="0">
                <a:solidFill>
                  <a:srgbClr val="000000"/>
                </a:solidFill>
                <a:latin typeface="Helvetica Neue Light"/>
                <a:ea typeface="Helvetica Neue Light"/>
                <a:cs typeface="Helvetica Neue Light"/>
                <a:sym typeface="Helvetica Neue Light"/>
              </a:defRPr>
            </a:pPr>
            <a:r>
              <a:t>Ut enim ad minim veniam, quis nostrud exercitation ullamco</a:t>
            </a:r>
          </a:p>
          <a:p>
            <a:pPr defTabSz="457200">
              <a:defRPr sz="5000" cap="none" spc="0">
                <a:solidFill>
                  <a:srgbClr val="000000"/>
                </a:solidFill>
                <a:latin typeface="Helvetica Neue Light"/>
                <a:ea typeface="Helvetica Neue Light"/>
                <a:cs typeface="Helvetica Neue Light"/>
                <a:sym typeface="Helvetica Neue Light"/>
              </a:defRPr>
            </a:pPr>
            <a:r>
              <a:t>laboris nisi ut aliquip ex ea commodo consequat.</a:t>
            </a:r>
          </a:p>
        </p:txBody>
      </p:sp>
      <p:sp>
        <p:nvSpPr>
          <p:cNvPr id="113" name="Rectangle"/>
          <p:cNvSpPr/>
          <p:nvPr/>
        </p:nvSpPr>
        <p:spPr>
          <a:xfrm>
            <a:off x="14533029" y="13417687"/>
            <a:ext cx="9931481" cy="309597"/>
          </a:xfrm>
          <a:prstGeom prst="rect">
            <a:avLst/>
          </a:prstGeom>
          <a:solidFill>
            <a:srgbClr val="0E3A5D"/>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114" name="Στιγμιότυπο 2022-06-16, 4.37.11 μμ.png"/>
          <p:cNvSpPr>
            <a:spLocks noGrp="1"/>
          </p:cNvSpPr>
          <p:nvPr>
            <p:ph type="pic" idx="24"/>
          </p:nvPr>
        </p:nvSpPr>
        <p:spPr>
          <a:xfrm>
            <a:off x="12286096" y="-2875880"/>
            <a:ext cx="12225548" cy="18353051"/>
          </a:xfrm>
          <a:prstGeom prst="rect">
            <a:avLst/>
          </a:prstGeom>
        </p:spPr>
        <p:txBody>
          <a:bodyPr lIns="91439" tIns="45719" rIns="91439" bIns="45719">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3A5D"/>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7"/>
          <a:stretch>
            <a:fillRect/>
          </a:stretch>
        </p:blipFill>
        <p:spPr>
          <a:xfrm rot="16200000" flipH="1">
            <a:off x="1284935" y="10050716"/>
            <a:ext cx="2161509" cy="3002090"/>
          </a:xfrm>
          <a:prstGeom prst="rect">
            <a:avLst/>
          </a:prstGeom>
          <a:ln w="12700">
            <a:miter lim="400000"/>
          </a:ln>
        </p:spPr>
      </p:pic>
      <p:pic>
        <p:nvPicPr>
          <p:cNvPr id="3" name="Image" descr="Image"/>
          <p:cNvPicPr>
            <a:picLocks noChangeAspect="1"/>
          </p:cNvPicPr>
          <p:nvPr/>
        </p:nvPicPr>
        <p:blipFill>
          <a:blip r:embed="rId18"/>
          <a:stretch>
            <a:fillRect/>
          </a:stretch>
        </p:blipFill>
        <p:spPr>
          <a:xfrm>
            <a:off x="16891849" y="941256"/>
            <a:ext cx="6518718" cy="2438481"/>
          </a:xfrm>
          <a:prstGeom prst="rect">
            <a:avLst/>
          </a:prstGeom>
          <a:ln w="12700">
            <a:miter lim="400000"/>
          </a:ln>
        </p:spPr>
      </p:pic>
      <p:sp>
        <p:nvSpPr>
          <p:cNvPr id="4"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Title Text</a:t>
            </a:r>
          </a:p>
        </p:txBody>
      </p:sp>
      <p:sp>
        <p:nvSpPr>
          <p:cNvPr id="5"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p:titleStyle>
    <p:bodyStyle>
      <a:lvl1pPr marL="0" marR="0" indent="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1pPr>
      <a:lvl2pPr marL="0" marR="0" indent="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2pPr>
      <a:lvl3pPr marL="0" marR="0" indent="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3pPr>
      <a:lvl4pPr marL="0" marR="0" indent="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4pPr>
      <a:lvl5pPr marL="0" marR="0" indent="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5pPr>
      <a:lvl6pPr marL="0" marR="0" indent="35560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6pPr>
      <a:lvl7pPr marL="0" marR="0" indent="71120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7pPr>
      <a:lvl8pPr marL="0" marR="0" indent="106680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8pPr>
      <a:lvl9pPr marL="0" marR="0" indent="1422400" algn="l" defTabSz="821531" rtl="0" latinLnBrk="0">
        <a:lnSpc>
          <a:spcPct val="100000"/>
        </a:lnSpc>
        <a:spcBef>
          <a:spcPts val="0"/>
        </a:spcBef>
        <a:spcAft>
          <a:spcPts val="0"/>
        </a:spcAft>
        <a:buClrTx/>
        <a:buSzTx/>
        <a:buFontTx/>
        <a:buNone/>
        <a:tabLst/>
        <a:defRPr sz="4400" b="0" i="0" u="none" strike="noStrike" cap="all" spc="88" baseline="0">
          <a:solidFill>
            <a:srgbClr val="302664"/>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ecg.gr"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37.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diagramQuickStyle" Target="../diagrams/quickStyle1.xml"/><Relationship Id="rId11" Type="http://schemas.openxmlformats.org/officeDocument/2006/relationships/image" Target="../media/image36.png"/><Relationship Id="rId5" Type="http://schemas.openxmlformats.org/officeDocument/2006/relationships/diagramLayout" Target="../diagrams/layout1.xml"/><Relationship Id="rId10" Type="http://schemas.openxmlformats.org/officeDocument/2006/relationships/image" Target="../media/image35.svg"/><Relationship Id="rId4" Type="http://schemas.openxmlformats.org/officeDocument/2006/relationships/diagramData" Target="../diagrams/data1.xml"/><Relationship Id="rId9" Type="http://schemas.openxmlformats.org/officeDocument/2006/relationships/image" Target="../media/image34.png"/><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large stack of shipping containers&#10;&#10;Description automatically generated">
            <a:extLst>
              <a:ext uri="{FF2B5EF4-FFF2-40B4-BE49-F238E27FC236}">
                <a16:creationId xmlns:a16="http://schemas.microsoft.com/office/drawing/2014/main" id="{D8C8E7F0-693E-89A5-8329-F2E933A08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042" y="-1"/>
            <a:ext cx="20557958" cy="13705305"/>
          </a:xfrm>
          <a:prstGeom prst="rect">
            <a:avLst/>
          </a:prstGeom>
        </p:spPr>
      </p:pic>
      <p:sp>
        <p:nvSpPr>
          <p:cNvPr id="53" name="Freeform: Shape 52">
            <a:extLst>
              <a:ext uri="{FF2B5EF4-FFF2-40B4-BE49-F238E27FC236}">
                <a16:creationId xmlns:a16="http://schemas.microsoft.com/office/drawing/2014/main" id="{48ED0885-699B-2167-8A05-78E932486EFE}"/>
              </a:ext>
            </a:extLst>
          </p:cNvPr>
          <p:cNvSpPr/>
          <p:nvPr/>
        </p:nvSpPr>
        <p:spPr>
          <a:xfrm rot="13711098">
            <a:off x="-909022" y="-7061039"/>
            <a:ext cx="26419060" cy="27635504"/>
          </a:xfrm>
          <a:custGeom>
            <a:avLst/>
            <a:gdLst>
              <a:gd name="connsiteX0" fmla="*/ 7214270 w 26419060"/>
              <a:gd name="connsiteY0" fmla="*/ 25552704 h 27635504"/>
              <a:gd name="connsiteX1" fmla="*/ 2353512 w 26419060"/>
              <a:gd name="connsiteY1" fmla="*/ 25552705 h 27635504"/>
              <a:gd name="connsiteX2" fmla="*/ 2353512 w 26419060"/>
              <a:gd name="connsiteY2" fmla="*/ 20348568 h 27635504"/>
              <a:gd name="connsiteX3" fmla="*/ 7214270 w 26419060"/>
              <a:gd name="connsiteY3" fmla="*/ 24646236 h 27635504"/>
              <a:gd name="connsiteX4" fmla="*/ 26419060 w 26419060"/>
              <a:gd name="connsiteY4" fmla="*/ 9078131 h 27635504"/>
              <a:gd name="connsiteX5" fmla="*/ 18523954 w 26419060"/>
              <a:gd name="connsiteY5" fmla="*/ 18007670 h 27635504"/>
              <a:gd name="connsiteX6" fmla="*/ 18523954 w 26419060"/>
              <a:gd name="connsiteY6" fmla="*/ 17291038 h 27635504"/>
              <a:gd name="connsiteX7" fmla="*/ 17713812 w 26419060"/>
              <a:gd name="connsiteY7" fmla="*/ 16480895 h 27635504"/>
              <a:gd name="connsiteX8" fmla="*/ 14473338 w 26419060"/>
              <a:gd name="connsiteY8" fmla="*/ 16480895 h 27635504"/>
              <a:gd name="connsiteX9" fmla="*/ 13663196 w 26419060"/>
              <a:gd name="connsiteY9" fmla="*/ 17291038 h 27635504"/>
              <a:gd name="connsiteX10" fmla="*/ 13663195 w 26419060"/>
              <a:gd name="connsiteY10" fmla="*/ 23505295 h 27635504"/>
              <a:gd name="connsiteX11" fmla="*/ 12869112 w 26419060"/>
              <a:gd name="connsiteY11" fmla="*/ 24403421 h 27635504"/>
              <a:gd name="connsiteX12" fmla="*/ 12869112 w 26419060"/>
              <a:gd name="connsiteY12" fmla="*/ 19373837 h 27635504"/>
              <a:gd name="connsiteX13" fmla="*/ 12058969 w 26419060"/>
              <a:gd name="connsiteY13" fmla="*/ 18563694 h 27635504"/>
              <a:gd name="connsiteX14" fmla="*/ 8818498 w 26419060"/>
              <a:gd name="connsiteY14" fmla="*/ 18563693 h 27635504"/>
              <a:gd name="connsiteX15" fmla="*/ 8008355 w 26419060"/>
              <a:gd name="connsiteY15" fmla="*/ 19373837 h 27635504"/>
              <a:gd name="connsiteX16" fmla="*/ 8008354 w 26419060"/>
              <a:gd name="connsiteY16" fmla="*/ 25348330 h 27635504"/>
              <a:gd name="connsiteX17" fmla="*/ 7214270 w 26419060"/>
              <a:gd name="connsiteY17" fmla="*/ 24646236 h 27635504"/>
              <a:gd name="connsiteX18" fmla="*/ 7214270 w 26419060"/>
              <a:gd name="connsiteY18" fmla="*/ 17291038 h 27635504"/>
              <a:gd name="connsiteX19" fmla="*/ 6404127 w 26419060"/>
              <a:gd name="connsiteY19" fmla="*/ 16480895 h 27635504"/>
              <a:gd name="connsiteX20" fmla="*/ 3163655 w 26419060"/>
              <a:gd name="connsiteY20" fmla="*/ 16480894 h 27635504"/>
              <a:gd name="connsiteX21" fmla="*/ 2353512 w 26419060"/>
              <a:gd name="connsiteY21" fmla="*/ 17291038 h 27635504"/>
              <a:gd name="connsiteX22" fmla="*/ 2353512 w 26419060"/>
              <a:gd name="connsiteY22" fmla="*/ 20348568 h 27635504"/>
              <a:gd name="connsiteX23" fmla="*/ 0 w 26419060"/>
              <a:gd name="connsiteY23" fmla="*/ 18267696 h 27635504"/>
              <a:gd name="connsiteX24" fmla="*/ 16151493 w 26419060"/>
              <a:gd name="connsiteY24" fmla="*/ 0 h 27635504"/>
              <a:gd name="connsiteX25" fmla="*/ 12869112 w 26419060"/>
              <a:gd name="connsiteY25" fmla="*/ 27635503 h 27635504"/>
              <a:gd name="connsiteX26" fmla="*/ 8008353 w 26419060"/>
              <a:gd name="connsiteY26" fmla="*/ 27635504 h 27635504"/>
              <a:gd name="connsiteX27" fmla="*/ 8008354 w 26419060"/>
              <a:gd name="connsiteY27" fmla="*/ 25348330 h 27635504"/>
              <a:gd name="connsiteX28" fmla="*/ 10267566 w 26419060"/>
              <a:gd name="connsiteY28" fmla="*/ 27345827 h 27635504"/>
              <a:gd name="connsiteX29" fmla="*/ 12869112 w 26419060"/>
              <a:gd name="connsiteY29" fmla="*/ 24403421 h 27635504"/>
              <a:gd name="connsiteX30" fmla="*/ 18523953 w 26419060"/>
              <a:gd name="connsiteY30" fmla="*/ 25552705 h 27635504"/>
              <a:gd name="connsiteX31" fmla="*/ 13663196 w 26419060"/>
              <a:gd name="connsiteY31" fmla="*/ 25552705 h 27635504"/>
              <a:gd name="connsiteX32" fmla="*/ 13663195 w 26419060"/>
              <a:gd name="connsiteY32" fmla="*/ 23505295 h 27635504"/>
              <a:gd name="connsiteX33" fmla="*/ 18523954 w 26419060"/>
              <a:gd name="connsiteY33" fmla="*/ 18007670 h 2763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419060" h="27635504">
                <a:moveTo>
                  <a:pt x="7214270" y="25552704"/>
                </a:moveTo>
                <a:lnTo>
                  <a:pt x="2353512" y="25552705"/>
                </a:lnTo>
                <a:lnTo>
                  <a:pt x="2353512" y="20348568"/>
                </a:lnTo>
                <a:lnTo>
                  <a:pt x="7214270" y="24646236"/>
                </a:lnTo>
                <a:close/>
                <a:moveTo>
                  <a:pt x="26419060" y="9078131"/>
                </a:moveTo>
                <a:lnTo>
                  <a:pt x="18523954" y="18007670"/>
                </a:lnTo>
                <a:lnTo>
                  <a:pt x="18523954" y="17291038"/>
                </a:lnTo>
                <a:cubicBezTo>
                  <a:pt x="18523953" y="16843608"/>
                  <a:pt x="18161240" y="16480895"/>
                  <a:pt x="17713812" y="16480895"/>
                </a:cubicBezTo>
                <a:lnTo>
                  <a:pt x="14473338" y="16480895"/>
                </a:lnTo>
                <a:cubicBezTo>
                  <a:pt x="14025909" y="16480895"/>
                  <a:pt x="13663196" y="16843608"/>
                  <a:pt x="13663196" y="17291038"/>
                </a:cubicBezTo>
                <a:lnTo>
                  <a:pt x="13663195" y="23505295"/>
                </a:lnTo>
                <a:lnTo>
                  <a:pt x="12869112" y="24403421"/>
                </a:lnTo>
                <a:lnTo>
                  <a:pt x="12869112" y="19373837"/>
                </a:lnTo>
                <a:cubicBezTo>
                  <a:pt x="12869112" y="18926407"/>
                  <a:pt x="12506399" y="18563694"/>
                  <a:pt x="12058969" y="18563694"/>
                </a:cubicBezTo>
                <a:lnTo>
                  <a:pt x="8818498" y="18563693"/>
                </a:lnTo>
                <a:cubicBezTo>
                  <a:pt x="8371067" y="18563694"/>
                  <a:pt x="8008355" y="18926407"/>
                  <a:pt x="8008355" y="19373837"/>
                </a:cubicBezTo>
                <a:lnTo>
                  <a:pt x="8008354" y="25348330"/>
                </a:lnTo>
                <a:lnTo>
                  <a:pt x="7214270" y="24646236"/>
                </a:lnTo>
                <a:lnTo>
                  <a:pt x="7214270" y="17291038"/>
                </a:lnTo>
                <a:cubicBezTo>
                  <a:pt x="7214270" y="16843608"/>
                  <a:pt x="6851556" y="16480896"/>
                  <a:pt x="6404127" y="16480895"/>
                </a:cubicBezTo>
                <a:lnTo>
                  <a:pt x="3163655" y="16480894"/>
                </a:lnTo>
                <a:cubicBezTo>
                  <a:pt x="2716225" y="16480895"/>
                  <a:pt x="2353513" y="16843608"/>
                  <a:pt x="2353512" y="17291038"/>
                </a:cubicBezTo>
                <a:lnTo>
                  <a:pt x="2353512" y="20348568"/>
                </a:lnTo>
                <a:lnTo>
                  <a:pt x="0" y="18267696"/>
                </a:lnTo>
                <a:lnTo>
                  <a:pt x="16151493" y="0"/>
                </a:lnTo>
                <a:close/>
                <a:moveTo>
                  <a:pt x="12869112" y="27635503"/>
                </a:moveTo>
                <a:lnTo>
                  <a:pt x="8008353" y="27635504"/>
                </a:lnTo>
                <a:lnTo>
                  <a:pt x="8008354" y="25348330"/>
                </a:lnTo>
                <a:lnTo>
                  <a:pt x="10267566" y="27345827"/>
                </a:lnTo>
                <a:lnTo>
                  <a:pt x="12869112" y="24403421"/>
                </a:lnTo>
                <a:close/>
                <a:moveTo>
                  <a:pt x="18523953" y="25552705"/>
                </a:moveTo>
                <a:lnTo>
                  <a:pt x="13663196" y="25552705"/>
                </a:lnTo>
                <a:lnTo>
                  <a:pt x="13663195" y="23505295"/>
                </a:lnTo>
                <a:lnTo>
                  <a:pt x="18523954" y="18007670"/>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j-lt"/>
              <a:ea typeface="+mj-ea"/>
              <a:cs typeface="+mj-cs"/>
              <a:sym typeface="Helvetica Neue Medium"/>
            </a:endParaRPr>
          </a:p>
        </p:txBody>
      </p:sp>
      <p:pic>
        <p:nvPicPr>
          <p:cNvPr id="54" name="Image" descr="Image">
            <a:extLst>
              <a:ext uri="{FF2B5EF4-FFF2-40B4-BE49-F238E27FC236}">
                <a16:creationId xmlns:a16="http://schemas.microsoft.com/office/drawing/2014/main" id="{EECFF38E-2431-DCDF-ABB1-699904441CD6}"/>
              </a:ext>
            </a:extLst>
          </p:cNvPr>
          <p:cNvPicPr>
            <a:picLocks noChangeAspect="1"/>
          </p:cNvPicPr>
          <p:nvPr/>
        </p:nvPicPr>
        <p:blipFill>
          <a:blip r:embed="rId3"/>
          <a:stretch>
            <a:fillRect/>
          </a:stretch>
        </p:blipFill>
        <p:spPr>
          <a:xfrm>
            <a:off x="506581" y="325958"/>
            <a:ext cx="6638921" cy="2440200"/>
          </a:xfrm>
          <a:prstGeom prst="rect">
            <a:avLst/>
          </a:prstGeom>
          <a:ln w="12700">
            <a:miter lim="400000"/>
          </a:ln>
        </p:spPr>
      </p:pic>
      <p:pic>
        <p:nvPicPr>
          <p:cNvPr id="55" name="Image" descr="Image">
            <a:extLst>
              <a:ext uri="{FF2B5EF4-FFF2-40B4-BE49-F238E27FC236}">
                <a16:creationId xmlns:a16="http://schemas.microsoft.com/office/drawing/2014/main" id="{9B916876-4BAF-24A3-0102-179FA28B13D4}"/>
              </a:ext>
            </a:extLst>
          </p:cNvPr>
          <p:cNvPicPr>
            <a:picLocks noChangeAspect="1"/>
          </p:cNvPicPr>
          <p:nvPr/>
        </p:nvPicPr>
        <p:blipFill>
          <a:blip r:embed="rId4"/>
          <a:stretch>
            <a:fillRect/>
          </a:stretch>
        </p:blipFill>
        <p:spPr>
          <a:xfrm rot="16200000" flipH="1">
            <a:off x="926872" y="10195938"/>
            <a:ext cx="2161509" cy="3002090"/>
          </a:xfrm>
          <a:prstGeom prst="rect">
            <a:avLst/>
          </a:prstGeom>
          <a:ln w="12700">
            <a:miter lim="400000"/>
          </a:ln>
        </p:spPr>
      </p:pic>
      <p:sp>
        <p:nvSpPr>
          <p:cNvPr id="56" name="TextBox 55">
            <a:extLst>
              <a:ext uri="{FF2B5EF4-FFF2-40B4-BE49-F238E27FC236}">
                <a16:creationId xmlns:a16="http://schemas.microsoft.com/office/drawing/2014/main" id="{9806171C-EEE5-DC05-778A-01233394636A}"/>
              </a:ext>
            </a:extLst>
          </p:cNvPr>
          <p:cNvSpPr txBox="1"/>
          <p:nvPr/>
        </p:nvSpPr>
        <p:spPr>
          <a:xfrm>
            <a:off x="3826042" y="10379508"/>
            <a:ext cx="175260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4400" b="1" i="0" u="none" strike="noStrike" cap="none" spc="0" normalizeH="0" dirty="0">
                <a:ln>
                  <a:noFill/>
                </a:ln>
                <a:solidFill>
                  <a:srgbClr val="0D3A5D"/>
                </a:solidFill>
                <a:effectLst/>
                <a:uFillTx/>
                <a:latin typeface="+mn-lt"/>
                <a:ea typeface="+mn-ea"/>
                <a:cs typeface="+mn-cs"/>
                <a:sym typeface="Helvetica Neue"/>
              </a:rPr>
              <a:t>Στηρίζουμε την Ανάπτυξη των Ελληνικών Εξαγωγών</a:t>
            </a:r>
            <a:endParaRPr kumimoji="0" lang="en-US" sz="4400" b="1" i="0" u="none" strike="noStrike" cap="none" spc="0" normalizeH="0" dirty="0">
              <a:ln>
                <a:noFill/>
              </a:ln>
              <a:solidFill>
                <a:srgbClr val="0D3A5D"/>
              </a:solidFill>
              <a:effectLst/>
              <a:uFillTx/>
              <a:latin typeface="+mn-lt"/>
              <a:ea typeface="+mn-ea"/>
              <a:cs typeface="+mn-cs"/>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l-GR" sz="2400" dirty="0">
                <a:solidFill>
                  <a:srgbClr val="FF9900"/>
                </a:solidFill>
              </a:rPr>
              <a:t>Νοέμβριος 2023</a:t>
            </a:r>
            <a:endParaRPr kumimoji="0" lang="el-GR" sz="2400" b="1" i="0" u="none" strike="noStrike" cap="none" spc="0" normalizeH="0" dirty="0">
              <a:ln>
                <a:noFill/>
              </a:ln>
              <a:solidFill>
                <a:srgbClr val="FF9900"/>
              </a:solidFill>
              <a:effectLst/>
              <a:uFillTx/>
              <a:latin typeface="+mn-lt"/>
              <a:ea typeface="+mn-ea"/>
              <a:cs typeface="+mn-cs"/>
              <a:sym typeface="Helvetica Neue"/>
            </a:endParaRPr>
          </a:p>
        </p:txBody>
      </p:sp>
    </p:spTree>
    <p:extLst>
      <p:ext uri="{BB962C8B-B14F-4D97-AF65-F5344CB8AC3E}">
        <p14:creationId xmlns:p14="http://schemas.microsoft.com/office/powerpoint/2010/main" val="3528584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0 0 L 0.25 0 E" pathEditMode="relative" ptsTypes="">
                                      <p:cBhvr>
                                        <p:cTn id="6" dur="5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59F1D0F-FF32-2A14-D631-49F53C9C088D}"/>
              </a:ext>
            </a:extLst>
          </p:cNvPr>
          <p:cNvSpPr/>
          <p:nvPr/>
        </p:nvSpPr>
        <p:spPr>
          <a:xfrm>
            <a:off x="5010347" y="4782820"/>
            <a:ext cx="4476750" cy="1634490"/>
          </a:xfrm>
          <a:prstGeom prst="roundRect">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l-GR" sz="3200"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Helvetica Neue Medium"/>
              </a:rPr>
              <a:t>ΞΕΝΟΣ ΑΓΟΡΑΣΤΗΣ</a:t>
            </a:r>
          </a:p>
          <a:p>
            <a:pPr marL="0" marR="0" indent="0" algn="ctr" defTabSz="825500" rtl="0" fontAlgn="auto" latinLnBrk="0" hangingPunct="0">
              <a:lnSpc>
                <a:spcPct val="100000"/>
              </a:lnSpc>
              <a:spcBef>
                <a:spcPts val="0"/>
              </a:spcBef>
              <a:spcAft>
                <a:spcPts val="0"/>
              </a:spcAft>
              <a:buClrTx/>
              <a:buSzTx/>
              <a:buFontTx/>
              <a:buNone/>
              <a:tabLst/>
            </a:pPr>
            <a:endParaRPr kumimoji="0" lang="el-GR" sz="3200"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Helvetica Neue Medium"/>
            </a:endParaRPr>
          </a:p>
        </p:txBody>
      </p:sp>
      <p:sp>
        <p:nvSpPr>
          <p:cNvPr id="4" name="Rectangle: Rounded Corners 3">
            <a:extLst>
              <a:ext uri="{FF2B5EF4-FFF2-40B4-BE49-F238E27FC236}">
                <a16:creationId xmlns:a16="http://schemas.microsoft.com/office/drawing/2014/main" id="{5D379B59-B33A-F170-3FD9-9E3A8B29FFC8}"/>
              </a:ext>
            </a:extLst>
          </p:cNvPr>
          <p:cNvSpPr/>
          <p:nvPr/>
        </p:nvSpPr>
        <p:spPr>
          <a:xfrm>
            <a:off x="13754297" y="4782820"/>
            <a:ext cx="4476750" cy="1634490"/>
          </a:xfrm>
          <a:prstGeom prst="roundRect">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l-GR"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el-GR"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Helvetica Neue Medium"/>
              </a:rPr>
              <a:t>ΕΞΑΓΩΓΕΑΣ</a:t>
            </a:r>
          </a:p>
          <a:p>
            <a:pPr marL="0" marR="0" indent="0" algn="ctr" defTabSz="825500" rtl="0" fontAlgn="auto" latinLnBrk="0" hangingPunct="0">
              <a:lnSpc>
                <a:spcPct val="100000"/>
              </a:lnSpc>
              <a:spcBef>
                <a:spcPts val="0"/>
              </a:spcBef>
              <a:spcAft>
                <a:spcPts val="0"/>
              </a:spcAft>
              <a:buClrTx/>
              <a:buSzTx/>
              <a:buFontTx/>
              <a:buNone/>
              <a:tabLst/>
            </a:pPr>
            <a:endParaRPr kumimoji="0" lang="el-GR" sz="3200"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Helvetica Neue Medium"/>
            </a:endParaRPr>
          </a:p>
        </p:txBody>
      </p:sp>
      <p:pic>
        <p:nvPicPr>
          <p:cNvPr id="6" name="Image" descr="Image">
            <a:extLst>
              <a:ext uri="{FF2B5EF4-FFF2-40B4-BE49-F238E27FC236}">
                <a16:creationId xmlns:a16="http://schemas.microsoft.com/office/drawing/2014/main" id="{101C8FA7-CBFD-4370-3EE3-CB8DE734A7DC}"/>
              </a:ext>
            </a:extLst>
          </p:cNvPr>
          <p:cNvPicPr>
            <a:picLocks noChangeAspect="1"/>
          </p:cNvPicPr>
          <p:nvPr/>
        </p:nvPicPr>
        <p:blipFill>
          <a:blip r:embed="rId2"/>
          <a:stretch>
            <a:fillRect/>
          </a:stretch>
        </p:blipFill>
        <p:spPr>
          <a:xfrm>
            <a:off x="9262308" y="7916616"/>
            <a:ext cx="4446868" cy="1634490"/>
          </a:xfrm>
          <a:prstGeom prst="rect">
            <a:avLst/>
          </a:prstGeom>
          <a:ln w="12700">
            <a:noFill/>
            <a:miter lim="400000"/>
          </a:ln>
        </p:spPr>
      </p:pic>
      <p:cxnSp>
        <p:nvCxnSpPr>
          <p:cNvPr id="8" name="Connector: Elbow 7">
            <a:extLst>
              <a:ext uri="{FF2B5EF4-FFF2-40B4-BE49-F238E27FC236}">
                <a16:creationId xmlns:a16="http://schemas.microsoft.com/office/drawing/2014/main" id="{3C4F4AB6-C53B-6BF3-07C4-D525F0549F38}"/>
              </a:ext>
            </a:extLst>
          </p:cNvPr>
          <p:cNvCxnSpPr>
            <a:cxnSpLocks/>
          </p:cNvCxnSpPr>
          <p:nvPr/>
        </p:nvCxnSpPr>
        <p:spPr>
          <a:xfrm rot="16200000" flipV="1">
            <a:off x="7132483" y="6855498"/>
            <a:ext cx="1973654" cy="1783077"/>
          </a:xfrm>
          <a:prstGeom prst="bentConnector3">
            <a:avLst>
              <a:gd name="adj1" fmla="val 2192"/>
            </a:avLst>
          </a:prstGeom>
          <a:noFill/>
          <a:ln w="88900" cap="flat">
            <a:solidFill>
              <a:srgbClr val="0D3A5D"/>
            </a:solidFill>
            <a:prstDash val="sysDash"/>
            <a:miter lim="400000"/>
            <a:tailEnd type="triangle"/>
          </a:ln>
          <a:effectLst/>
          <a:sp3d/>
        </p:spPr>
        <p:style>
          <a:lnRef idx="0">
            <a:scrgbClr r="0" g="0" b="0"/>
          </a:lnRef>
          <a:fillRef idx="0">
            <a:scrgbClr r="0" g="0" b="0"/>
          </a:fillRef>
          <a:effectRef idx="0">
            <a:scrgbClr r="0" g="0" b="0"/>
          </a:effectRef>
          <a:fontRef idx="none"/>
        </p:style>
      </p:cxnSp>
      <p:cxnSp>
        <p:nvCxnSpPr>
          <p:cNvPr id="17" name="Connector: Elbow 16">
            <a:extLst>
              <a:ext uri="{FF2B5EF4-FFF2-40B4-BE49-F238E27FC236}">
                <a16:creationId xmlns:a16="http://schemas.microsoft.com/office/drawing/2014/main" id="{090CC447-D933-2004-5576-E582A45BE80F}"/>
              </a:ext>
            </a:extLst>
          </p:cNvPr>
          <p:cNvCxnSpPr>
            <a:cxnSpLocks/>
          </p:cNvCxnSpPr>
          <p:nvPr/>
        </p:nvCxnSpPr>
        <p:spPr>
          <a:xfrm rot="5400000" flipH="1" flipV="1">
            <a:off x="14127643" y="6855499"/>
            <a:ext cx="1973655" cy="1783075"/>
          </a:xfrm>
          <a:prstGeom prst="bentConnector3">
            <a:avLst>
              <a:gd name="adj1" fmla="val 2235"/>
            </a:avLst>
          </a:prstGeom>
          <a:noFill/>
          <a:ln w="88900" cap="flat">
            <a:solidFill>
              <a:srgbClr val="0D3A5D"/>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9ED68A13-02A9-32FF-F509-DDA8109AD397}"/>
              </a:ext>
            </a:extLst>
          </p:cNvPr>
          <p:cNvSpPr txBox="1"/>
          <p:nvPr/>
        </p:nvSpPr>
        <p:spPr>
          <a:xfrm>
            <a:off x="7296351" y="7916616"/>
            <a:ext cx="164591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1800" i="0" u="none" strike="noStrike" cap="none" spc="0" normalizeH="0" baseline="0" dirty="0">
                <a:ln>
                  <a:noFill/>
                </a:ln>
                <a:solidFill>
                  <a:srgbClr val="0D3A5D"/>
                </a:solidFill>
                <a:effectLst/>
                <a:uFillTx/>
                <a:latin typeface="+mn-lt"/>
                <a:ea typeface="+mn-ea"/>
                <a:cs typeface="+mn-cs"/>
                <a:sym typeface="Helvetica Neue"/>
              </a:rPr>
              <a:t>Ανάλυση</a:t>
            </a:r>
          </a:p>
          <a:p>
            <a:pPr marL="0" marR="0" indent="0" algn="ctr" defTabSz="825500" rtl="0" fontAlgn="auto" latinLnBrk="0" hangingPunct="0">
              <a:lnSpc>
                <a:spcPct val="100000"/>
              </a:lnSpc>
              <a:spcBef>
                <a:spcPts val="0"/>
              </a:spcBef>
              <a:spcAft>
                <a:spcPts val="0"/>
              </a:spcAft>
              <a:buClrTx/>
              <a:buSzTx/>
              <a:buFontTx/>
              <a:buNone/>
              <a:tabLst/>
            </a:pPr>
            <a:r>
              <a:rPr kumimoji="0" lang="el-GR" sz="1800" i="0" u="none" strike="noStrike" cap="none" spc="0" normalizeH="0" baseline="0" dirty="0">
                <a:ln>
                  <a:noFill/>
                </a:ln>
                <a:solidFill>
                  <a:srgbClr val="0D3A5D"/>
                </a:solidFill>
                <a:effectLst/>
                <a:uFillTx/>
                <a:latin typeface="+mn-lt"/>
                <a:ea typeface="+mn-ea"/>
                <a:cs typeface="+mn-cs"/>
                <a:sym typeface="Helvetica Neue"/>
              </a:rPr>
              <a:t>Ρίσκου</a:t>
            </a:r>
          </a:p>
        </p:txBody>
      </p:sp>
      <p:sp>
        <p:nvSpPr>
          <p:cNvPr id="22" name="TextBox 21">
            <a:extLst>
              <a:ext uri="{FF2B5EF4-FFF2-40B4-BE49-F238E27FC236}">
                <a16:creationId xmlns:a16="http://schemas.microsoft.com/office/drawing/2014/main" id="{71242C28-3E65-B101-9CFF-E91BEB381C47}"/>
              </a:ext>
            </a:extLst>
          </p:cNvPr>
          <p:cNvSpPr txBox="1"/>
          <p:nvPr/>
        </p:nvSpPr>
        <p:spPr>
          <a:xfrm>
            <a:off x="14023438" y="8193615"/>
            <a:ext cx="145041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1800" i="0" u="none" strike="noStrike" cap="none" spc="0" normalizeH="0" baseline="0" dirty="0">
                <a:ln>
                  <a:noFill/>
                </a:ln>
                <a:solidFill>
                  <a:srgbClr val="0D3A5D"/>
                </a:solidFill>
                <a:effectLst/>
                <a:uFillTx/>
                <a:latin typeface="+mn-lt"/>
                <a:ea typeface="+mn-ea"/>
                <a:cs typeface="+mn-cs"/>
                <a:sym typeface="Helvetica Neue"/>
              </a:rPr>
              <a:t>Ασφάλιση</a:t>
            </a:r>
          </a:p>
        </p:txBody>
      </p:sp>
      <p:cxnSp>
        <p:nvCxnSpPr>
          <p:cNvPr id="86" name="Straight Arrow Connector 85">
            <a:extLst>
              <a:ext uri="{FF2B5EF4-FFF2-40B4-BE49-F238E27FC236}">
                <a16:creationId xmlns:a16="http://schemas.microsoft.com/office/drawing/2014/main" id="{948B1F48-DF3E-5D4D-58D4-76FBA435CE90}"/>
              </a:ext>
            </a:extLst>
          </p:cNvPr>
          <p:cNvCxnSpPr/>
          <p:nvPr/>
        </p:nvCxnSpPr>
        <p:spPr>
          <a:xfrm flipH="1">
            <a:off x="9927863" y="5024901"/>
            <a:ext cx="3829649" cy="0"/>
          </a:xfrm>
          <a:prstGeom prst="straightConnector1">
            <a:avLst/>
          </a:prstGeom>
          <a:noFill/>
          <a:ln w="88900" cap="flat">
            <a:solidFill>
              <a:srgbClr val="FF99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7" name="Straight Arrow Connector 86">
            <a:extLst>
              <a:ext uri="{FF2B5EF4-FFF2-40B4-BE49-F238E27FC236}">
                <a16:creationId xmlns:a16="http://schemas.microsoft.com/office/drawing/2014/main" id="{4C453911-4B62-30B7-97BD-1F7214C15865}"/>
              </a:ext>
            </a:extLst>
          </p:cNvPr>
          <p:cNvCxnSpPr>
            <a:cxnSpLocks/>
          </p:cNvCxnSpPr>
          <p:nvPr/>
        </p:nvCxnSpPr>
        <p:spPr>
          <a:xfrm>
            <a:off x="9483086" y="6169592"/>
            <a:ext cx="3826434" cy="25304"/>
          </a:xfrm>
          <a:prstGeom prst="straightConnector1">
            <a:avLst/>
          </a:prstGeom>
          <a:noFill/>
          <a:ln w="88900" cap="flat">
            <a:solidFill>
              <a:srgbClr val="FF9900"/>
            </a:solidFill>
            <a:prstDash val="sysDash"/>
            <a:miter lim="400000"/>
            <a:tailEnd type="triangle"/>
          </a:ln>
          <a:effectLst/>
          <a:sp3d/>
        </p:spPr>
        <p:style>
          <a:lnRef idx="0">
            <a:scrgbClr r="0" g="0" b="0"/>
          </a:lnRef>
          <a:fillRef idx="0">
            <a:scrgbClr r="0" g="0" b="0"/>
          </a:fillRef>
          <a:effectRef idx="0">
            <a:scrgbClr r="0" g="0" b="0"/>
          </a:effectRef>
          <a:fontRef idx="none"/>
        </p:style>
      </p:cxnSp>
      <p:sp>
        <p:nvSpPr>
          <p:cNvPr id="90" name="TextBox 89">
            <a:extLst>
              <a:ext uri="{FF2B5EF4-FFF2-40B4-BE49-F238E27FC236}">
                <a16:creationId xmlns:a16="http://schemas.microsoft.com/office/drawing/2014/main" id="{AAB93302-56AF-1B91-5642-715B1715DC61}"/>
              </a:ext>
            </a:extLst>
          </p:cNvPr>
          <p:cNvSpPr txBox="1"/>
          <p:nvPr/>
        </p:nvSpPr>
        <p:spPr>
          <a:xfrm>
            <a:off x="9635092" y="4464686"/>
            <a:ext cx="444686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1800" i="0" u="none" strike="noStrike" cap="none" spc="0" normalizeH="0" baseline="0" dirty="0">
                <a:ln>
                  <a:noFill/>
                </a:ln>
                <a:solidFill>
                  <a:srgbClr val="FF9900"/>
                </a:solidFill>
                <a:effectLst/>
                <a:uFillTx/>
                <a:latin typeface="+mn-lt"/>
                <a:ea typeface="+mn-ea"/>
                <a:cs typeface="+mn-cs"/>
                <a:sym typeface="Helvetica Neue"/>
              </a:rPr>
              <a:t>Εξαγωγή Προϊόντων / Υπηρεσιών</a:t>
            </a:r>
          </a:p>
        </p:txBody>
      </p:sp>
      <p:sp>
        <p:nvSpPr>
          <p:cNvPr id="91" name="TextBox 90">
            <a:extLst>
              <a:ext uri="{FF2B5EF4-FFF2-40B4-BE49-F238E27FC236}">
                <a16:creationId xmlns:a16="http://schemas.microsoft.com/office/drawing/2014/main" id="{C0D0EF7D-08D6-63C2-77FE-59F4B30D416F}"/>
              </a:ext>
            </a:extLst>
          </p:cNvPr>
          <p:cNvSpPr txBox="1"/>
          <p:nvPr/>
        </p:nvSpPr>
        <p:spPr>
          <a:xfrm>
            <a:off x="9174875" y="5663941"/>
            <a:ext cx="444686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1800" i="0" u="none" strike="noStrike" cap="none" spc="0" normalizeH="0" baseline="0" dirty="0">
                <a:ln>
                  <a:noFill/>
                </a:ln>
                <a:solidFill>
                  <a:srgbClr val="FF9900"/>
                </a:solidFill>
                <a:effectLst/>
                <a:uFillTx/>
                <a:latin typeface="+mn-lt"/>
                <a:ea typeface="+mn-ea"/>
                <a:cs typeface="+mn-cs"/>
                <a:sym typeface="Helvetica Neue"/>
              </a:rPr>
              <a:t>Πληρωμή Προϊόντων / Υπηρεσιών</a:t>
            </a:r>
          </a:p>
        </p:txBody>
      </p:sp>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10</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50" y="374777"/>
            <a:ext cx="14020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πιστώσεων</a:t>
            </a:r>
            <a:r>
              <a:rPr lang="en-US" sz="4400" dirty="0">
                <a:solidFill>
                  <a:srgbClr val="0D3A5D"/>
                </a:solidFill>
              </a:rPr>
              <a: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0970537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11</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50" y="374777"/>
            <a:ext cx="14020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πιστώσεων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2938446"/>
            <a:ext cx="11317606"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Ασφάλεια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Διασφαλισμένες χρηματοροές, σε περίπτωση που ο πελάτης του εξωτερικού πτωχεύσει ή αποδειχτεί αφερέγγυος ή ακόμη και ως αποτέλεσμα ορισμένων πολιτικών γεγονότων.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Κερδοφορία</a:t>
            </a: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Βελτιωμένη κερδοφορία αυξάνοντας με ασφάλεια την έκθεσή σε περισσότερους πελάτες. </a:t>
            </a:r>
          </a:p>
          <a:p>
            <a:pPr marL="0" marR="0" indent="0" algn="just"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Χρηματοδότηση</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Ευκολότερη πρόσβαση στη χρηματοδότηση από τράπεζες καθώς αξιολογούν θετικά τις επιχειρήσεις των οποίων η ταμειακή ροή είναι ασφαλής.</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Πληροφόρηση</a:t>
            </a: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Ενίσχυση συνεργασίας και διαρκής ενημέρωση σε σχέση με τους αγοραστές, αξιολογώντας καταλλήλως την πιστοληπτική τους ικανότητα.</a:t>
            </a:r>
          </a:p>
          <a:p>
            <a:pPr marL="0" marR="0" indent="0" algn="just"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Ανάπτυξη</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Αύξηση της ανταγωνιστικότητας και ευκολότερη διείσδυση σε νέες αγορές.</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4" y="2938446"/>
            <a:ext cx="11698605" cy="55502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marL="0" marR="0" indent="0" algn="l"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Κάλυψη έως και 95% της ασφαλισμένης αξίας σε επιλεγμένους ξένους αγοραστές.</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Κάλυψη για εμπορικούς ή/και πολιτικούς κινδύνους.</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Αξιολόγηση πιστοληπτικής ικανότητας κάθε ξένου αγοραστή.</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Τιμολόγηση ανάλογα με το ρίσκο του αγοραστή και το χρόνο πίστωσης.</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Διάρκεια κάλυψης έως και 12 μήνες.</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Γρήγορη και απλή διαδικασία αποζημίωσης.</a:t>
            </a: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9789328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12</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πολιτικού ρίσκου</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461316"/>
            <a:ext cx="11317606"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Το πρόγραμμα </a:t>
            </a:r>
            <a:r>
              <a:rPr lang="en-US" sz="2400" b="0" dirty="0">
                <a:solidFill>
                  <a:srgbClr val="3C5C78"/>
                </a:solidFill>
              </a:rPr>
              <a:t>“Political Risk Insurance (PRI)” </a:t>
            </a:r>
            <a:r>
              <a:rPr lang="el-GR" sz="2400" b="0" dirty="0">
                <a:solidFill>
                  <a:srgbClr val="3C5C78"/>
                </a:solidFill>
              </a:rPr>
              <a:t>είναι ένα πρόγραμμα ειδικά σχεδιασμένο για να παρέχει στις επιχειρήσεις προστασία στην επένδυσή τους στο εξωτερικό έναντι οικονομικών απωλειών που οφείλονται σε κυβερνητικούς παράγοντες, καθώς και σε πολιτικές και οικονομικές αναταραχές (πολιτικούς κινδύνους). είναι ένα πρόγραμμα βραχυπρόθεσμης ασφάλισης πιστώσεων που ασφαλίζει μεμονωμένους αγοραστές και έχει διάρκεια έως 12 μήνες.</a:t>
            </a:r>
          </a:p>
          <a:p>
            <a:pPr marL="2514600" marR="0" indent="-251460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461316"/>
            <a:ext cx="11317605"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Απευθύνεται σε επιχειρήσεις που θέλουν να ενδυναμώσουν την παρουσία τους μέσω επενδύσεων σε αγορές του εξωτερικού και επιθυμούν να διασφαλιστούν έναντι πιθανών πολιτικών κινδύνων, που τείνουν να είναι υψηλότεροι σε αναπτυσσόμενες χώρες.</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7222609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13</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πολιτικού ρίσκου</a:t>
            </a:r>
            <a:r>
              <a:rPr lang="en-US" sz="4400" dirty="0">
                <a:solidFill>
                  <a:srgbClr val="0D3A5D"/>
                </a:solidFill>
              </a:rPr>
              <a: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7" name="Picture 6" descr="A screen shot of a computer&#10;&#10;Description automatically generated">
            <a:extLst>
              <a:ext uri="{FF2B5EF4-FFF2-40B4-BE49-F238E27FC236}">
                <a16:creationId xmlns:a16="http://schemas.microsoft.com/office/drawing/2014/main" id="{853AEF67-74C5-E112-1279-E70BED852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868" y="4176584"/>
            <a:ext cx="13239066" cy="4696259"/>
          </a:xfrm>
          <a:prstGeom prst="rect">
            <a:avLst/>
          </a:prstGeom>
        </p:spPr>
      </p:pic>
    </p:spTree>
    <p:extLst>
      <p:ext uri="{BB962C8B-B14F-4D97-AF65-F5344CB8AC3E}">
        <p14:creationId xmlns:p14="http://schemas.microsoft.com/office/powerpoint/2010/main" val="30238330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14</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πολιτικού ρίσκου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641256"/>
            <a:ext cx="11317606"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Ασφάλεια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Μείωση κινδύνου στις επενδύσεις του εξωτερικού.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Ευελιξία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Η ασφαλιστική κάλυψη προσαρμόζεται ανάλογα με τις ανάγκες του επενδυτή.</a:t>
            </a: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Ανάπτυξη</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Δημιουργία ενός πιο σταθερού περιβάλλοντος για επενδύσεις σε αναπτυσσόμενες χώρες.</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Διείσδυση σε νέες αγορές</a:t>
            </a: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Ευκολότερη διείσδυση σε νέες αγορές με επικέντρωση στο επιχειρείν και όχι στις πιθανές οικονομικές απώλειες.</a:t>
            </a:r>
            <a:endParaRPr lang="el-GR" sz="2400" b="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4" y="3641256"/>
            <a:ext cx="11698605" cy="6658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marL="0" marR="0" indent="0" algn="l"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Κάλυψη έως και 95% </a:t>
            </a:r>
            <a:r>
              <a:rPr lang="el-GR" sz="2400" b="0" dirty="0">
                <a:solidFill>
                  <a:srgbClr val="3C5C78"/>
                </a:solidFill>
              </a:rPr>
              <a:t>σε παγκόσμια κλίμακα</a:t>
            </a:r>
            <a:r>
              <a:rPr kumimoji="0" lang="el-GR" sz="2400" b="0" i="0" u="none" strike="noStrike" cap="none" spc="0" normalizeH="0" baseline="0" dirty="0">
                <a:ln>
                  <a:noFill/>
                </a:ln>
                <a:solidFill>
                  <a:srgbClr val="3C5C78"/>
                </a:solidFill>
                <a:effectLst/>
                <a:uFillTx/>
                <a:latin typeface="+mn-lt"/>
                <a:ea typeface="+mn-ea"/>
                <a:cs typeface="+mn-cs"/>
                <a:sym typeface="Helvetica Neue"/>
              </a:rPr>
              <a:t>.</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Προσαρμοσμένη και ευέλικτη τιμολόγηση με βάση τη χώρα του εξωτερικού που αφορά η επένδυση.</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l-GR" sz="2400" b="0" dirty="0">
                <a:solidFill>
                  <a:srgbClr val="3C5C78"/>
                </a:solidFill>
              </a:rPr>
              <a:t>Μέγιστη διάρκεια κάλυψης τα 15 έτη.</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Κάλυψη από τους </a:t>
            </a:r>
            <a:r>
              <a:rPr lang="el-GR" sz="2400" b="0" dirty="0">
                <a:solidFill>
                  <a:srgbClr val="3C5C78"/>
                </a:solidFill>
              </a:rPr>
              <a:t>παρακάτω κινδύνους:</a:t>
            </a:r>
          </a:p>
          <a:p>
            <a:pPr marL="1198563" marR="0" indent="-506413" algn="l"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Αποφάσεις και μέτρα κυβερνήσεων που επηρεάζουν δυσμενώς την επένδυση (πχ. Εθνικοποιήσεις).</a:t>
            </a:r>
          </a:p>
          <a:p>
            <a:pPr marL="1198563" marR="0" indent="-506413" algn="l"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Απαγόρευση μεταφοράς συναλλάγματος.</a:t>
            </a:r>
          </a:p>
          <a:p>
            <a:pPr marL="1198563" marR="0" indent="-506413" algn="l" defTabSz="825500" rtl="0" fontAlgn="auto" latinLnBrk="0" hangingPunct="0">
              <a:lnSpc>
                <a:spcPct val="100000"/>
              </a:lnSpc>
              <a:spcBef>
                <a:spcPts val="0"/>
              </a:spcBef>
              <a:spcAft>
                <a:spcPts val="0"/>
              </a:spcAft>
              <a:buClrTx/>
              <a:buSzTx/>
              <a:buFont typeface="Wingdings" panose="05000000000000000000" pitchFamily="2" charset="2"/>
              <a:buChar char="ü"/>
              <a:tabLst/>
            </a:pPr>
            <a:r>
              <a:rPr lang="el-GR" sz="2400" b="0" dirty="0">
                <a:solidFill>
                  <a:srgbClr val="3C5C78"/>
                </a:solidFill>
              </a:rPr>
              <a:t>Γεγονότα ανωτέρας βίας όπως πόλεμος και πολιτικές αναταραχές.</a:t>
            </a:r>
          </a:p>
          <a:p>
            <a:pPr marL="1198563" marR="0" indent="-506413" algn="l" defTabSz="8255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Καταγγελία σύμβασης.</a:t>
            </a:r>
            <a:endParaRPr kumimoji="0" lang="en-US" sz="2400" b="0" i="0" u="none" strike="noStrike" cap="none" spc="0" normalizeH="0" baseline="0" dirty="0">
              <a:ln>
                <a:noFill/>
              </a:ln>
              <a:solidFill>
                <a:srgbClr val="3C5C78"/>
              </a:solidFill>
              <a:effectLst/>
              <a:uFillTx/>
              <a:latin typeface="+mn-lt"/>
              <a:ea typeface="+mn-ea"/>
              <a:cs typeface="+mn-cs"/>
              <a:sym typeface="Helvetica Neue"/>
            </a:endParaRPr>
          </a:p>
          <a:p>
            <a:pPr marL="342900" indent="-342900" algn="l">
              <a:buFont typeface="Arial" panose="020B0604020202020204" pitchFamily="34" charset="0"/>
              <a:buChar char="•"/>
            </a:pPr>
            <a:r>
              <a:rPr lang="el-GR" sz="2400" b="0" dirty="0">
                <a:solidFill>
                  <a:srgbClr val="3C5C78"/>
                </a:solidFill>
              </a:rPr>
              <a:t>Εναρμόνιση με τα παγκόσμια πρότυπα ΟΟΣΑ.</a:t>
            </a:r>
          </a:p>
          <a:p>
            <a:pPr marL="0" marR="0" indent="0" algn="ctr"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6653699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15</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Supplier’s Credit</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692148"/>
            <a:ext cx="11317606"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Είναι ένα πρόγραμμα ασφάλισης </a:t>
            </a:r>
            <a:r>
              <a:rPr lang="el-GR" sz="2400" b="0" dirty="0" err="1">
                <a:solidFill>
                  <a:srgbClr val="3C5C78"/>
                </a:solidFill>
              </a:rPr>
              <a:t>μεσομακροπρόθεσμων</a:t>
            </a:r>
            <a:r>
              <a:rPr lang="el-GR" sz="2400" b="0" dirty="0">
                <a:solidFill>
                  <a:srgbClr val="3C5C78"/>
                </a:solidFill>
              </a:rPr>
              <a:t> πιστώσεων που συνδέονται με μια εξαγωγική εμπορική σύμβαση, διάρκειας μεγαλύτερης των 2 ετών, για την οποία ο </a:t>
            </a:r>
            <a:r>
              <a:rPr lang="el-GR" sz="2400" b="0" dirty="0" err="1">
                <a:solidFill>
                  <a:srgbClr val="3C5C78"/>
                </a:solidFill>
              </a:rPr>
              <a:t>εξαγωγέας</a:t>
            </a:r>
            <a:r>
              <a:rPr lang="el-GR" sz="2400" b="0" dirty="0">
                <a:solidFill>
                  <a:srgbClr val="3C5C78"/>
                </a:solidFill>
              </a:rPr>
              <a:t> θέλει να διασφαλιστεί και να ελαχιστοποιήσει τον κίνδυνό του έναντι εμπορικών και πολιτικών κινδύνων.</a:t>
            </a: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692148"/>
            <a:ext cx="11317605"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Είναι ιδανικό για επιχειρήσεις που εξάγουν αγαθά μεγάλης αξίας (πχ μηχανήματα) για τα οποία έχουν συμφωνήσει με τον ξένο αγοραστή την «επί πιστώσει» </a:t>
            </a:r>
            <a:r>
              <a:rPr lang="el-GR" sz="2400" b="0" dirty="0" err="1">
                <a:solidFill>
                  <a:srgbClr val="3C5C78"/>
                </a:solidFill>
              </a:rPr>
              <a:t>μεσομακροπρόθεσμη</a:t>
            </a:r>
            <a:r>
              <a:rPr lang="el-GR" sz="2400" b="0" dirty="0">
                <a:solidFill>
                  <a:srgbClr val="3C5C78"/>
                </a:solidFill>
              </a:rPr>
              <a:t> εξόφληση.</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5194119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16</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Supplier’s Credit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4" name="Picture 3" descr="A black background with orange and white text&#10;&#10;Description automatically generated">
            <a:extLst>
              <a:ext uri="{FF2B5EF4-FFF2-40B4-BE49-F238E27FC236}">
                <a16:creationId xmlns:a16="http://schemas.microsoft.com/office/drawing/2014/main" id="{6551AC07-025E-24AA-2241-587BFE65D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278" y="3743350"/>
            <a:ext cx="12963444" cy="7088076"/>
          </a:xfrm>
          <a:prstGeom prst="rect">
            <a:avLst/>
          </a:prstGeom>
        </p:spPr>
      </p:pic>
    </p:spTree>
    <p:extLst>
      <p:ext uri="{BB962C8B-B14F-4D97-AF65-F5344CB8AC3E}">
        <p14:creationId xmlns:p14="http://schemas.microsoft.com/office/powerpoint/2010/main" val="13521748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17</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Supplier’s Credit</a:t>
            </a:r>
            <a:r>
              <a:rPr lang="el-GR" sz="4400" dirty="0">
                <a:solidFill>
                  <a:srgbClr val="0D3A5D"/>
                </a:solidFill>
              </a:rPr>
              <a:t>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006432"/>
            <a:ext cx="11317606"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Ασφάλεια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Διασφαλισμένες </a:t>
            </a:r>
            <a:r>
              <a:rPr lang="el-GR" sz="2400" b="0" dirty="0" err="1">
                <a:solidFill>
                  <a:srgbClr val="3C5C78"/>
                </a:solidFill>
              </a:rPr>
              <a:t>χρηματοροές</a:t>
            </a:r>
            <a:r>
              <a:rPr lang="el-GR" sz="2400" b="0" dirty="0">
                <a:solidFill>
                  <a:srgbClr val="3C5C78"/>
                </a:solidFill>
              </a:rPr>
              <a:t> ως αποτέλεσμα ορισμένων πολιτικών ή/και εμπορικών γεγονότων.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Χρηματοδότηση </a:t>
            </a:r>
          </a:p>
          <a:p>
            <a:pPr algn="just"/>
            <a:r>
              <a:rPr lang="el-GR" sz="2400" b="0" dirty="0">
                <a:solidFill>
                  <a:srgbClr val="3C5C78"/>
                </a:solidFill>
              </a:rPr>
              <a:t>Δυνατότητα εκχώρησης της ασφάλισης σε Τραπεζικό ίδρυμα για χρηματοδότηση της συγκεκριμένης δραστηριότητας/σύμβασης.</a:t>
            </a:r>
          </a:p>
          <a:p>
            <a:pPr algn="just"/>
            <a:endParaRPr lang="el-GR"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400" b="0" dirty="0">
                <a:solidFill>
                  <a:srgbClr val="FF9900"/>
                </a:solidFill>
              </a:rPr>
              <a:t>Ευελιξία</a:t>
            </a:r>
          </a:p>
          <a:p>
            <a:pPr algn="just"/>
            <a:r>
              <a:rPr lang="el-GR" sz="2400" b="0" dirty="0">
                <a:solidFill>
                  <a:srgbClr val="3C5C78"/>
                </a:solidFill>
              </a:rPr>
              <a:t>Η ασφαλιστική κάλυψη προσαρμόζεται ανάλογα με τις ανάγκες του </a:t>
            </a:r>
            <a:r>
              <a:rPr lang="el-GR" sz="2400" b="0" dirty="0" err="1">
                <a:solidFill>
                  <a:srgbClr val="3C5C78"/>
                </a:solidFill>
              </a:rPr>
              <a:t>εξαγωγέα</a:t>
            </a:r>
            <a:r>
              <a:rPr lang="el-GR" sz="2400" b="0" dirty="0">
                <a:solidFill>
                  <a:srgbClr val="3C5C78"/>
                </a:solidFill>
              </a:rPr>
              <a:t> βελτιστοποιώντας τα ζητούμενα αποτελέσματα και κάλυψη που χρειάζεται.</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Ανάπτυξη Ανταγωνιστικότητας</a:t>
            </a:r>
          </a:p>
          <a:p>
            <a:pPr algn="just"/>
            <a:r>
              <a:rPr lang="el-GR" sz="2400" b="0" dirty="0">
                <a:solidFill>
                  <a:srgbClr val="3C5C78"/>
                </a:solidFill>
              </a:rPr>
              <a:t>Αύξηση της ανταγωνιστικότητας καθώς προσφέρονται ευνοϊκότεροι όροι πίστωσης στον ξένο αγοραστή (χωρίς τη χρήση τραπεζικών ορίων) με αποτέλεσμα να καθιστά την εμπορική σχέση πιο ανταγωνιστική.</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Διείσδυση σε νέες αγορές</a:t>
            </a:r>
          </a:p>
          <a:p>
            <a:pPr algn="just"/>
            <a:r>
              <a:rPr lang="el-GR" sz="2400" b="0" dirty="0">
                <a:solidFill>
                  <a:srgbClr val="3C5C78"/>
                </a:solidFill>
              </a:rPr>
              <a:t>Ευκολότερη διείσδυση σε νέες αγορές καθώς προσφέρεται πληροφόρηση από την </a:t>
            </a:r>
            <a:r>
              <a:rPr lang="en-US" sz="2400" b="0" dirty="0">
                <a:solidFill>
                  <a:srgbClr val="3C5C78"/>
                </a:solidFill>
              </a:rPr>
              <a:t>ECG </a:t>
            </a:r>
            <a:r>
              <a:rPr lang="el-GR" sz="2400" b="0" dirty="0">
                <a:solidFill>
                  <a:srgbClr val="3C5C78"/>
                </a:solidFill>
              </a:rPr>
              <a:t>σε επίπεδο χώρας και ξένου αγοραστή ενώ παράλληλα διασφαλίζονται οι μελλοντικές </a:t>
            </a:r>
            <a:r>
              <a:rPr lang="el-GR" sz="2400" b="0" dirty="0" err="1">
                <a:solidFill>
                  <a:srgbClr val="3C5C78"/>
                </a:solidFill>
              </a:rPr>
              <a:t>χρηματοροές</a:t>
            </a:r>
            <a:r>
              <a:rPr lang="el-GR" sz="2400" b="0" dirty="0">
                <a:solidFill>
                  <a:srgbClr val="3C5C78"/>
                </a:solidFill>
              </a:rPr>
              <a:t> της εξαγωγικής επιχείρησης.</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3006432"/>
            <a:ext cx="11698605"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342900" lvl="0" indent="-342900" algn="l">
              <a:buFont typeface="Arial" panose="020B0604020202020204" pitchFamily="34" charset="0"/>
              <a:buChar char="•"/>
            </a:pPr>
            <a:r>
              <a:rPr lang="el-GR" sz="2400" b="0" dirty="0">
                <a:solidFill>
                  <a:srgbClr val="3C5C78"/>
                </a:solidFill>
              </a:rPr>
              <a:t>Κάλυψη πολιτικών κινδύνων έως 95% και εμπορικών κινδύνων έως 85%</a:t>
            </a:r>
          </a:p>
          <a:p>
            <a:pPr marL="342900" indent="-342900" algn="l">
              <a:buFont typeface="Arial" panose="020B0604020202020204" pitchFamily="34" charset="0"/>
              <a:buChar char="•"/>
            </a:pPr>
            <a:endParaRPr lang="el-GR" sz="2400" b="0" dirty="0">
              <a:solidFill>
                <a:srgbClr val="3C5C78"/>
              </a:solidFill>
            </a:endParaRPr>
          </a:p>
          <a:p>
            <a:pPr marL="342900" lvl="0" indent="-342900" algn="l">
              <a:buFont typeface="Arial" panose="020B0604020202020204" pitchFamily="34" charset="0"/>
              <a:buChar char="•"/>
            </a:pPr>
            <a:r>
              <a:rPr lang="el-GR" sz="2400" b="0" dirty="0">
                <a:solidFill>
                  <a:srgbClr val="3C5C78"/>
                </a:solidFill>
              </a:rPr>
              <a:t>Προσαρμοσμένη και ευέλικτη τιμολόγηση με βάση τη χώρα εξαγωγικής δραστηριότητας, τη διάρκεια του έργου και τη ζητούμενη ασφαλιστική κάλυψη</a:t>
            </a:r>
          </a:p>
          <a:p>
            <a:pPr marL="342900" lvl="0" indent="-342900" algn="l">
              <a:buFont typeface="Arial" panose="020B0604020202020204" pitchFamily="34" charset="0"/>
              <a:buChar char="•"/>
            </a:pPr>
            <a:endParaRPr lang="el-GR" sz="2400" b="0" dirty="0">
              <a:solidFill>
                <a:srgbClr val="3C5C78"/>
              </a:solidFill>
            </a:endParaRPr>
          </a:p>
          <a:p>
            <a:pPr marL="342900" lvl="0" indent="-342900" algn="l">
              <a:buFont typeface="Arial" panose="020B0604020202020204" pitchFamily="34" charset="0"/>
              <a:buChar char="•"/>
            </a:pPr>
            <a:r>
              <a:rPr lang="el-GR" sz="2400" b="0" dirty="0">
                <a:solidFill>
                  <a:srgbClr val="3C5C78"/>
                </a:solidFill>
              </a:rPr>
              <a:t>Διάρκεια: Μέγιστη διάρκεια κάλυψης 15 έτη</a:t>
            </a:r>
          </a:p>
          <a:p>
            <a:pPr marL="342900" lvl="0" indent="-342900" algn="l">
              <a:buFont typeface="Arial" panose="020B0604020202020204" pitchFamily="34" charset="0"/>
              <a:buChar char="•"/>
            </a:pPr>
            <a:endParaRPr lang="el-GR" sz="2400" b="0" dirty="0">
              <a:solidFill>
                <a:srgbClr val="3C5C78"/>
              </a:solidFill>
            </a:endParaRPr>
          </a:p>
          <a:p>
            <a:pPr marL="342900" indent="-342900" algn="l">
              <a:buFont typeface="Arial" panose="020B0604020202020204" pitchFamily="34" charset="0"/>
              <a:buChar char="•"/>
            </a:pPr>
            <a:r>
              <a:rPr lang="el-GR" sz="2400" b="0" dirty="0">
                <a:solidFill>
                  <a:srgbClr val="3C5C78"/>
                </a:solidFill>
              </a:rPr>
              <a:t>Εναρμόνιση με τα παγκόσμια πρότυπα ΟΟΣΑ</a:t>
            </a:r>
          </a:p>
          <a:p>
            <a:pPr marL="0" marR="0" indent="0" algn="ctr"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3953679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18</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Buyer’s Credit</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a:t>
            </a:r>
            <a:r>
              <a:rPr lang="el-GR" b="0" dirty="0">
                <a:solidFill>
                  <a:srgbClr val="0D3A5D"/>
                </a:solidFill>
              </a:rPr>
              <a:t>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3551380"/>
            <a:ext cx="11317606"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Το πρόγραμμα Ασφάλισης στον Αγοραστή παρέχει κάλυψη είτε μέσω εγγύησης είτε μέσω ασφάλισης σε δάνεια που χορηγούνται από τράπεζες (ελληνικές ‘η/και διεθνείς) σε υποψήφιους ξένους αγοραστές για τη χρηματοδότηση εξαγωγικών συμβάσεων που συνάπτονται με ελληνικές επιχειρήσεις.</a:t>
            </a: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8334531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19</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Buyer’s Credit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6" name="Picture 5" descr="A screen shot of a computer&#10;&#10;Description automatically generated">
            <a:extLst>
              <a:ext uri="{FF2B5EF4-FFF2-40B4-BE49-F238E27FC236}">
                <a16:creationId xmlns:a16="http://schemas.microsoft.com/office/drawing/2014/main" id="{6C5C1906-3F06-0707-E9A3-13C94E7AA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058" y="3186659"/>
            <a:ext cx="14189883" cy="6818517"/>
          </a:xfrm>
          <a:prstGeom prst="rect">
            <a:avLst/>
          </a:prstGeom>
        </p:spPr>
      </p:pic>
      <p:sp>
        <p:nvSpPr>
          <p:cNvPr id="7" name="TextBox 6">
            <a:extLst>
              <a:ext uri="{FF2B5EF4-FFF2-40B4-BE49-F238E27FC236}">
                <a16:creationId xmlns:a16="http://schemas.microsoft.com/office/drawing/2014/main" id="{029445D5-3107-9440-F543-9014FE391ED3}"/>
              </a:ext>
            </a:extLst>
          </p:cNvPr>
          <p:cNvSpPr txBox="1"/>
          <p:nvPr/>
        </p:nvSpPr>
        <p:spPr>
          <a:xfrm>
            <a:off x="283175" y="11157186"/>
            <a:ext cx="1673104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Η </a:t>
            </a:r>
            <a:r>
              <a:rPr lang="en-US" sz="2400" b="0" dirty="0">
                <a:solidFill>
                  <a:srgbClr val="3C5C78"/>
                </a:solidFill>
              </a:rPr>
              <a:t>ECG </a:t>
            </a:r>
            <a:r>
              <a:rPr lang="el-GR" sz="2400" b="0" dirty="0">
                <a:solidFill>
                  <a:srgbClr val="3C5C78"/>
                </a:solidFill>
              </a:rPr>
              <a:t>παρέχει κάλυψη στην τράπεζα η οποία χρηματοδοτεί τον αγοραστή του εξωτερικού ώστε μέσω της εξαγωγικής εμπορικής σύμβασης που θα συνάψει με την ελληνική επιχείρηση να μπορέσει να εξυπηρετήσει τη σχετική δραστηριότητα.</a:t>
            </a:r>
          </a:p>
        </p:txBody>
      </p:sp>
    </p:spTree>
    <p:extLst>
      <p:ext uri="{BB962C8B-B14F-4D97-AF65-F5344CB8AC3E}">
        <p14:creationId xmlns:p14="http://schemas.microsoft.com/office/powerpoint/2010/main" val="20108029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9A0CF98-DC90-6FB9-E153-BE7B122266D6}"/>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3" name="Image" descr="Image">
            <a:extLst>
              <a:ext uri="{FF2B5EF4-FFF2-40B4-BE49-F238E27FC236}">
                <a16:creationId xmlns:a16="http://schemas.microsoft.com/office/drawing/2014/main" id="{D8145A84-0824-AE0D-B974-BDD3158EBF7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4" name="TextBox 3">
            <a:extLst>
              <a:ext uri="{FF2B5EF4-FFF2-40B4-BE49-F238E27FC236}">
                <a16:creationId xmlns:a16="http://schemas.microsoft.com/office/drawing/2014/main" id="{FD06ECEA-9E5F-96BE-C0DA-DF378F34B528}"/>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Helvetica Neue"/>
              </a:rPr>
              <a:t>2</a:t>
            </a: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7BC6CE6B-7027-7F3F-468A-2FDC603417A5}"/>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
        <p:nvSpPr>
          <p:cNvPr id="6" name="TextBox 5">
            <a:extLst>
              <a:ext uri="{FF2B5EF4-FFF2-40B4-BE49-F238E27FC236}">
                <a16:creationId xmlns:a16="http://schemas.microsoft.com/office/drawing/2014/main" id="{EBAD88A2-28E3-6730-B5D1-A00204E37EAE}"/>
              </a:ext>
            </a:extLst>
          </p:cNvPr>
          <p:cNvSpPr txBox="1"/>
          <p:nvPr/>
        </p:nvSpPr>
        <p:spPr>
          <a:xfrm>
            <a:off x="381000" y="470791"/>
            <a:ext cx="904875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Η εταιρεία</a:t>
            </a:r>
            <a:endParaRPr kumimoji="0" lang="el-GR" sz="4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9A189870-7AC3-E311-B7E2-430834F0BA2C}"/>
              </a:ext>
            </a:extLst>
          </p:cNvPr>
          <p:cNvSpPr txBox="1"/>
          <p:nvPr/>
        </p:nvSpPr>
        <p:spPr>
          <a:xfrm>
            <a:off x="381000" y="3451721"/>
            <a:ext cx="165354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Η Ελληνική Εταιρεία Εξαγωγικών Πιστώσεων Α.Ε. – </a:t>
            </a:r>
            <a:r>
              <a:rPr kumimoji="0" lang="en-US" sz="3000" b="0" i="0" u="none" strike="noStrike" cap="none" spc="0" normalizeH="0" baseline="0" dirty="0">
                <a:ln>
                  <a:noFill/>
                </a:ln>
                <a:solidFill>
                  <a:srgbClr val="0D3A5D"/>
                </a:solidFill>
                <a:effectLst/>
                <a:uFillTx/>
                <a:latin typeface="+mn-lt"/>
                <a:ea typeface="+mn-ea"/>
                <a:cs typeface="+mn-cs"/>
                <a:sym typeface="Helvetica Neue"/>
              </a:rPr>
              <a:t>Export Credit Greece S.A. </a:t>
            </a:r>
            <a:r>
              <a:rPr lang="el-GR" b="0" dirty="0">
                <a:solidFill>
                  <a:srgbClr val="0D3A5D"/>
                </a:solidFill>
              </a:rPr>
              <a:t>α</a:t>
            </a:r>
            <a:r>
              <a:rPr kumimoji="0" lang="el-GR" sz="3000" b="0" i="0" u="none" strike="noStrike" cap="none" spc="0" normalizeH="0" baseline="0" dirty="0">
                <a:ln>
                  <a:noFill/>
                </a:ln>
                <a:solidFill>
                  <a:srgbClr val="0D3A5D"/>
                </a:solidFill>
                <a:effectLst/>
                <a:uFillTx/>
                <a:latin typeface="+mn-lt"/>
                <a:ea typeface="+mn-ea"/>
                <a:cs typeface="+mn-cs"/>
                <a:sym typeface="Helvetica Neue"/>
              </a:rPr>
              <a:t>ποτελεί τον κρατικό </a:t>
            </a:r>
            <a:r>
              <a:rPr lang="el-GR" b="0" dirty="0">
                <a:solidFill>
                  <a:srgbClr val="0D3A5D"/>
                </a:solidFill>
              </a:rPr>
              <a:t>Οργανισμό Εξαγωγικών Πιστώσεων (</a:t>
            </a:r>
            <a:r>
              <a:rPr lang="en-US" b="0" dirty="0">
                <a:solidFill>
                  <a:srgbClr val="0D3A5D"/>
                </a:solidFill>
              </a:rPr>
              <a:t>Export Credit Agency).</a:t>
            </a:r>
          </a:p>
          <a:p>
            <a:pPr marL="0" marR="0" indent="0" algn="l"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9" name="Picture 8" descr="A black and blue text&#10;&#10;Description automatically generated">
            <a:extLst>
              <a:ext uri="{FF2B5EF4-FFF2-40B4-BE49-F238E27FC236}">
                <a16:creationId xmlns:a16="http://schemas.microsoft.com/office/drawing/2014/main" id="{3AB62021-01CB-E372-61A4-485F30D3F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070" y="3168419"/>
            <a:ext cx="4744112" cy="1190791"/>
          </a:xfrm>
          <a:prstGeom prst="rect">
            <a:avLst/>
          </a:prstGeom>
        </p:spPr>
      </p:pic>
      <p:pic>
        <p:nvPicPr>
          <p:cNvPr id="11" name="Picture 10" descr="A close-up of a logo&#10;&#10;Description automatically generated">
            <a:extLst>
              <a:ext uri="{FF2B5EF4-FFF2-40B4-BE49-F238E27FC236}">
                <a16:creationId xmlns:a16="http://schemas.microsoft.com/office/drawing/2014/main" id="{3905768A-71DE-8A90-073B-2593F4F48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67348" y="5386306"/>
            <a:ext cx="4467556" cy="1744184"/>
          </a:xfrm>
          <a:prstGeom prst="rect">
            <a:avLst/>
          </a:prstGeom>
        </p:spPr>
      </p:pic>
      <p:sp>
        <p:nvSpPr>
          <p:cNvPr id="12" name="TextBox 11">
            <a:extLst>
              <a:ext uri="{FF2B5EF4-FFF2-40B4-BE49-F238E27FC236}">
                <a16:creationId xmlns:a16="http://schemas.microsoft.com/office/drawing/2014/main" id="{599DFE62-814C-BAD8-A451-AA895D6602EE}"/>
              </a:ext>
            </a:extLst>
          </p:cNvPr>
          <p:cNvSpPr txBox="1"/>
          <p:nvPr/>
        </p:nvSpPr>
        <p:spPr>
          <a:xfrm>
            <a:off x="381000" y="4939308"/>
            <a:ext cx="165354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l-GR" b="0" dirty="0">
                <a:solidFill>
                  <a:srgbClr val="0D3A5D"/>
                </a:solidFill>
              </a:rPr>
              <a:t>Είναι ο καθολικός διάδοχος του Οργανισμού Ασφάλισης Εξαγωγικών Πιστώσεων με την μεταρρύθμιση που ψηφίστηκε τον Μάρτιο του 2022.</a:t>
            </a:r>
          </a:p>
          <a:p>
            <a:pPr marL="0" marR="0" indent="0" algn="l"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000000"/>
              </a:solidFill>
              <a:effectLst/>
              <a:uFillTx/>
              <a:latin typeface="+mn-lt"/>
              <a:ea typeface="+mn-ea"/>
              <a:cs typeface="+mn-cs"/>
              <a:sym typeface="Helvetica Neue"/>
            </a:endParaRPr>
          </a:p>
        </p:txBody>
      </p:sp>
      <p:sp>
        <p:nvSpPr>
          <p:cNvPr id="13" name="TextBox 12">
            <a:extLst>
              <a:ext uri="{FF2B5EF4-FFF2-40B4-BE49-F238E27FC236}">
                <a16:creationId xmlns:a16="http://schemas.microsoft.com/office/drawing/2014/main" id="{5440AD88-74E2-52CA-0332-1A3A21175228}"/>
              </a:ext>
            </a:extLst>
          </p:cNvPr>
          <p:cNvSpPr txBox="1"/>
          <p:nvPr/>
        </p:nvSpPr>
        <p:spPr>
          <a:xfrm>
            <a:off x="381000" y="6342956"/>
            <a:ext cx="165354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l-GR" b="0" dirty="0">
                <a:solidFill>
                  <a:srgbClr val="0D3A5D"/>
                </a:solidFill>
              </a:rPr>
              <a:t>Αποστολή της είναι η στήριξη των ελληνικών επιχειρήσεων που πραγματοποιούν διεθνείς συναλλαγές ή επενδύσεις στο εξωτερικό.</a:t>
            </a:r>
          </a:p>
          <a:p>
            <a:pPr marL="0" marR="0" indent="0" algn="l"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000000"/>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3F630C0A-932D-6538-E8EB-08C4A0370501}"/>
              </a:ext>
            </a:extLst>
          </p:cNvPr>
          <p:cNvSpPr txBox="1"/>
          <p:nvPr/>
        </p:nvSpPr>
        <p:spPr>
          <a:xfrm>
            <a:off x="381000" y="8364405"/>
            <a:ext cx="48196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1" i="0" u="none" strike="noStrike" cap="none" spc="0" normalizeH="0" baseline="0" dirty="0">
                <a:ln>
                  <a:noFill/>
                </a:ln>
                <a:solidFill>
                  <a:srgbClr val="FF9900"/>
                </a:solidFill>
                <a:effectLst/>
                <a:uFillTx/>
                <a:latin typeface="+mn-lt"/>
                <a:ea typeface="+mn-ea"/>
                <a:cs typeface="+mn-cs"/>
                <a:sym typeface="Helvetica Neue"/>
              </a:rPr>
              <a:t>Το Όραμα μας…</a:t>
            </a:r>
          </a:p>
        </p:txBody>
      </p:sp>
      <p:sp>
        <p:nvSpPr>
          <p:cNvPr id="15" name="TextBox 14">
            <a:extLst>
              <a:ext uri="{FF2B5EF4-FFF2-40B4-BE49-F238E27FC236}">
                <a16:creationId xmlns:a16="http://schemas.microsoft.com/office/drawing/2014/main" id="{0FC0636C-1A48-FB85-4F97-D0A651BE4E61}"/>
              </a:ext>
            </a:extLst>
          </p:cNvPr>
          <p:cNvSpPr txBox="1"/>
          <p:nvPr/>
        </p:nvSpPr>
        <p:spPr>
          <a:xfrm>
            <a:off x="381000" y="9361393"/>
            <a:ext cx="165354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l-GR" b="0" dirty="0">
                <a:solidFill>
                  <a:srgbClr val="0D3A5D"/>
                </a:solidFill>
              </a:rPr>
              <a:t>… είναι να ενισχύσουμε την επιχειρηματικότητα και να αναδείξουμε διεθνώς τα ελληνικά προϊόντα και υπηρεσίες, ενθαρρύνοντας την εξωστρέφεια των εταιρειών και υποστηρίζοντας τις εξαγωγές.</a:t>
            </a:r>
          </a:p>
          <a:p>
            <a:pPr marL="0" marR="0" indent="0" algn="l"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000000"/>
              </a:solidFill>
              <a:effectLst/>
              <a:uFillTx/>
              <a:latin typeface="+mn-lt"/>
              <a:ea typeface="+mn-ea"/>
              <a:cs typeface="+mn-cs"/>
              <a:sym typeface="Helvetica Neue"/>
            </a:endParaRPr>
          </a:p>
        </p:txBody>
      </p:sp>
      <p:sp>
        <p:nvSpPr>
          <p:cNvPr id="18" name="TextBox 17">
            <a:extLst>
              <a:ext uri="{FF2B5EF4-FFF2-40B4-BE49-F238E27FC236}">
                <a16:creationId xmlns:a16="http://schemas.microsoft.com/office/drawing/2014/main" id="{613540D4-8A37-AECD-7093-2CA7EF3C7C91}"/>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spTree>
    <p:extLst>
      <p:ext uri="{BB962C8B-B14F-4D97-AF65-F5344CB8AC3E}">
        <p14:creationId xmlns:p14="http://schemas.microsoft.com/office/powerpoint/2010/main" val="23153221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20</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Buyer’s Credit</a:t>
            </a:r>
            <a:r>
              <a:rPr lang="el-GR" sz="4400" dirty="0">
                <a:solidFill>
                  <a:srgbClr val="0D3A5D"/>
                </a:solidFill>
              </a:rPr>
              <a:t>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975926"/>
            <a:ext cx="11317606"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Ασφάλεια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Η εξαγωγική επιχείρηση λαμβάνει τις πληρωμές με βάση την υπογεγραμμένη σύμβαση χωρίς τον κίνδυνο μη πληρωμής από την πλευρά του ξένου αγοραστή.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Αύξηση Ανταγωνιστικότητας </a:t>
            </a:r>
          </a:p>
          <a:p>
            <a:pPr algn="just"/>
            <a:r>
              <a:rPr lang="el-GR" sz="2400" b="0" dirty="0">
                <a:solidFill>
                  <a:srgbClr val="3C5C78"/>
                </a:solidFill>
              </a:rPr>
              <a:t>Η ευελιξία που παρέχει το πρόγραμμα σε επίπεδο χρηματοδότησης, αποτελεί το συγκριτικό του πλεονέκτημα και ο παράγοντας διαφοροποίησης από άλλα προγράμματα της αγοράς.</a:t>
            </a:r>
          </a:p>
          <a:p>
            <a:pPr algn="just"/>
            <a:endParaRPr lang="el-GR"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400" b="0" dirty="0">
                <a:solidFill>
                  <a:srgbClr val="FF9900"/>
                </a:solidFill>
              </a:rPr>
              <a:t>Ανάπτυξη πελατειακής αφοσίωσης</a:t>
            </a:r>
          </a:p>
          <a:p>
            <a:pPr algn="just"/>
            <a:r>
              <a:rPr lang="el-GR" sz="2400" b="0" dirty="0">
                <a:solidFill>
                  <a:srgbClr val="3C5C78"/>
                </a:solidFill>
              </a:rPr>
              <a:t>Ισχυρό κίνητρο για τον ξένο αγοραστή να αναπτύξει τις δραστηριότητες του και να αγοράσει τα προϊόντα της ελληνικής επιχείρησης τονώνοντας την αφοσίωση και επιχειρηματική σχέση με την ελληνική επιχείρηση.</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Εξωστρέφεια</a:t>
            </a:r>
          </a:p>
          <a:p>
            <a:pPr algn="just"/>
            <a:r>
              <a:rPr lang="el-GR" sz="2400" b="0" dirty="0">
                <a:solidFill>
                  <a:srgbClr val="3C5C78"/>
                </a:solidFill>
              </a:rPr>
              <a:t>Εταιρείες του εξωτερικού μπορούν πιο εύκολα να αγοράσουν ελληνικά προϊόντα μέσω αυτού του προγράμματος, αυξάνοντας την εξωστρέφεια της ελληνικής επιχείρησης.</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41575581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21</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LC Confirmation</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507483"/>
            <a:ext cx="11317606"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Το πρόγραμμα </a:t>
            </a:r>
            <a:r>
              <a:rPr lang="en-US" sz="2400" b="0" dirty="0">
                <a:solidFill>
                  <a:srgbClr val="3C5C78"/>
                </a:solidFill>
              </a:rPr>
              <a:t>Letter of Credit Confirmation </a:t>
            </a:r>
            <a:r>
              <a:rPr lang="el-GR" sz="2400" b="0" dirty="0">
                <a:solidFill>
                  <a:srgbClr val="3C5C78"/>
                </a:solidFill>
              </a:rPr>
              <a:t>καλύπτει την τράπεζα του </a:t>
            </a:r>
            <a:r>
              <a:rPr lang="el-GR" sz="2400" b="0" dirty="0" err="1">
                <a:solidFill>
                  <a:srgbClr val="3C5C78"/>
                </a:solidFill>
              </a:rPr>
              <a:t>εξαγωγέα</a:t>
            </a:r>
            <a:r>
              <a:rPr lang="el-GR" sz="2400" b="0" dirty="0">
                <a:solidFill>
                  <a:srgbClr val="3C5C78"/>
                </a:solidFill>
              </a:rPr>
              <a:t> έναντι του κινδύνου μη πληρωμής από την τράπεζα του εξωτερικού που καλύπτει το </a:t>
            </a:r>
            <a:r>
              <a:rPr lang="en-US" sz="2400" b="0" dirty="0">
                <a:solidFill>
                  <a:srgbClr val="3C5C78"/>
                </a:solidFill>
              </a:rPr>
              <a:t>LC, </a:t>
            </a:r>
            <a:r>
              <a:rPr lang="el-GR" sz="2400" b="0" dirty="0">
                <a:solidFill>
                  <a:srgbClr val="3C5C78"/>
                </a:solidFill>
              </a:rPr>
              <a:t>για πληρωμές που αφορούν εξαγωγική δραστηριότητα.</a:t>
            </a:r>
          </a:p>
          <a:p>
            <a:pPr marR="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3C5C78"/>
                </a:solidFill>
                <a:effectLst/>
                <a:uFillTx/>
                <a:latin typeface="+mn-lt"/>
                <a:ea typeface="+mn-ea"/>
                <a:cs typeface="+mn-cs"/>
                <a:sym typeface="Helvetica Neue"/>
              </a:rPr>
              <a:t>Οι κίνδυνοι μπορεί να είναι είτε εμπορικής είτε πολιτικής φύσεως και η κάλυψη υπό συγκεκριμένες προϋποθέσεις να φτάσει το 100%.</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507483"/>
            <a:ext cx="11317605"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Απευθύνεται σε τράπεζες οι οποίες εκδίδουν </a:t>
            </a:r>
            <a:r>
              <a:rPr lang="en-US" sz="2400" b="0" dirty="0">
                <a:solidFill>
                  <a:srgbClr val="3C5C78"/>
                </a:solidFill>
              </a:rPr>
              <a:t>Letters of Credits </a:t>
            </a:r>
            <a:r>
              <a:rPr lang="el-GR" sz="2400" b="0" dirty="0">
                <a:solidFill>
                  <a:srgbClr val="3C5C78"/>
                </a:solidFill>
              </a:rPr>
              <a:t>που συνδέονται με εξαγωγικές δραστηριότητες ελληνικών επιχειρήσεων.. </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366942335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22</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LC Confirmation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4" name="Picture 3" descr="A diagram of a flowchart&#10;&#10;Description automatically generated">
            <a:extLst>
              <a:ext uri="{FF2B5EF4-FFF2-40B4-BE49-F238E27FC236}">
                <a16:creationId xmlns:a16="http://schemas.microsoft.com/office/drawing/2014/main" id="{F4B360A0-8DC7-44B5-CF6A-A82461F02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573" y="2174100"/>
            <a:ext cx="13814854" cy="8945544"/>
          </a:xfrm>
          <a:prstGeom prst="rect">
            <a:avLst/>
          </a:prstGeom>
        </p:spPr>
      </p:pic>
    </p:spTree>
    <p:extLst>
      <p:ext uri="{BB962C8B-B14F-4D97-AF65-F5344CB8AC3E}">
        <p14:creationId xmlns:p14="http://schemas.microsoft.com/office/powerpoint/2010/main" val="263696350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Helvetica Neue"/>
              </a:rPr>
              <a:t>23</a:t>
            </a: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LC Confirmation</a:t>
            </a:r>
            <a:r>
              <a:rPr lang="el-GR" sz="4400" dirty="0">
                <a:solidFill>
                  <a:srgbClr val="0D3A5D"/>
                </a:solidFill>
              </a:rPr>
              <a:t>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191098"/>
            <a:ext cx="11317606" cy="8597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9900"/>
                </a:solidFill>
                <a:effectLst/>
                <a:uFillTx/>
                <a:latin typeface="+mn-lt"/>
                <a:ea typeface="+mn-ea"/>
                <a:cs typeface="+mn-cs"/>
                <a:sym typeface="Helvetica Neue"/>
              </a:rPr>
              <a:t>Ασφάλεια</a:t>
            </a: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Ασφάλεια και συνετή διαχείριση κινδύνων όσον αφορά στην περίπτωση μη πληρωμής.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Ανάπτυξη </a:t>
            </a:r>
          </a:p>
          <a:p>
            <a:pPr algn="just"/>
            <a:r>
              <a:rPr lang="el-GR" sz="2400" b="0" dirty="0">
                <a:solidFill>
                  <a:srgbClr val="3C5C78"/>
                </a:solidFill>
              </a:rPr>
              <a:t>Διεύρυνση της επιχειρηματικής δραστηριότητας των εγχώριων και ξένων τραπεζών  (στον τομέα παροχής ενέγγυων πιστώσεων), με έμμεσο όφελος για τους </a:t>
            </a:r>
            <a:r>
              <a:rPr lang="el-GR" sz="2400" b="0" dirty="0" err="1">
                <a:solidFill>
                  <a:srgbClr val="3C5C78"/>
                </a:solidFill>
              </a:rPr>
              <a:t>εξαγωγείς</a:t>
            </a:r>
            <a:r>
              <a:rPr lang="el-GR" sz="2400" b="0" dirty="0">
                <a:solidFill>
                  <a:srgbClr val="3C5C78"/>
                </a:solidFill>
              </a:rPr>
              <a:t>.</a:t>
            </a:r>
          </a:p>
          <a:p>
            <a:pPr algn="just"/>
            <a:endParaRPr lang="el-GR"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400" b="0" dirty="0">
                <a:solidFill>
                  <a:srgbClr val="FF9900"/>
                </a:solidFill>
              </a:rPr>
              <a:t>Αξιοπιστία</a:t>
            </a:r>
          </a:p>
          <a:p>
            <a:pPr algn="just"/>
            <a:r>
              <a:rPr lang="el-GR" sz="2400" b="0" dirty="0">
                <a:solidFill>
                  <a:srgbClr val="3C5C78"/>
                </a:solidFill>
              </a:rPr>
              <a:t>Οι πληρωμές είναι εναρμονισμένες με τους όρους που ορίζονται στην εμπορική σύμβαση.</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Ανάπτυξη Ανταγωνιστικότητας</a:t>
            </a:r>
          </a:p>
          <a:p>
            <a:pPr algn="just"/>
            <a:r>
              <a:rPr lang="el-GR" sz="2400" b="0" dirty="0">
                <a:solidFill>
                  <a:srgbClr val="3C5C78"/>
                </a:solidFill>
              </a:rPr>
              <a:t>Αύξηση ανταγωνιστικού πλεονεκτήματος λόγω ευελιξίας και σιγουριάς που παρέχεται στους όρους πληρωμής.</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Συνεργασία</a:t>
            </a:r>
          </a:p>
          <a:p>
            <a:pPr algn="just"/>
            <a:r>
              <a:rPr lang="el-GR" sz="2400" b="0" dirty="0">
                <a:solidFill>
                  <a:srgbClr val="3C5C78"/>
                </a:solidFill>
              </a:rPr>
              <a:t>Ανάπτυξη συνεργασιών καθώς και ο </a:t>
            </a:r>
            <a:r>
              <a:rPr lang="el-GR" sz="2400" b="0" dirty="0" err="1">
                <a:solidFill>
                  <a:srgbClr val="3C5C78"/>
                </a:solidFill>
              </a:rPr>
              <a:t>εξαγωγέας</a:t>
            </a:r>
            <a:r>
              <a:rPr lang="el-GR" sz="2400" b="0" dirty="0">
                <a:solidFill>
                  <a:srgbClr val="3C5C78"/>
                </a:solidFill>
              </a:rPr>
              <a:t> και ο αγοραστής εναρμονίζονται και </a:t>
            </a:r>
            <a:r>
              <a:rPr lang="el-GR" sz="2400" b="0" dirty="0" err="1">
                <a:solidFill>
                  <a:srgbClr val="3C5C78"/>
                </a:solidFill>
              </a:rPr>
              <a:t>διέπονται</a:t>
            </a:r>
            <a:r>
              <a:rPr lang="el-GR" sz="2400" b="0" dirty="0">
                <a:solidFill>
                  <a:srgbClr val="3C5C78"/>
                </a:solidFill>
              </a:rPr>
              <a:t> από κοινούς όρους τήρησης της ενέγγυας πίστωσης </a:t>
            </a:r>
            <a:r>
              <a:rPr lang="en-US" sz="2400" b="0" dirty="0">
                <a:solidFill>
                  <a:srgbClr val="3C5C78"/>
                </a:solidFill>
              </a:rPr>
              <a:t>(LC).</a:t>
            </a:r>
            <a:endParaRPr lang="el-GR" sz="2400" b="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6729760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24</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Project Finance</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138150"/>
            <a:ext cx="11317606"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Ως </a:t>
            </a:r>
            <a:r>
              <a:rPr lang="en-US" sz="2400" b="0" dirty="0">
                <a:solidFill>
                  <a:srgbClr val="3C5C78"/>
                </a:solidFill>
              </a:rPr>
              <a:t>Project Financing</a:t>
            </a:r>
            <a:r>
              <a:rPr lang="el-GR" sz="2400" b="0" dirty="0">
                <a:solidFill>
                  <a:srgbClr val="3C5C78"/>
                </a:solidFill>
              </a:rPr>
              <a:t> ορίζεται η υλοποίηση μεγάλων έργων, στους τομείς των υποδομών, παραχωρήσεων, ενέργειας, συγχωνεύσεων/</a:t>
            </a:r>
            <a:r>
              <a:rPr lang="el-GR" sz="2400" b="0" dirty="0" err="1">
                <a:solidFill>
                  <a:srgbClr val="3C5C78"/>
                </a:solidFill>
              </a:rPr>
              <a:t>εξαγωρών</a:t>
            </a:r>
            <a:r>
              <a:rPr lang="el-GR" sz="2400" b="0" dirty="0">
                <a:solidFill>
                  <a:srgbClr val="3C5C78"/>
                </a:solidFill>
              </a:rPr>
              <a:t>, η αποπληρωμή των οποίων βασίζεται κυρίως στα έσοδα που θα προκύψουν από τη δραστηριότητα που θα αναπτυχθεί. Λόγω του ότι η φύση των συγκεκριμένων έργων είναι μεγάλης αξίας, περίπλοκη και χρονοβόρα, η </a:t>
            </a:r>
            <a:r>
              <a:rPr lang="en-US" sz="2400" b="0" dirty="0">
                <a:solidFill>
                  <a:srgbClr val="3C5C78"/>
                </a:solidFill>
              </a:rPr>
              <a:t>ECG </a:t>
            </a:r>
            <a:r>
              <a:rPr lang="el-GR" sz="2400" b="0" dirty="0">
                <a:solidFill>
                  <a:srgbClr val="3C5C78"/>
                </a:solidFill>
              </a:rPr>
              <a:t>μέσω του προγράμματος </a:t>
            </a:r>
            <a:r>
              <a:rPr lang="en-US" sz="2400" b="0" dirty="0">
                <a:solidFill>
                  <a:srgbClr val="3C5C78"/>
                </a:solidFill>
              </a:rPr>
              <a:t>Project Finance </a:t>
            </a:r>
            <a:r>
              <a:rPr lang="el-GR" sz="2400" b="0" dirty="0">
                <a:solidFill>
                  <a:srgbClr val="3C5C78"/>
                </a:solidFill>
              </a:rPr>
              <a:t>μπορεί να υποστηρίξει την βιωσιμότητα του έργου παρέχοντας κάλυψη μέσω ασφάλισης ή/και εγγυοδοσίας.</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143903"/>
            <a:ext cx="11317605"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Αφορά μεγάλες εταιρίες που έχουν εδραιωμένη δραστηριότητα στην Ελληνική και διεθνή αγορά καθώς επίσης και σε Τραπεζικά Ιδρύματα που συμμετέχουν στα σχήματα του </a:t>
            </a:r>
            <a:r>
              <a:rPr lang="en-US" sz="2400" b="0" dirty="0">
                <a:solidFill>
                  <a:srgbClr val="3C5C78"/>
                </a:solidFill>
              </a:rPr>
              <a:t>Project Finance</a:t>
            </a:r>
            <a:r>
              <a:rPr lang="el-GR" sz="2400" b="0" dirty="0">
                <a:solidFill>
                  <a:srgbClr val="3C5C78"/>
                </a:solidFill>
              </a:rPr>
              <a:t>.</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9881463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25</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Project Finance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6" name="Picture 5" descr="A computer screen shot of a flowchart&#10;&#10;Description automatically generated">
            <a:extLst>
              <a:ext uri="{FF2B5EF4-FFF2-40B4-BE49-F238E27FC236}">
                <a16:creationId xmlns:a16="http://schemas.microsoft.com/office/drawing/2014/main" id="{42A6C684-B2CD-4678-C695-4FC2919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378" y="2651481"/>
            <a:ext cx="11440856" cy="8054804"/>
          </a:xfrm>
          <a:prstGeom prst="rect">
            <a:avLst/>
          </a:prstGeom>
        </p:spPr>
      </p:pic>
      <p:sp>
        <p:nvSpPr>
          <p:cNvPr id="7" name="TextBox 6">
            <a:extLst>
              <a:ext uri="{FF2B5EF4-FFF2-40B4-BE49-F238E27FC236}">
                <a16:creationId xmlns:a16="http://schemas.microsoft.com/office/drawing/2014/main" id="{17E83068-DFBA-5FFC-F7F5-26B92886322C}"/>
              </a:ext>
            </a:extLst>
          </p:cNvPr>
          <p:cNvSpPr txBox="1"/>
          <p:nvPr/>
        </p:nvSpPr>
        <p:spPr>
          <a:xfrm>
            <a:off x="283175" y="11157186"/>
            <a:ext cx="1673104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Ανάλογα με τις ιδιαιτερότητες του κάθε έργου, η </a:t>
            </a:r>
            <a:r>
              <a:rPr lang="en-US" sz="2400" b="0" dirty="0">
                <a:solidFill>
                  <a:srgbClr val="3C5C78"/>
                </a:solidFill>
              </a:rPr>
              <a:t>ECG </a:t>
            </a:r>
            <a:r>
              <a:rPr lang="el-GR" sz="2400" b="0" dirty="0">
                <a:solidFill>
                  <a:srgbClr val="3C5C78"/>
                </a:solidFill>
              </a:rPr>
              <a:t>μπορεί να καλύψει διαφορετικές ανάγκες και κινδύνους μέσω ασφάλισης ή/και εγγυοδοσίας.</a:t>
            </a:r>
          </a:p>
        </p:txBody>
      </p:sp>
    </p:spTree>
    <p:extLst>
      <p:ext uri="{BB962C8B-B14F-4D97-AF65-F5344CB8AC3E}">
        <p14:creationId xmlns:p14="http://schemas.microsoft.com/office/powerpoint/2010/main" val="161715595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26</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a:t>
            </a:r>
            <a:r>
              <a:rPr lang="en-US" sz="4400" dirty="0">
                <a:solidFill>
                  <a:srgbClr val="0D3A5D"/>
                </a:solidFill>
              </a:rPr>
              <a:t>Project Finance </a:t>
            </a:r>
            <a:r>
              <a:rPr lang="el-GR" sz="4400" dirty="0">
                <a:solidFill>
                  <a:srgbClr val="0D3A5D"/>
                </a:solidFill>
              </a:rPr>
              <a:t>(2)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3919698"/>
            <a:ext cx="11317606" cy="5050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l-GR" sz="2400" b="0" dirty="0">
                <a:solidFill>
                  <a:srgbClr val="FF9900"/>
                </a:solidFill>
              </a:rPr>
              <a:t>Διαχείριση κινδύνου</a:t>
            </a:r>
          </a:p>
          <a:p>
            <a:pPr algn="just"/>
            <a:r>
              <a:rPr lang="el-GR" sz="2400" b="0" dirty="0">
                <a:solidFill>
                  <a:srgbClr val="3C5C78"/>
                </a:solidFill>
              </a:rPr>
              <a:t>Ο κατάλληλος διαμοιρασμός του κινδύνου επιτρέπει στο έργο να απορροφήσει πιθανούς κραδασμούς από τον κίνδυνο μη πληρωμής ή/και πολιτικών συμβάντων με θετικό αντίκτυπο για όλα τα αντισυμβαλλόμενα μέρη.</a:t>
            </a:r>
          </a:p>
          <a:p>
            <a:pPr algn="just"/>
            <a:endParaRPr lang="el-GR" sz="2400" b="0" dirty="0">
              <a:solidFill>
                <a:srgbClr val="3C5C78"/>
              </a:solidFill>
            </a:endParaRPr>
          </a:p>
          <a:p>
            <a:pPr algn="just"/>
            <a:r>
              <a:rPr lang="el-GR" sz="2400" b="0" dirty="0">
                <a:solidFill>
                  <a:srgbClr val="FF9900"/>
                </a:solidFill>
              </a:rPr>
              <a:t>Εξωστρέφεια</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06000"/>
              </a:lnSpc>
              <a:spcAft>
                <a:spcPts val="800"/>
              </a:spcAft>
            </a:pPr>
            <a:r>
              <a:rPr lang="el-GR" sz="2400" b="0" dirty="0">
                <a:solidFill>
                  <a:srgbClr val="3C5C78"/>
                </a:solidFill>
              </a:rPr>
              <a:t>Δυνατότητα διείσδυσης σε νέες αγορές του εξωτερικού με μακροπρόθεσμο αποτύπωμα σε πολλαπλά επίπεδα λόγω της φύσης των έργων.</a:t>
            </a:r>
          </a:p>
          <a:p>
            <a:pPr algn="l"/>
            <a:r>
              <a:rPr lang="el-GR" sz="2400" b="0" dirty="0">
                <a:solidFill>
                  <a:srgbClr val="FF9900"/>
                </a:solidFill>
              </a:rPr>
              <a:t>Χρηματοδότηση</a:t>
            </a:r>
            <a:r>
              <a:rPr lang="el-GR" sz="1800" dirty="0">
                <a:effectLst/>
                <a:latin typeface="Calibri" panose="020F0502020204030204" pitchFamily="34" charset="0"/>
                <a:ea typeface="Calibri" panose="020F0502020204030204" pitchFamily="34" charset="0"/>
              </a:rPr>
              <a:t> </a:t>
            </a:r>
          </a:p>
          <a:p>
            <a:pPr algn="l"/>
            <a:r>
              <a:rPr lang="el-GR" sz="2400" b="0" dirty="0">
                <a:solidFill>
                  <a:srgbClr val="3C5C78"/>
                </a:solidFill>
              </a:rPr>
              <a:t>Με την κάλυψη την </a:t>
            </a:r>
            <a:r>
              <a:rPr lang="en-US" sz="2400" b="0" dirty="0">
                <a:solidFill>
                  <a:srgbClr val="3C5C78"/>
                </a:solidFill>
              </a:rPr>
              <a:t>ECG </a:t>
            </a:r>
            <a:r>
              <a:rPr lang="el-GR" sz="2400" b="0" dirty="0">
                <a:solidFill>
                  <a:srgbClr val="3C5C78"/>
                </a:solidFill>
              </a:rPr>
              <a:t>παρέχεται στους δανειστές σημαντικό επίπεδο προστασίας έναντι εμπορικών και πολιτικών κινδύνων και επομένως είναι πιο εύκολη η χρηματοδότηση τέτοιων έργων.</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6966604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2BD637-0353-CB8F-F0D2-B377636A65E4}"/>
              </a:ext>
            </a:extLst>
          </p:cNvPr>
          <p:cNvGrpSpPr/>
          <p:nvPr/>
        </p:nvGrpSpPr>
        <p:grpSpPr>
          <a:xfrm>
            <a:off x="0" y="-1"/>
            <a:ext cx="14012562" cy="13629503"/>
            <a:chOff x="9239250" y="2602128"/>
            <a:chExt cx="5776274" cy="7207354"/>
          </a:xfrm>
        </p:grpSpPr>
        <p:pic>
          <p:nvPicPr>
            <p:cNvPr id="4" name="Picture 3" descr="A close-up of a person shaking hands&#10;&#10;Description automatically generated">
              <a:extLst>
                <a:ext uri="{FF2B5EF4-FFF2-40B4-BE49-F238E27FC236}">
                  <a16:creationId xmlns:a16="http://schemas.microsoft.com/office/drawing/2014/main" id="{742804C9-044E-89CF-6BD0-A3DBC1B6E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0" y="2602128"/>
              <a:ext cx="5776274" cy="4145582"/>
            </a:xfrm>
            <a:prstGeom prst="rect">
              <a:avLst/>
            </a:prstGeom>
          </p:spPr>
        </p:pic>
        <p:pic>
          <p:nvPicPr>
            <p:cNvPr id="5" name="Picture 4" descr="A black shield with a check mark&#10;&#10;Description automatically generated">
              <a:extLst>
                <a:ext uri="{FF2B5EF4-FFF2-40B4-BE49-F238E27FC236}">
                  <a16:creationId xmlns:a16="http://schemas.microsoft.com/office/drawing/2014/main" id="{FCDE3781-1D0D-2BCA-ABE5-351B4F352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388" y="7043485"/>
              <a:ext cx="2765997" cy="2765997"/>
            </a:xfrm>
            <a:prstGeom prst="rect">
              <a:avLst/>
            </a:prstGeom>
          </p:spPr>
        </p:pic>
      </p:grpSp>
      <p:sp>
        <p:nvSpPr>
          <p:cNvPr id="8" name="TextBox 7">
            <a:extLst>
              <a:ext uri="{FF2B5EF4-FFF2-40B4-BE49-F238E27FC236}">
                <a16:creationId xmlns:a16="http://schemas.microsoft.com/office/drawing/2014/main" id="{6A605D8A-B55F-8423-9635-E7394DF9F9BD}"/>
              </a:ext>
            </a:extLst>
          </p:cNvPr>
          <p:cNvSpPr txBox="1"/>
          <p:nvPr/>
        </p:nvSpPr>
        <p:spPr>
          <a:xfrm>
            <a:off x="14772811" y="5914111"/>
            <a:ext cx="80703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4800" dirty="0">
                <a:solidFill>
                  <a:srgbClr val="FF9900"/>
                </a:solidFill>
              </a:rPr>
              <a:t>Εγγυήσεις</a:t>
            </a:r>
            <a:endParaRPr kumimoji="0" lang="el-GR" sz="4800" b="1" i="0" u="none" strike="noStrike" cap="none" spc="0" normalizeH="0" baseline="0" dirty="0">
              <a:ln>
                <a:noFill/>
              </a:ln>
              <a:solidFill>
                <a:srgbClr val="FF9900"/>
              </a:solidFill>
              <a:effectLst/>
              <a:uFillTx/>
              <a:sym typeface="Helvetica Neue"/>
            </a:endParaRPr>
          </a:p>
        </p:txBody>
      </p:sp>
    </p:spTree>
    <p:extLst>
      <p:ext uri="{BB962C8B-B14F-4D97-AF65-F5344CB8AC3E}">
        <p14:creationId xmlns:p14="http://schemas.microsoft.com/office/powerpoint/2010/main" val="236817559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28</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l-GR" sz="4400" dirty="0" err="1">
                <a:solidFill>
                  <a:srgbClr val="0D3A5D"/>
                </a:solidFill>
              </a:rPr>
              <a:t>Αντεγγύηση</a:t>
            </a:r>
            <a:r>
              <a:rPr lang="el-GR" sz="4400" dirty="0">
                <a:solidFill>
                  <a:srgbClr val="0D3A5D"/>
                </a:solidFill>
              </a:rPr>
              <a:t> σε Εγγυητικές Επιστολές</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Τύποι εγγυητικών </a:t>
            </a:r>
            <a:r>
              <a:rPr lang="el-GR" b="0" dirty="0">
                <a:solidFill>
                  <a:srgbClr val="0D3A5D"/>
                </a:solidFill>
              </a:rPr>
              <a:t>επιστολών που καλύπτονται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138150"/>
            <a:ext cx="11317606"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Η </a:t>
            </a:r>
            <a:r>
              <a:rPr lang="en-US" sz="2400" b="0" dirty="0">
                <a:solidFill>
                  <a:srgbClr val="3C5C78"/>
                </a:solidFill>
              </a:rPr>
              <a:t>ECG</a:t>
            </a:r>
            <a:r>
              <a:rPr lang="el-GR" sz="2400" b="0" dirty="0">
                <a:solidFill>
                  <a:srgbClr val="3C5C78"/>
                </a:solidFill>
              </a:rPr>
              <a:t> παρέχει ολοκληρωμένες λύσεις κάλυψης κινδύνου για τη διαχείριση του κινδύνου μη εκπλήρωσης συμβατικών υποχρεώσεων από Ελληνικές εταιρίες με εξαγωγικό προσανατολισμό. Πιο συγκεκριμένα μπορεί να παρέχει </a:t>
            </a:r>
            <a:r>
              <a:rPr lang="el-GR" sz="2400" b="0" dirty="0" err="1">
                <a:solidFill>
                  <a:srgbClr val="3C5C78"/>
                </a:solidFill>
              </a:rPr>
              <a:t>αντεγγύηση</a:t>
            </a:r>
            <a:r>
              <a:rPr lang="el-GR" sz="2400" b="0" dirty="0">
                <a:solidFill>
                  <a:srgbClr val="3C5C78"/>
                </a:solidFill>
              </a:rPr>
              <a:t> σε Τράπεζες που εκδίδουν </a:t>
            </a:r>
            <a:r>
              <a:rPr lang="en-US" sz="2400" b="0" dirty="0">
                <a:solidFill>
                  <a:srgbClr val="3C5C78"/>
                </a:solidFill>
              </a:rPr>
              <a:t>surety bonds </a:t>
            </a:r>
            <a:r>
              <a:rPr lang="el-GR" sz="2400" b="0" dirty="0">
                <a:solidFill>
                  <a:srgbClr val="3C5C78"/>
                </a:solidFill>
              </a:rPr>
              <a:t>(συμμετοχής, καλής εκτέλεσης, προκαταβολής και πληρωμής) με την κάλυψη να φτάνει στο 100% υπό συγκεκριμένες προϋποθέσεις, ενώ η διάρκεια της κάλυψης ευθυγραμμίζεται με τη διάρκεια ισχύος της εγγυητικής επιστολής.</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142683"/>
            <a:ext cx="11317605" cy="74873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ΤΥΠΟΙ ΕΓΓΥΗΤΙΚΩΝ ΕΠΙΣΤΟΛΩΝ ΠΟΥ ΚΑΛΥΠΤΟΝΤΑΙ</a:t>
            </a:r>
          </a:p>
          <a:p>
            <a:pPr marR="0" lvl="0" rtl="0">
              <a:lnSpc>
                <a:spcPct val="107000"/>
              </a:lnSpc>
              <a:spcBef>
                <a:spcPts val="0"/>
              </a:spcBef>
              <a:spcAft>
                <a:spcPts val="0"/>
              </a:spcAft>
            </a:pPr>
            <a:endParaRPr lang="el-GR" sz="2400" b="0" dirty="0">
              <a:solidFill>
                <a:srgbClr val="3C5C78"/>
              </a:solidFill>
            </a:endParaRPr>
          </a:p>
          <a:p>
            <a:pPr marR="0" lvl="0" algn="just" rtl="0">
              <a:lnSpc>
                <a:spcPct val="107000"/>
              </a:lnSpc>
              <a:spcBef>
                <a:spcPts val="0"/>
              </a:spcBef>
              <a:spcAft>
                <a:spcPts val="0"/>
              </a:spcAft>
            </a:pPr>
            <a:r>
              <a:rPr lang="el-GR" sz="2400" b="0" dirty="0">
                <a:solidFill>
                  <a:srgbClr val="3C5C78"/>
                </a:solidFill>
              </a:rPr>
              <a:t>Συμμετοχής</a:t>
            </a:r>
          </a:p>
          <a:p>
            <a:pPr marR="0" lvl="0" algn="just" rtl="0">
              <a:lnSpc>
                <a:spcPct val="107000"/>
              </a:lnSpc>
              <a:spcBef>
                <a:spcPts val="0"/>
              </a:spcBef>
              <a:spcAft>
                <a:spcPts val="0"/>
              </a:spcAft>
            </a:pPr>
            <a:r>
              <a:rPr lang="el-GR" sz="2400" b="0" dirty="0">
                <a:solidFill>
                  <a:srgbClr val="3C5C78"/>
                </a:solidFill>
              </a:rPr>
              <a:t>Εγγυάται την αξιοπιστία και το καλός έχειν της συμμετοχής της εταιρίας σε μια διαγωνιστική διαδικασία</a:t>
            </a:r>
            <a:r>
              <a:rPr lang="en-US" sz="2400" b="0" dirty="0">
                <a:solidFill>
                  <a:srgbClr val="3C5C78"/>
                </a:solidFill>
              </a:rPr>
              <a:t>.</a:t>
            </a:r>
          </a:p>
          <a:p>
            <a:pPr marR="0" lvl="0" algn="just" rtl="0">
              <a:lnSpc>
                <a:spcPct val="107000"/>
              </a:lnSpc>
              <a:spcBef>
                <a:spcPts val="0"/>
              </a:spcBef>
              <a:spcAft>
                <a:spcPts val="0"/>
              </a:spcAft>
            </a:pPr>
            <a:endParaRPr lang="el-GR" sz="2400" b="0" dirty="0">
              <a:solidFill>
                <a:srgbClr val="3C5C78"/>
              </a:solidFill>
            </a:endParaRPr>
          </a:p>
          <a:p>
            <a:pPr marR="0" lvl="0" algn="just">
              <a:lnSpc>
                <a:spcPct val="107000"/>
              </a:lnSpc>
              <a:spcBef>
                <a:spcPts val="0"/>
              </a:spcBef>
              <a:spcAft>
                <a:spcPts val="0"/>
              </a:spcAft>
            </a:pPr>
            <a:r>
              <a:rPr lang="el-GR" sz="2400" b="0" dirty="0">
                <a:solidFill>
                  <a:srgbClr val="3C5C78"/>
                </a:solidFill>
              </a:rPr>
              <a:t>Καλής εκτέλεσης</a:t>
            </a:r>
          </a:p>
          <a:p>
            <a:pPr marR="0" lvl="0" algn="just">
              <a:lnSpc>
                <a:spcPct val="107000"/>
              </a:lnSpc>
              <a:spcBef>
                <a:spcPts val="0"/>
              </a:spcBef>
              <a:spcAft>
                <a:spcPts val="0"/>
              </a:spcAft>
            </a:pPr>
            <a:r>
              <a:rPr lang="el-GR" sz="2400" b="0" dirty="0">
                <a:solidFill>
                  <a:srgbClr val="3C5C78"/>
                </a:solidFill>
              </a:rPr>
              <a:t>Εγγυάται την καλή εκτέλεση και σύμφωνα με τις προδιαγραφές που έχουν οριστεί συμβατικά</a:t>
            </a:r>
            <a:r>
              <a:rPr lang="en-US" sz="2400" b="0" dirty="0">
                <a:solidFill>
                  <a:srgbClr val="3C5C78"/>
                </a:solidFill>
              </a:rPr>
              <a:t>.</a:t>
            </a:r>
          </a:p>
          <a:p>
            <a:pPr marR="0" lvl="0" algn="just">
              <a:lnSpc>
                <a:spcPct val="107000"/>
              </a:lnSpc>
              <a:spcBef>
                <a:spcPts val="0"/>
              </a:spcBef>
              <a:spcAft>
                <a:spcPts val="0"/>
              </a:spcAft>
            </a:pPr>
            <a:endParaRPr lang="el-GR" sz="2400" b="0" dirty="0">
              <a:solidFill>
                <a:srgbClr val="3C5C78"/>
              </a:solidFill>
            </a:endParaRPr>
          </a:p>
          <a:p>
            <a:pPr marR="0" lvl="0" algn="just">
              <a:lnSpc>
                <a:spcPct val="107000"/>
              </a:lnSpc>
              <a:spcBef>
                <a:spcPts val="0"/>
              </a:spcBef>
              <a:spcAft>
                <a:spcPts val="0"/>
              </a:spcAft>
            </a:pPr>
            <a:r>
              <a:rPr lang="el-GR" sz="2400" b="0" dirty="0">
                <a:solidFill>
                  <a:srgbClr val="3C5C78"/>
                </a:solidFill>
              </a:rPr>
              <a:t>Προκαταβολής</a:t>
            </a:r>
          </a:p>
          <a:p>
            <a:pPr marR="0" lvl="0" algn="just">
              <a:lnSpc>
                <a:spcPct val="107000"/>
              </a:lnSpc>
              <a:spcBef>
                <a:spcPts val="0"/>
              </a:spcBef>
              <a:spcAft>
                <a:spcPts val="0"/>
              </a:spcAft>
            </a:pPr>
            <a:r>
              <a:rPr lang="el-GR" sz="2400" b="0" dirty="0">
                <a:solidFill>
                  <a:srgbClr val="3C5C78"/>
                </a:solidFill>
              </a:rPr>
              <a:t>Εγγυάται ότι το ποσά που δόθηκαν ως προκαταβολές θα επιστραφούν εάν το μέρος που έλαβε τέτοιες πληρωμές δεν εκτελέσει το μέρος της σύμβασης που του αναλογεί</a:t>
            </a:r>
            <a:r>
              <a:rPr lang="en-US" sz="2400" b="0" dirty="0">
                <a:solidFill>
                  <a:srgbClr val="3C5C78"/>
                </a:solidFill>
              </a:rPr>
              <a:t>.</a:t>
            </a:r>
          </a:p>
          <a:p>
            <a:pPr marR="0" lvl="0" algn="just">
              <a:lnSpc>
                <a:spcPct val="107000"/>
              </a:lnSpc>
              <a:spcBef>
                <a:spcPts val="0"/>
              </a:spcBef>
              <a:spcAft>
                <a:spcPts val="0"/>
              </a:spcAft>
            </a:pPr>
            <a:endParaRPr lang="el-GR" sz="2400" b="0" dirty="0">
              <a:solidFill>
                <a:srgbClr val="3C5C78"/>
              </a:solidFill>
            </a:endParaRPr>
          </a:p>
          <a:p>
            <a:pPr marR="0" lvl="0" algn="just">
              <a:lnSpc>
                <a:spcPct val="107000"/>
              </a:lnSpc>
              <a:spcBef>
                <a:spcPts val="0"/>
              </a:spcBef>
              <a:spcAft>
                <a:spcPts val="800"/>
              </a:spcAft>
            </a:pPr>
            <a:r>
              <a:rPr lang="el-GR" sz="2400" b="0" dirty="0">
                <a:solidFill>
                  <a:srgbClr val="3C5C78"/>
                </a:solidFill>
              </a:rPr>
              <a:t>Πληρωμής</a:t>
            </a:r>
            <a:endParaRPr lang="en-US" sz="2400" b="0" dirty="0">
              <a:solidFill>
                <a:srgbClr val="3C5C78"/>
              </a:solidFill>
            </a:endParaRPr>
          </a:p>
          <a:p>
            <a:pPr marR="0" lvl="0" algn="just">
              <a:lnSpc>
                <a:spcPct val="107000"/>
              </a:lnSpc>
              <a:spcBef>
                <a:spcPts val="0"/>
              </a:spcBef>
              <a:spcAft>
                <a:spcPts val="800"/>
              </a:spcAft>
            </a:pPr>
            <a:r>
              <a:rPr lang="el-GR" sz="2400" b="0" dirty="0">
                <a:solidFill>
                  <a:srgbClr val="3C5C78"/>
                </a:solidFill>
              </a:rPr>
              <a:t>Εγγυάται την καλή πληρωμή για αγαθά ή υπηρεσίες που παραδόθηκαν στο πλαίσιο μίας εμπορικής συμφωνίας.</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10072199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29</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8837362"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l-GR" sz="4400" dirty="0" err="1">
                <a:solidFill>
                  <a:srgbClr val="0D3A5D"/>
                </a:solidFill>
              </a:rPr>
              <a:t>Αντεγγύηση</a:t>
            </a:r>
            <a:r>
              <a:rPr lang="el-GR" sz="4400" dirty="0">
                <a:solidFill>
                  <a:srgbClr val="0D3A5D"/>
                </a:solidFill>
              </a:rPr>
              <a:t> σε Εγγυητικές Επιστολές</a:t>
            </a:r>
            <a:r>
              <a:rPr lang="en-US" sz="4400" dirty="0">
                <a:solidFill>
                  <a:srgbClr val="0D3A5D"/>
                </a:solidFill>
              </a:rPr>
              <a: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6" name="Picture 5" descr="A diagram of a company&#10;&#10;Description automatically generated">
            <a:extLst>
              <a:ext uri="{FF2B5EF4-FFF2-40B4-BE49-F238E27FC236}">
                <a16:creationId xmlns:a16="http://schemas.microsoft.com/office/drawing/2014/main" id="{B9050DF3-8468-4D6A-E725-C1B13C246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833" y="2928778"/>
            <a:ext cx="8829787" cy="8132353"/>
          </a:xfrm>
          <a:prstGeom prst="rect">
            <a:avLst/>
          </a:prstGeom>
        </p:spPr>
      </p:pic>
    </p:spTree>
    <p:extLst>
      <p:ext uri="{BB962C8B-B14F-4D97-AF65-F5344CB8AC3E}">
        <p14:creationId xmlns:p14="http://schemas.microsoft.com/office/powerpoint/2010/main" val="31266089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21A6578-4DBB-56DF-309C-CE0E74435374}"/>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3" name="Image" descr="Image">
            <a:extLst>
              <a:ext uri="{FF2B5EF4-FFF2-40B4-BE49-F238E27FC236}">
                <a16:creationId xmlns:a16="http://schemas.microsoft.com/office/drawing/2014/main" id="{205A468C-B73C-5207-4261-8D679EA753A6}"/>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4" name="TextBox 3">
            <a:extLst>
              <a:ext uri="{FF2B5EF4-FFF2-40B4-BE49-F238E27FC236}">
                <a16:creationId xmlns:a16="http://schemas.microsoft.com/office/drawing/2014/main" id="{97F659A7-9028-4E2A-39E6-FDFEFF5B9BA0}"/>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l-GR" sz="2000" dirty="0">
                <a:solidFill>
                  <a:schemeClr val="bg1"/>
                </a:solidFill>
              </a:rPr>
              <a:t>3</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A4221CFF-5B31-3900-DFDD-75388623EF62}"/>
              </a:ext>
            </a:extLst>
          </p:cNvPr>
          <p:cNvSpPr txBox="1"/>
          <p:nvPr/>
        </p:nvSpPr>
        <p:spPr>
          <a:xfrm>
            <a:off x="381000" y="470791"/>
            <a:ext cx="904875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Η εταιρεία</a:t>
            </a:r>
            <a:endParaRPr kumimoji="0" lang="el-GR" sz="4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D1019A03-8AA9-1CA3-D3CB-1AC5B5BF747F}"/>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0" name="Freeform: Shape 9">
            <a:extLst>
              <a:ext uri="{FF2B5EF4-FFF2-40B4-BE49-F238E27FC236}">
                <a16:creationId xmlns:a16="http://schemas.microsoft.com/office/drawing/2014/main" id="{28946C93-8819-390D-4447-C4E3A78C0237}"/>
              </a:ext>
            </a:extLst>
          </p:cNvPr>
          <p:cNvSpPr/>
          <p:nvPr/>
        </p:nvSpPr>
        <p:spPr>
          <a:xfrm>
            <a:off x="4874627" y="2817177"/>
            <a:ext cx="1488073" cy="1181100"/>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11" name="TextBox 10">
            <a:extLst>
              <a:ext uri="{FF2B5EF4-FFF2-40B4-BE49-F238E27FC236}">
                <a16:creationId xmlns:a16="http://schemas.microsoft.com/office/drawing/2014/main" id="{BA2A680C-EF58-66AF-FBC9-3DC4B358D572}"/>
              </a:ext>
            </a:extLst>
          </p:cNvPr>
          <p:cNvSpPr txBox="1"/>
          <p:nvPr/>
        </p:nvSpPr>
        <p:spPr>
          <a:xfrm>
            <a:off x="6591300" y="2814219"/>
            <a:ext cx="3352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0D3A5D"/>
                </a:solidFill>
              </a:rPr>
              <a:t>ΣΤΗΡΙΖΟΥΜΕ</a:t>
            </a:r>
            <a:endParaRPr kumimoji="0" lang="el-GR" sz="30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3" name="TextBox 12">
            <a:extLst>
              <a:ext uri="{FF2B5EF4-FFF2-40B4-BE49-F238E27FC236}">
                <a16:creationId xmlns:a16="http://schemas.microsoft.com/office/drawing/2014/main" id="{28FE1A08-320A-7010-DB26-A8CF195226C8}"/>
              </a:ext>
            </a:extLst>
          </p:cNvPr>
          <p:cNvSpPr txBox="1"/>
          <p:nvPr/>
        </p:nvSpPr>
        <p:spPr>
          <a:xfrm>
            <a:off x="6591300" y="3378476"/>
            <a:ext cx="55626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τ</a:t>
            </a:r>
            <a:r>
              <a:rPr kumimoji="0" lang="el-GR" sz="2400" b="0" i="0" u="none" strike="noStrike" cap="none" spc="0" normalizeH="0" baseline="0" dirty="0">
                <a:ln>
                  <a:noFill/>
                </a:ln>
                <a:solidFill>
                  <a:srgbClr val="0D3A5D"/>
                </a:solidFill>
                <a:effectLst/>
                <a:uFillTx/>
                <a:latin typeface="+mn-lt"/>
                <a:ea typeface="+mn-ea"/>
                <a:cs typeface="+mn-cs"/>
                <a:sym typeface="Helvetica Neue"/>
              </a:rPr>
              <a:t>ους Έλληνες επιχειρηματίες που δραστηριοποιούνται διεθνώς.</a:t>
            </a:r>
          </a:p>
        </p:txBody>
      </p:sp>
      <p:sp>
        <p:nvSpPr>
          <p:cNvPr id="14" name="Freeform: Shape 13">
            <a:extLst>
              <a:ext uri="{FF2B5EF4-FFF2-40B4-BE49-F238E27FC236}">
                <a16:creationId xmlns:a16="http://schemas.microsoft.com/office/drawing/2014/main" id="{8982A924-CB27-E020-68D6-A7D444FE9844}"/>
              </a:ext>
            </a:extLst>
          </p:cNvPr>
          <p:cNvSpPr/>
          <p:nvPr/>
        </p:nvSpPr>
        <p:spPr>
          <a:xfrm>
            <a:off x="13713827" y="2817177"/>
            <a:ext cx="1488073" cy="1181100"/>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15" name="TextBox 14">
            <a:extLst>
              <a:ext uri="{FF2B5EF4-FFF2-40B4-BE49-F238E27FC236}">
                <a16:creationId xmlns:a16="http://schemas.microsoft.com/office/drawing/2014/main" id="{0E9AB736-1852-1186-BD68-D9ED20129A06}"/>
              </a:ext>
            </a:extLst>
          </p:cNvPr>
          <p:cNvSpPr txBox="1"/>
          <p:nvPr/>
        </p:nvSpPr>
        <p:spPr>
          <a:xfrm>
            <a:off x="15430500" y="2814219"/>
            <a:ext cx="3352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0D3A5D"/>
                </a:solidFill>
              </a:rPr>
              <a:t>ΠΡΟΣΦΕΡΟΥΜΕ</a:t>
            </a:r>
            <a:endParaRPr kumimoji="0" lang="el-GR" sz="30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6" name="TextBox 15">
            <a:extLst>
              <a:ext uri="{FF2B5EF4-FFF2-40B4-BE49-F238E27FC236}">
                <a16:creationId xmlns:a16="http://schemas.microsoft.com/office/drawing/2014/main" id="{3A80D4E5-0D8F-04CA-881A-C59A2A66FA40}"/>
              </a:ext>
            </a:extLst>
          </p:cNvPr>
          <p:cNvSpPr txBox="1"/>
          <p:nvPr/>
        </p:nvSpPr>
        <p:spPr>
          <a:xfrm>
            <a:off x="15430500" y="3378476"/>
            <a:ext cx="55626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εξατομικευμένες λύσεις για κάθε επιχείρηση, ανεξαρτήτως μεγέθους.</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
        <p:nvSpPr>
          <p:cNvPr id="17" name="Freeform: Shape 16">
            <a:extLst>
              <a:ext uri="{FF2B5EF4-FFF2-40B4-BE49-F238E27FC236}">
                <a16:creationId xmlns:a16="http://schemas.microsoft.com/office/drawing/2014/main" id="{5D5F1D27-5A4B-9E42-BAC7-4B365A74E075}"/>
              </a:ext>
            </a:extLst>
          </p:cNvPr>
          <p:cNvSpPr/>
          <p:nvPr/>
        </p:nvSpPr>
        <p:spPr>
          <a:xfrm>
            <a:off x="4905375" y="6114338"/>
            <a:ext cx="1488073" cy="1181100"/>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18" name="TextBox 17">
            <a:extLst>
              <a:ext uri="{FF2B5EF4-FFF2-40B4-BE49-F238E27FC236}">
                <a16:creationId xmlns:a16="http://schemas.microsoft.com/office/drawing/2014/main" id="{0C28D0CD-8421-2977-6EAE-0445ED4E4E1A}"/>
              </a:ext>
            </a:extLst>
          </p:cNvPr>
          <p:cNvSpPr txBox="1"/>
          <p:nvPr/>
        </p:nvSpPr>
        <p:spPr>
          <a:xfrm>
            <a:off x="6591300" y="6111380"/>
            <a:ext cx="3352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0D3A5D"/>
                </a:solidFill>
              </a:rPr>
              <a:t>ΑΝΟΙΓΟΥΜΕ</a:t>
            </a:r>
            <a:endParaRPr kumimoji="0" lang="el-GR" sz="30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9" name="TextBox 18">
            <a:extLst>
              <a:ext uri="{FF2B5EF4-FFF2-40B4-BE49-F238E27FC236}">
                <a16:creationId xmlns:a16="http://schemas.microsoft.com/office/drawing/2014/main" id="{A079527C-E0C7-36A0-5D7F-0B9D8E3B997D}"/>
              </a:ext>
            </a:extLst>
          </p:cNvPr>
          <p:cNvSpPr txBox="1"/>
          <p:nvPr/>
        </p:nvSpPr>
        <p:spPr>
          <a:xfrm>
            <a:off x="6591300" y="6675637"/>
            <a:ext cx="55626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τον δρόμο για το εξωτερικό μειώνοντας τους κινδύνους.</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
        <p:nvSpPr>
          <p:cNvPr id="20" name="Freeform: Shape 19">
            <a:extLst>
              <a:ext uri="{FF2B5EF4-FFF2-40B4-BE49-F238E27FC236}">
                <a16:creationId xmlns:a16="http://schemas.microsoft.com/office/drawing/2014/main" id="{B2F7FA4D-25D2-8B23-00E1-8CFEA9E912DD}"/>
              </a:ext>
            </a:extLst>
          </p:cNvPr>
          <p:cNvSpPr/>
          <p:nvPr/>
        </p:nvSpPr>
        <p:spPr>
          <a:xfrm>
            <a:off x="13713827" y="6114338"/>
            <a:ext cx="1488073" cy="1181100"/>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3200" b="0" dirty="0">
              <a:solidFill>
                <a:srgbClr val="FFFFFF"/>
              </a:solidFill>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21" name="TextBox 20">
            <a:extLst>
              <a:ext uri="{FF2B5EF4-FFF2-40B4-BE49-F238E27FC236}">
                <a16:creationId xmlns:a16="http://schemas.microsoft.com/office/drawing/2014/main" id="{BFCBF6BB-2C3A-F8B3-91B5-5A94BC1922ED}"/>
              </a:ext>
            </a:extLst>
          </p:cNvPr>
          <p:cNvSpPr txBox="1"/>
          <p:nvPr/>
        </p:nvSpPr>
        <p:spPr>
          <a:xfrm>
            <a:off x="15430500" y="6111380"/>
            <a:ext cx="33528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0D3A5D"/>
                </a:solidFill>
              </a:rPr>
              <a:t>ΔΗΜΙΟΥΡΓΟΥΜΕ</a:t>
            </a:r>
            <a:endParaRPr kumimoji="0" lang="el-GR" sz="3000" b="1" i="0" u="none" strike="noStrike" cap="none" spc="0" normalizeH="0" baseline="0" dirty="0">
              <a:ln>
                <a:noFill/>
              </a:ln>
              <a:solidFill>
                <a:srgbClr val="0D3A5D"/>
              </a:solidFill>
              <a:effectLst/>
              <a:uFillTx/>
              <a:latin typeface="+mn-lt"/>
              <a:ea typeface="+mn-ea"/>
              <a:cs typeface="+mn-cs"/>
              <a:sym typeface="Helvetica Neue"/>
            </a:endParaRPr>
          </a:p>
        </p:txBody>
      </p:sp>
      <p:sp>
        <p:nvSpPr>
          <p:cNvPr id="22" name="TextBox 21">
            <a:extLst>
              <a:ext uri="{FF2B5EF4-FFF2-40B4-BE49-F238E27FC236}">
                <a16:creationId xmlns:a16="http://schemas.microsoft.com/office/drawing/2014/main" id="{9666AB39-D42B-E0F1-D9EF-36EA0B835E66}"/>
              </a:ext>
            </a:extLst>
          </p:cNvPr>
          <p:cNvSpPr txBox="1"/>
          <p:nvPr/>
        </p:nvSpPr>
        <p:spPr>
          <a:xfrm>
            <a:off x="15430500" y="6675637"/>
            <a:ext cx="55626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τις προϋποθέσεις για να εξάγετε με ασφάλεια.</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24" name="Graphic 23" descr="Daily calendar outline">
            <a:extLst>
              <a:ext uri="{FF2B5EF4-FFF2-40B4-BE49-F238E27FC236}">
                <a16:creationId xmlns:a16="http://schemas.microsoft.com/office/drawing/2014/main" id="{D3EB99E9-87F8-7E99-1CA6-AD044C149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3840" y="8663876"/>
            <a:ext cx="1488073" cy="1488073"/>
          </a:xfrm>
          <a:prstGeom prst="rect">
            <a:avLst/>
          </a:prstGeom>
        </p:spPr>
      </p:pic>
      <p:pic>
        <p:nvPicPr>
          <p:cNvPr id="26" name="Graphic 25" descr="Users outline">
            <a:extLst>
              <a:ext uri="{FF2B5EF4-FFF2-40B4-BE49-F238E27FC236}">
                <a16:creationId xmlns:a16="http://schemas.microsoft.com/office/drawing/2014/main" id="{A63D0643-1954-FA29-F873-9FA01AB347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5722" y="8663876"/>
            <a:ext cx="1488073" cy="1488073"/>
          </a:xfrm>
          <a:prstGeom prst="rect">
            <a:avLst/>
          </a:prstGeom>
        </p:spPr>
      </p:pic>
      <p:pic>
        <p:nvPicPr>
          <p:cNvPr id="28" name="Graphic 27" descr="Inventory outline">
            <a:extLst>
              <a:ext uri="{FF2B5EF4-FFF2-40B4-BE49-F238E27FC236}">
                <a16:creationId xmlns:a16="http://schemas.microsoft.com/office/drawing/2014/main" id="{15D8E5D1-1E00-43F8-80C8-C7EBC29108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87605" y="8663876"/>
            <a:ext cx="1488072" cy="1488072"/>
          </a:xfrm>
          <a:prstGeom prst="rect">
            <a:avLst/>
          </a:prstGeom>
        </p:spPr>
      </p:pic>
      <p:pic>
        <p:nvPicPr>
          <p:cNvPr id="30" name="Graphic 29" descr="Money outline">
            <a:extLst>
              <a:ext uri="{FF2B5EF4-FFF2-40B4-BE49-F238E27FC236}">
                <a16:creationId xmlns:a16="http://schemas.microsoft.com/office/drawing/2014/main" id="{A3C3A3E7-931A-521E-A59C-366694AF2F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11369" y="8663877"/>
            <a:ext cx="1488072" cy="1488072"/>
          </a:xfrm>
          <a:prstGeom prst="rect">
            <a:avLst/>
          </a:prstGeom>
        </p:spPr>
      </p:pic>
      <p:pic>
        <p:nvPicPr>
          <p:cNvPr id="32" name="Graphic 31" descr="Earth Globe - Asia with solid fill">
            <a:extLst>
              <a:ext uri="{FF2B5EF4-FFF2-40B4-BE49-F238E27FC236}">
                <a16:creationId xmlns:a16="http://schemas.microsoft.com/office/drawing/2014/main" id="{FDB34101-8B32-7501-908E-4683AA6FFE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49487" y="8663876"/>
            <a:ext cx="1488072" cy="1488072"/>
          </a:xfrm>
          <a:prstGeom prst="rect">
            <a:avLst/>
          </a:prstGeom>
        </p:spPr>
      </p:pic>
      <p:sp>
        <p:nvSpPr>
          <p:cNvPr id="33" name="TextBox 32">
            <a:extLst>
              <a:ext uri="{FF2B5EF4-FFF2-40B4-BE49-F238E27FC236}">
                <a16:creationId xmlns:a16="http://schemas.microsoft.com/office/drawing/2014/main" id="{C85332A5-032B-2BF3-6490-C4F455C396E5}"/>
              </a:ext>
            </a:extLst>
          </p:cNvPr>
          <p:cNvSpPr txBox="1"/>
          <p:nvPr/>
        </p:nvSpPr>
        <p:spPr>
          <a:xfrm>
            <a:off x="2914650" y="10327988"/>
            <a:ext cx="2590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rgbClr val="FF9900"/>
                </a:solidFill>
                <a:effectLst/>
                <a:uFillTx/>
                <a:latin typeface="+mn-lt"/>
                <a:ea typeface="+mn-ea"/>
                <a:cs typeface="+mn-cs"/>
                <a:sym typeface="Helvetica Neue"/>
              </a:rPr>
              <a:t>35+</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FF9900"/>
                </a:solidFill>
              </a:rPr>
              <a:t>χ</a:t>
            </a:r>
            <a:r>
              <a:rPr kumimoji="0" lang="el-GR" sz="2400" i="0" u="none" strike="noStrike" cap="none" spc="0" normalizeH="0" baseline="0" dirty="0">
                <a:ln>
                  <a:noFill/>
                </a:ln>
                <a:solidFill>
                  <a:srgbClr val="FF9900"/>
                </a:solidFill>
                <a:effectLst/>
                <a:uFillTx/>
                <a:latin typeface="+mn-lt"/>
                <a:ea typeface="+mn-ea"/>
                <a:cs typeface="+mn-cs"/>
                <a:sym typeface="Helvetica Neue"/>
              </a:rPr>
              <a:t>ρόνια λειτουργίας</a:t>
            </a:r>
          </a:p>
        </p:txBody>
      </p:sp>
      <p:sp>
        <p:nvSpPr>
          <p:cNvPr id="35" name="TextBox 34">
            <a:extLst>
              <a:ext uri="{FF2B5EF4-FFF2-40B4-BE49-F238E27FC236}">
                <a16:creationId xmlns:a16="http://schemas.microsoft.com/office/drawing/2014/main" id="{8B626914-BDC6-B4FA-9493-658097E0B27D}"/>
              </a:ext>
            </a:extLst>
          </p:cNvPr>
          <p:cNvSpPr txBox="1"/>
          <p:nvPr/>
        </p:nvSpPr>
        <p:spPr>
          <a:xfrm>
            <a:off x="7074358" y="10512654"/>
            <a:ext cx="25908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i="0" u="none" strike="noStrike" cap="none" spc="0" normalizeH="0" baseline="0" dirty="0">
                <a:ln>
                  <a:noFill/>
                </a:ln>
                <a:solidFill>
                  <a:srgbClr val="0D3A5D"/>
                </a:solidFill>
                <a:effectLst/>
                <a:uFillTx/>
                <a:latin typeface="+mn-lt"/>
                <a:ea typeface="+mn-ea"/>
                <a:cs typeface="+mn-cs"/>
                <a:sym typeface="Helvetica Neue"/>
              </a:rPr>
              <a:t>60</a:t>
            </a:r>
            <a:r>
              <a:rPr kumimoji="0" lang="en-US" sz="2400" i="0" u="none" strike="noStrike" cap="none" spc="0" normalizeH="0" baseline="0" dirty="0">
                <a:ln>
                  <a:noFill/>
                </a:ln>
                <a:solidFill>
                  <a:srgbClr val="0D3A5D"/>
                </a:solidFill>
                <a:effectLst/>
                <a:uFillTx/>
                <a:latin typeface="+mn-lt"/>
                <a:ea typeface="+mn-ea"/>
                <a:cs typeface="+mn-cs"/>
                <a:sym typeface="Helvetica Neue"/>
              </a:rPr>
              <a:t>+</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άτομα</a:t>
            </a:r>
            <a:endParaRPr kumimoji="0" lang="el-GR" sz="2400" i="0" u="none" strike="noStrike" cap="none" spc="0" normalizeH="0" baseline="0" dirty="0">
              <a:ln>
                <a:noFill/>
              </a:ln>
              <a:solidFill>
                <a:srgbClr val="0D3A5D"/>
              </a:solidFill>
              <a:effectLst/>
              <a:uFillTx/>
              <a:latin typeface="+mn-lt"/>
              <a:ea typeface="+mn-ea"/>
              <a:cs typeface="+mn-cs"/>
              <a:sym typeface="Helvetica Neue"/>
            </a:endParaRPr>
          </a:p>
        </p:txBody>
      </p:sp>
      <p:sp>
        <p:nvSpPr>
          <p:cNvPr id="36" name="TextBox 35">
            <a:extLst>
              <a:ext uri="{FF2B5EF4-FFF2-40B4-BE49-F238E27FC236}">
                <a16:creationId xmlns:a16="http://schemas.microsoft.com/office/drawing/2014/main" id="{A129BEEA-369D-D92F-2E98-EFE56BA6C23D}"/>
              </a:ext>
            </a:extLst>
          </p:cNvPr>
          <p:cNvSpPr txBox="1"/>
          <p:nvPr/>
        </p:nvSpPr>
        <p:spPr>
          <a:xfrm>
            <a:off x="11234066" y="10327988"/>
            <a:ext cx="2590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i="0" u="none" strike="noStrike" cap="none" spc="0" normalizeH="0" baseline="0" dirty="0">
                <a:ln>
                  <a:noFill/>
                </a:ln>
                <a:solidFill>
                  <a:srgbClr val="FF9900"/>
                </a:solidFill>
                <a:effectLst/>
                <a:uFillTx/>
                <a:latin typeface="+mn-lt"/>
                <a:ea typeface="+mn-ea"/>
                <a:cs typeface="+mn-cs"/>
                <a:sym typeface="Helvetica Neue"/>
              </a:rPr>
              <a:t>4.100+</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FF9900"/>
                </a:solidFill>
              </a:rPr>
              <a:t>εξαγωγικές εταιρείες</a:t>
            </a:r>
            <a:endParaRPr kumimoji="0" lang="el-GR" sz="2400" i="0" u="none" strike="noStrike" cap="none" spc="0" normalizeH="0" baseline="0" dirty="0">
              <a:ln>
                <a:noFill/>
              </a:ln>
              <a:solidFill>
                <a:srgbClr val="FF9900"/>
              </a:solidFill>
              <a:effectLst/>
              <a:uFillTx/>
              <a:latin typeface="+mn-lt"/>
              <a:ea typeface="+mn-ea"/>
              <a:cs typeface="+mn-cs"/>
              <a:sym typeface="Helvetica Neue"/>
            </a:endParaRPr>
          </a:p>
        </p:txBody>
      </p:sp>
      <p:sp>
        <p:nvSpPr>
          <p:cNvPr id="37" name="TextBox 36">
            <a:extLst>
              <a:ext uri="{FF2B5EF4-FFF2-40B4-BE49-F238E27FC236}">
                <a16:creationId xmlns:a16="http://schemas.microsoft.com/office/drawing/2014/main" id="{9080BBF0-EE9F-1EEC-ED4E-67AC0ABE9FFF}"/>
              </a:ext>
            </a:extLst>
          </p:cNvPr>
          <p:cNvSpPr txBox="1"/>
          <p:nvPr/>
        </p:nvSpPr>
        <p:spPr>
          <a:xfrm>
            <a:off x="15440860" y="10327988"/>
            <a:ext cx="25908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i="0" u="none" strike="noStrike" cap="none" spc="0" normalizeH="0" baseline="0" dirty="0">
                <a:ln>
                  <a:noFill/>
                </a:ln>
                <a:solidFill>
                  <a:srgbClr val="0D3A5D"/>
                </a:solidFill>
                <a:effectLst/>
                <a:uFillTx/>
                <a:latin typeface="+mn-lt"/>
                <a:ea typeface="+mn-ea"/>
                <a:cs typeface="+mn-cs"/>
                <a:sym typeface="Helvetica Neue"/>
              </a:rPr>
              <a:t>53.350+</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αγοραστές στο εξωτερικό που έχουν αξιολογηθεί</a:t>
            </a:r>
            <a:endParaRPr kumimoji="0" lang="el-GR" sz="2400" i="0" u="none" strike="noStrike" cap="none" spc="0" normalizeH="0" baseline="0" dirty="0">
              <a:ln>
                <a:noFill/>
              </a:ln>
              <a:solidFill>
                <a:srgbClr val="0D3A5D"/>
              </a:solidFill>
              <a:effectLst/>
              <a:uFillTx/>
              <a:latin typeface="+mn-lt"/>
              <a:ea typeface="+mn-ea"/>
              <a:cs typeface="+mn-cs"/>
              <a:sym typeface="Helvetica Neue"/>
            </a:endParaRPr>
          </a:p>
        </p:txBody>
      </p:sp>
      <p:sp>
        <p:nvSpPr>
          <p:cNvPr id="38" name="TextBox 37">
            <a:extLst>
              <a:ext uri="{FF2B5EF4-FFF2-40B4-BE49-F238E27FC236}">
                <a16:creationId xmlns:a16="http://schemas.microsoft.com/office/drawing/2014/main" id="{E2731EA6-3F2D-BC53-3523-EF93B77FB689}"/>
              </a:ext>
            </a:extLst>
          </p:cNvPr>
          <p:cNvSpPr txBox="1"/>
          <p:nvPr/>
        </p:nvSpPr>
        <p:spPr>
          <a:xfrm>
            <a:off x="19600568" y="10424861"/>
            <a:ext cx="2590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i="0" u="none" strike="noStrike" cap="none" spc="0" normalizeH="0" baseline="0" dirty="0">
                <a:ln>
                  <a:noFill/>
                </a:ln>
                <a:solidFill>
                  <a:srgbClr val="FF9900"/>
                </a:solidFill>
                <a:effectLst/>
                <a:uFillTx/>
                <a:latin typeface="+mn-lt"/>
                <a:ea typeface="+mn-ea"/>
                <a:cs typeface="+mn-cs"/>
                <a:sym typeface="Helvetica Neue"/>
              </a:rPr>
              <a:t>42+</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FF9900"/>
                </a:solidFill>
              </a:rPr>
              <a:t>εκατ. ευρώ σε αποζημιώσεις</a:t>
            </a:r>
            <a:endParaRPr kumimoji="0" lang="el-GR" sz="2400" i="0" u="none" strike="noStrike" cap="none" spc="0" normalizeH="0" baseline="0" dirty="0">
              <a:ln>
                <a:noFill/>
              </a:ln>
              <a:solidFill>
                <a:srgbClr val="FF9900"/>
              </a:solidFill>
              <a:effectLst/>
              <a:uFillTx/>
              <a:latin typeface="+mn-lt"/>
              <a:ea typeface="+mn-ea"/>
              <a:cs typeface="+mn-cs"/>
              <a:sym typeface="Helvetica Neue"/>
            </a:endParaRPr>
          </a:p>
        </p:txBody>
      </p:sp>
      <p:pic>
        <p:nvPicPr>
          <p:cNvPr id="39" name="Image" descr="Image">
            <a:extLst>
              <a:ext uri="{FF2B5EF4-FFF2-40B4-BE49-F238E27FC236}">
                <a16:creationId xmlns:a16="http://schemas.microsoft.com/office/drawing/2014/main" id="{91C75377-36E6-040C-591D-6CDEAF5FEFF8}"/>
              </a:ext>
            </a:extLst>
          </p:cNvPr>
          <p:cNvPicPr>
            <a:picLocks noChangeAspect="1"/>
          </p:cNvPicPr>
          <p:nvPr/>
        </p:nvPicPr>
        <p:blipFill>
          <a:blip r:embed="rId1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2236929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14" grpId="0" animBg="1"/>
      <p:bldP spid="15" grpId="0"/>
      <p:bldP spid="16" grpId="0"/>
      <p:bldP spid="17" grpId="0" animBg="1"/>
      <p:bldP spid="18" grpId="0"/>
      <p:bldP spid="19" grpId="0"/>
      <p:bldP spid="20" grpId="0" animBg="1"/>
      <p:bldP spid="21" grpId="0"/>
      <p:bldP spid="22" grpId="0"/>
      <p:bldP spid="33"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30</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95293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l-GR" sz="4400" dirty="0" err="1">
                <a:solidFill>
                  <a:srgbClr val="0D3A5D"/>
                </a:solidFill>
              </a:rPr>
              <a:t>Αντεγγύηση</a:t>
            </a:r>
            <a:r>
              <a:rPr lang="el-GR" sz="4400" dirty="0">
                <a:solidFill>
                  <a:srgbClr val="0D3A5D"/>
                </a:solidFill>
              </a:rPr>
              <a:t> σε Εγγυητικές Επιστολές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285707"/>
            <a:ext cx="11317606" cy="84080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algn="just"/>
            <a:r>
              <a:rPr lang="el-GR" sz="2400" b="0" dirty="0">
                <a:solidFill>
                  <a:srgbClr val="FF9900"/>
                </a:solidFill>
              </a:rPr>
              <a:t>Ανάπτυξη Ανταγωνιστικότητας</a:t>
            </a:r>
            <a:endParaRPr kumimoji="0" lang="el-GR" sz="2400" b="0" i="0" u="none" strike="noStrike" cap="none" spc="0" normalizeH="0" baseline="0" dirty="0">
              <a:ln>
                <a:noFill/>
              </a:ln>
              <a:solidFill>
                <a:srgbClr val="FF9900"/>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Με την έκδοση και κάλυψη από την </a:t>
            </a:r>
            <a:r>
              <a:rPr lang="en-US" sz="2400" b="0" dirty="0">
                <a:solidFill>
                  <a:srgbClr val="3C5C78"/>
                </a:solidFill>
              </a:rPr>
              <a:t>ECG </a:t>
            </a:r>
            <a:r>
              <a:rPr lang="el-GR" sz="2400" b="0" dirty="0">
                <a:solidFill>
                  <a:srgbClr val="3C5C78"/>
                </a:solidFill>
              </a:rPr>
              <a:t>συγκεκριμένων εγγυητικών ο </a:t>
            </a:r>
            <a:r>
              <a:rPr lang="el-GR" sz="2400" b="0" dirty="0" err="1">
                <a:solidFill>
                  <a:srgbClr val="3C5C78"/>
                </a:solidFill>
              </a:rPr>
              <a:t>Εξαγωγέας</a:t>
            </a:r>
            <a:r>
              <a:rPr lang="el-GR" sz="2400" b="0" dirty="0">
                <a:solidFill>
                  <a:srgbClr val="3C5C78"/>
                </a:solidFill>
              </a:rPr>
              <a:t> μπορεί να συμμετέχει σε Δημόσιους Διαγωνισμούς προκειμένου να αναπτύξει τη δραστηριότητά του στο εξωτερικό.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lang="el-GR" sz="2400" b="0" dirty="0">
                <a:solidFill>
                  <a:srgbClr val="FF9900"/>
                </a:solidFill>
              </a:rPr>
              <a:t>Ασφάλεια </a:t>
            </a:r>
          </a:p>
          <a:p>
            <a:pPr algn="just"/>
            <a:r>
              <a:rPr lang="el-GR" sz="2400" b="0" dirty="0">
                <a:solidFill>
                  <a:srgbClr val="3C5C78"/>
                </a:solidFill>
              </a:rPr>
              <a:t>Βελτιστοποιούνται οι συναλλαγές με τους προμηθευτές καθώς υπάρχει συγκεκριμένο πλαίσιο που διέπει τις συμβατικές δεσμεύσεις.</a:t>
            </a:r>
          </a:p>
          <a:p>
            <a:pPr algn="just"/>
            <a:endParaRPr lang="el-GR"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400" b="0" dirty="0">
                <a:solidFill>
                  <a:srgbClr val="FF9900"/>
                </a:solidFill>
              </a:rPr>
              <a:t>Χρηματοδότηση</a:t>
            </a:r>
          </a:p>
          <a:p>
            <a:pPr marR="0" lvl="0" algn="just" rtl="0">
              <a:lnSpc>
                <a:spcPct val="107000"/>
              </a:lnSpc>
              <a:spcBef>
                <a:spcPts val="0"/>
              </a:spcBef>
              <a:spcAft>
                <a:spcPts val="800"/>
              </a:spcAft>
            </a:pPr>
            <a:r>
              <a:rPr lang="el-GR" sz="2400" b="0" dirty="0">
                <a:solidFill>
                  <a:srgbClr val="3C5C78"/>
                </a:solidFill>
              </a:rPr>
              <a:t>Λόγω της κάλυψης που προσφέρει η </a:t>
            </a:r>
            <a:r>
              <a:rPr lang="en-US" sz="2400" b="0" dirty="0">
                <a:solidFill>
                  <a:srgbClr val="3C5C78"/>
                </a:solidFill>
              </a:rPr>
              <a:t>ECG</a:t>
            </a:r>
            <a:r>
              <a:rPr lang="el-GR" sz="2400" b="0" dirty="0">
                <a:solidFill>
                  <a:srgbClr val="3C5C78"/>
                </a:solidFill>
              </a:rPr>
              <a:t>, η Τράπεζα που εκδίδει την εγγυητική μπορεί να αυξήσει τις παρεχόμενες πιστωτικές γραμμές προς όφελος του </a:t>
            </a:r>
            <a:r>
              <a:rPr lang="el-GR" sz="2400" b="0" dirty="0" err="1">
                <a:solidFill>
                  <a:srgbClr val="3C5C78"/>
                </a:solidFill>
              </a:rPr>
              <a:t>Εξαγωγέα</a:t>
            </a:r>
            <a:r>
              <a:rPr lang="el-GR" sz="2400" b="0" dirty="0">
                <a:solidFill>
                  <a:srgbClr val="3C5C78"/>
                </a:solidFill>
              </a:rPr>
              <a:t>.</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b="0" dirty="0">
                <a:solidFill>
                  <a:srgbClr val="FF9900"/>
                </a:solidFill>
              </a:rPr>
              <a:t>Άμεση κάλυψη</a:t>
            </a:r>
          </a:p>
          <a:p>
            <a:pPr algn="just"/>
            <a:r>
              <a:rPr lang="el-GR" sz="2400" b="0" dirty="0">
                <a:solidFill>
                  <a:srgbClr val="3C5C78"/>
                </a:solidFill>
              </a:rPr>
              <a:t>Η </a:t>
            </a:r>
            <a:r>
              <a:rPr lang="el-GR" sz="2400" b="0" dirty="0" err="1">
                <a:solidFill>
                  <a:srgbClr val="3C5C78"/>
                </a:solidFill>
              </a:rPr>
              <a:t>αντεγγύηση</a:t>
            </a:r>
            <a:r>
              <a:rPr lang="el-GR" sz="2400" b="0" dirty="0">
                <a:solidFill>
                  <a:srgbClr val="3C5C78"/>
                </a:solidFill>
              </a:rPr>
              <a:t> είναι αυτόνομη και καταβάλλεται «σε πρώτη ζήτηση», αφού προβλέπεται άμεση, ανεξάρτητη και αμετάκλητη υποχρέωση της ECG προς τον καλυπτόμενο δανειστή.</a:t>
            </a:r>
          </a:p>
          <a:p>
            <a:pPr algn="just"/>
            <a:endParaRPr lang="el-GR" sz="1800" b="1"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807243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31</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Term Loan Guarantee</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692148"/>
            <a:ext cx="11317606" cy="25032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Στόχος του προγράμματος είναι η στήριξη των Ελληνικών εξαγωγικών επιχειρήσεων για εύρεση χρηματοδότησης μέσω παροχής εγγύησης σε δάνειο που χορηγείται από τη Τράπεζα, για την υλοποίηση επενδυτικών έργων αναβάθμισης των εξαγωγικών τους δραστηριοτήτων.</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692148"/>
            <a:ext cx="11317605"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Απευθύνεται σε εξαγωγικές επιχειρήσεις με σκοπό τη στήριξη της ανάπτυξης και εξωστρέφειάς τους μέσω επενδύσεων.</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7045437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32</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Term Loan Guarantee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6" name="Picture 5" descr="A screen shot of a computer screen&#10;&#10;Description automatically generated">
            <a:extLst>
              <a:ext uri="{FF2B5EF4-FFF2-40B4-BE49-F238E27FC236}">
                <a16:creationId xmlns:a16="http://schemas.microsoft.com/office/drawing/2014/main" id="{95360FAA-054F-CB21-B8E3-6487FF381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582" y="3805884"/>
            <a:ext cx="14816835" cy="5252312"/>
          </a:xfrm>
          <a:prstGeom prst="rect">
            <a:avLst/>
          </a:prstGeom>
        </p:spPr>
      </p:pic>
    </p:spTree>
    <p:extLst>
      <p:ext uri="{BB962C8B-B14F-4D97-AF65-F5344CB8AC3E}">
        <p14:creationId xmlns:p14="http://schemas.microsoft.com/office/powerpoint/2010/main" val="392705685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33</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Term Loan Guarantee</a:t>
            </a:r>
            <a:r>
              <a:rPr lang="el-GR" sz="4400" dirty="0">
                <a:solidFill>
                  <a:srgbClr val="0D3A5D"/>
                </a:solidFill>
              </a:rPr>
              <a:t>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1" y="3440579"/>
            <a:ext cx="11317606"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r>
              <a:rPr lang="en-US" dirty="0">
                <a:solidFill>
                  <a:srgbClr val="3C5C78"/>
                </a:solidFill>
              </a:rPr>
              <a:t> </a:t>
            </a:r>
            <a:r>
              <a:rPr lang="el-GR" dirty="0">
                <a:solidFill>
                  <a:srgbClr val="3C5C78"/>
                </a:solidFill>
              </a:rPr>
              <a:t>ΓΙΑ ΤΙΣ ΕΠΙΧΕΙΡΗΣΕΙΣ</a:t>
            </a:r>
          </a:p>
          <a:p>
            <a:pPr algn="just"/>
            <a:endParaRPr lang="en-US"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400" b="0" dirty="0">
                <a:solidFill>
                  <a:srgbClr val="FF9900"/>
                </a:solidFill>
              </a:rPr>
              <a:t>Χρηματοδότηση</a:t>
            </a:r>
            <a:endParaRPr lang="en-US" sz="2400" b="0" dirty="0">
              <a:solidFill>
                <a:srgbClr val="FF9900"/>
              </a:solidFill>
            </a:endParaRPr>
          </a:p>
          <a:p>
            <a:pPr algn="just"/>
            <a:r>
              <a:rPr lang="el-GR" sz="2400" b="0" dirty="0">
                <a:solidFill>
                  <a:srgbClr val="3C5C78"/>
                </a:solidFill>
              </a:rPr>
              <a:t>Ευνοϊκότεροι όροι χρηματοδότησης και εξασφαλίσεων, καθότι η </a:t>
            </a:r>
            <a:r>
              <a:rPr lang="en-US" sz="2400" b="0" dirty="0">
                <a:solidFill>
                  <a:srgbClr val="3C5C78"/>
                </a:solidFill>
              </a:rPr>
              <a:t>ECG</a:t>
            </a:r>
            <a:r>
              <a:rPr lang="el-GR" sz="2400" b="0" dirty="0">
                <a:solidFill>
                  <a:srgbClr val="3C5C78"/>
                </a:solidFill>
              </a:rPr>
              <a:t> εγγυάται μέρος του παρεχόμενου δανείου.</a:t>
            </a:r>
            <a:endParaRPr lang="en-US" sz="2400" b="0" dirty="0">
              <a:solidFill>
                <a:srgbClr val="3C5C78"/>
              </a:solidFill>
            </a:endParaRPr>
          </a:p>
          <a:p>
            <a:pPr algn="just"/>
            <a:endParaRPr lang="en-US" sz="2400" b="0" dirty="0">
              <a:solidFill>
                <a:srgbClr val="3C5C78"/>
              </a:solidFill>
            </a:endParaRPr>
          </a:p>
          <a:p>
            <a:pPr algn="just"/>
            <a:r>
              <a:rPr lang="el-GR" sz="2400" b="0" dirty="0">
                <a:solidFill>
                  <a:srgbClr val="FF9900"/>
                </a:solidFill>
              </a:rPr>
              <a:t>Αύξηση</a:t>
            </a:r>
            <a:r>
              <a:rPr lang="el-GR" sz="1800" b="1" kern="100" dirty="0">
                <a:effectLst/>
                <a:latin typeface="Calibri" panose="020F0502020204030204" pitchFamily="34" charset="0"/>
                <a:ea typeface="Calibri" panose="020F0502020204030204" pitchFamily="34" charset="0"/>
                <a:cs typeface="Calibri" panose="020F0502020204030204" pitchFamily="34" charset="0"/>
              </a:rPr>
              <a:t> </a:t>
            </a:r>
            <a:r>
              <a:rPr lang="el-GR" sz="2400" b="0" dirty="0">
                <a:solidFill>
                  <a:srgbClr val="FF9900"/>
                </a:solidFill>
              </a:rPr>
              <a:t>Ανταγωνιστικότητας</a:t>
            </a:r>
            <a:endParaRPr lang="en-US" sz="2400" b="0" dirty="0">
              <a:solidFill>
                <a:srgbClr val="FF9900"/>
              </a:solidFill>
            </a:endParaRPr>
          </a:p>
          <a:p>
            <a:pPr algn="just"/>
            <a:r>
              <a:rPr lang="el-GR" sz="2400" b="0" dirty="0">
                <a:solidFill>
                  <a:srgbClr val="3C5C78"/>
                </a:solidFill>
              </a:rPr>
              <a:t>Η επιχείρηση μπορεί να διευρύνει την παραγωγική της δραστηριότητα μέσω διαφορετικών επενδυτικών σχημάτων.</a:t>
            </a:r>
            <a:endParaRPr lang="en-US" sz="2400" b="0" dirty="0">
              <a:solidFill>
                <a:srgbClr val="3C5C78"/>
              </a:solidFill>
            </a:endParaRPr>
          </a:p>
          <a:p>
            <a:pPr algn="just"/>
            <a:endParaRPr lang="el-GR" sz="2400" b="0" dirty="0">
              <a:solidFill>
                <a:srgbClr val="3C5C78"/>
              </a:solidFill>
            </a:endParaRPr>
          </a:p>
          <a:p>
            <a:pPr algn="just"/>
            <a:r>
              <a:rPr lang="el-GR" sz="2400" b="0" dirty="0">
                <a:solidFill>
                  <a:srgbClr val="FF9900"/>
                </a:solidFill>
              </a:rPr>
              <a:t>Ευελιξία</a:t>
            </a:r>
            <a:endParaRPr lang="en-US" sz="2400" b="0" dirty="0">
              <a:solidFill>
                <a:srgbClr val="FF9900"/>
              </a:solidFill>
            </a:endParaRPr>
          </a:p>
          <a:p>
            <a:pPr algn="just"/>
            <a:r>
              <a:rPr lang="el-GR" sz="2400" b="0" dirty="0">
                <a:solidFill>
                  <a:srgbClr val="3C5C78"/>
                </a:solidFill>
              </a:rPr>
              <a:t>Η εγγύηση προσαρμόζεται ανάλογα με τις ανάγκες της συναλλαγής, βελτιστοποιώντας τα επιθυμητά αποτελέσματα και την κάλυψη που χρειάζονται τα αντισυμβαλλόμενα μέρη</a:t>
            </a:r>
            <a:r>
              <a:rPr lang="en-US" sz="2400" b="0" dirty="0">
                <a:solidFill>
                  <a:srgbClr val="3C5C78"/>
                </a:solidFill>
              </a:rPr>
              <a:t>.</a:t>
            </a:r>
            <a:endParaRPr lang="el-GR" sz="2400" b="0" dirty="0">
              <a:solidFill>
                <a:srgbClr val="3C5C78"/>
              </a:solidFill>
            </a:endParaRPr>
          </a:p>
          <a:p>
            <a:pPr algn="just"/>
            <a:endParaRPr lang="el-GR" sz="2400" b="0" dirty="0">
              <a:solidFill>
                <a:srgbClr val="3C5C78"/>
              </a:solidFill>
            </a:endParaRPr>
          </a:p>
          <a:p>
            <a:pPr algn="just"/>
            <a:endParaRPr lang="el-GR" dirty="0">
              <a:solidFill>
                <a:srgbClr val="3C5C78"/>
              </a:solidFill>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304394" y="3440579"/>
            <a:ext cx="11698605" cy="76738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lvl="0" algn="just"/>
            <a:endParaRPr lang="el-GR"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Ποσοστό κάλυψης έως 80% του δανείου, το οποίο πρέπει να συνδέεται με εξαγωγική δραστηριότητα (συνήθως επενδύσεις, αγορά κεφαλαιουχικού εξοπλισμού, κτλ.).</a:t>
            </a: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Η εγγύηση είναι αυτόνομη και καταβάλλεται «σε πρώτη ζήτηση», αφού προβλέπεται άμεση, ανεξάρτητη και αμετάκλητη υποχρέωση της ECG προς τον </a:t>
            </a:r>
            <a:r>
              <a:rPr lang="el-GR" sz="2400" b="0" dirty="0" err="1">
                <a:solidFill>
                  <a:srgbClr val="3C5C78"/>
                </a:solidFill>
              </a:rPr>
              <a:t>ασφαλιζόμενο</a:t>
            </a:r>
            <a:r>
              <a:rPr lang="el-GR" sz="2400" b="0" dirty="0">
                <a:solidFill>
                  <a:srgbClr val="3C5C78"/>
                </a:solidFill>
              </a:rPr>
              <a:t> δανειστή/τράπεζα.</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Διάρκεια από 2 έως 5 έτη.</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Κόστος: Μειωμένο επιτόκιο καθώς υπάρχει η εγγύηση της </a:t>
            </a:r>
            <a:r>
              <a:rPr lang="en-US" sz="2400" b="0" dirty="0">
                <a:solidFill>
                  <a:srgbClr val="3C5C78"/>
                </a:solidFill>
              </a:rPr>
              <a:t>ECG</a:t>
            </a:r>
            <a:r>
              <a:rPr lang="el-GR" sz="2400" b="0" dirty="0">
                <a:solidFill>
                  <a:srgbClr val="3C5C78"/>
                </a:solidFill>
              </a:rPr>
              <a:t>.</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Ασφάλιστρο: Είναι μέρος του επιτοκίου που εφαρμόζεται από το εκάστοτε τραπεζικό ίδρυμα.</a:t>
            </a: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Καλυπτόμενο ποσό: Αξιολογείται κατά περίπτωση με ελάχιστο το [€1,000,000].</a:t>
            </a:r>
          </a:p>
          <a:p>
            <a:pPr marL="0" marR="0" indent="0" algn="just"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72997361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Helvetica Neue"/>
              </a:rPr>
              <a:t>34</a:t>
            </a: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Working Capital Guarantee</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589171"/>
            <a:ext cx="11317606" cy="2709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L="0" marR="0" algn="just">
              <a:lnSpc>
                <a:spcPct val="107000"/>
              </a:lnSpc>
              <a:spcBef>
                <a:spcPts val="0"/>
              </a:spcBef>
              <a:spcAft>
                <a:spcPts val="800"/>
              </a:spcAft>
            </a:pPr>
            <a:r>
              <a:rPr lang="el-GR" sz="2400" b="0" dirty="0">
                <a:solidFill>
                  <a:srgbClr val="3C5C78"/>
                </a:solidFill>
              </a:rPr>
              <a:t>Στόχος του προγράμματος είναι η στήριξη των Ελληνικών εξαγωγικών επιχειρήσεων για εύρεση χρηματοδότησης μέσω παροχής εγγύησης στο κεφάλαιο κίνησης που χορηγείται από τη Τράπεζα, προκειμένου να διατηρήσουν ή και να αναπτύξουν τις εξαγωγικές τους δραστηριότητες.</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589171"/>
            <a:ext cx="11317605"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Απευθύνεται κυρίως σε εξαγωγικές μικρομεσαίες επιχειρήσεις, οι οποίες χρειάζονται κεφάλαιο κίνησης, προκειμένου να χρηματοδοτήσουν τις εξαγωγές τους και να βελτιστοποιήσουν τη ρευστότητά τους.</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188647778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Helvetica Neue"/>
              </a:rPr>
              <a:t>35</a:t>
            </a: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Working Capital Guarantee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4" name="Picture 3" descr="A screen shot of a computer&#10;&#10;Description automatically generated">
            <a:extLst>
              <a:ext uri="{FF2B5EF4-FFF2-40B4-BE49-F238E27FC236}">
                <a16:creationId xmlns:a16="http://schemas.microsoft.com/office/drawing/2014/main" id="{417F6731-A054-B3FE-55EA-CD4A3FD51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129" y="4213654"/>
            <a:ext cx="13517742" cy="4795113"/>
          </a:xfrm>
          <a:prstGeom prst="rect">
            <a:avLst/>
          </a:prstGeom>
        </p:spPr>
      </p:pic>
    </p:spTree>
    <p:extLst>
      <p:ext uri="{BB962C8B-B14F-4D97-AF65-F5344CB8AC3E}">
        <p14:creationId xmlns:p14="http://schemas.microsoft.com/office/powerpoint/2010/main" val="415230614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mn-lt"/>
                <a:ea typeface="+mn-ea"/>
                <a:cs typeface="+mn-cs"/>
                <a:sym typeface="Helvetica Neue"/>
              </a:rPr>
              <a:t>36</a:t>
            </a: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Εγγυήσεις – </a:t>
            </a:r>
            <a:r>
              <a:rPr lang="en-US" sz="4400" dirty="0">
                <a:solidFill>
                  <a:srgbClr val="0D3A5D"/>
                </a:solidFill>
              </a:rPr>
              <a:t>Working Capital Guarantee</a:t>
            </a:r>
            <a:r>
              <a:rPr lang="el-GR" sz="4400" dirty="0">
                <a:solidFill>
                  <a:srgbClr val="0D3A5D"/>
                </a:solidFill>
              </a:rPr>
              <a:t>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476249" y="3625245"/>
            <a:ext cx="11317606" cy="7271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r>
              <a:rPr lang="en-US" dirty="0">
                <a:solidFill>
                  <a:srgbClr val="3C5C78"/>
                </a:solidFill>
              </a:rPr>
              <a:t> </a:t>
            </a:r>
            <a:r>
              <a:rPr lang="el-GR" dirty="0">
                <a:solidFill>
                  <a:srgbClr val="3C5C78"/>
                </a:solidFill>
              </a:rPr>
              <a:t>ΓΙΑ ΤΙΣ ΕΠΙΧΕΙΡΗΣΕΙΣ</a:t>
            </a:r>
          </a:p>
          <a:p>
            <a:pPr algn="just"/>
            <a:endParaRPr lang="en-US"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l-GR" sz="2400" b="0" dirty="0">
              <a:solidFill>
                <a:srgbClr val="3C5C78"/>
              </a:solidFill>
            </a:endParaRPr>
          </a:p>
          <a:p>
            <a:pPr marR="0" lvl="0" algn="just" rtl="0">
              <a:lnSpc>
                <a:spcPct val="107000"/>
              </a:lnSpc>
              <a:spcBef>
                <a:spcPts val="0"/>
              </a:spcBef>
            </a:pPr>
            <a:r>
              <a:rPr lang="el-GR" sz="2400" b="0" dirty="0">
                <a:solidFill>
                  <a:srgbClr val="FF9900"/>
                </a:solidFill>
              </a:rPr>
              <a:t>Χρηματοδότηση</a:t>
            </a:r>
            <a:endParaRPr lang="en-US" sz="2400" b="0" dirty="0">
              <a:solidFill>
                <a:srgbClr val="FF9900"/>
              </a:solidFill>
            </a:endParaRPr>
          </a:p>
          <a:p>
            <a:pPr marR="0" lvl="0" algn="just" rtl="0">
              <a:lnSpc>
                <a:spcPct val="107000"/>
              </a:lnSpc>
              <a:spcBef>
                <a:spcPts val="0"/>
              </a:spcBef>
            </a:pPr>
            <a:r>
              <a:rPr lang="el-GR" sz="2400" b="0" dirty="0">
                <a:solidFill>
                  <a:srgbClr val="3C5C78"/>
                </a:solidFill>
              </a:rPr>
              <a:t>Ευνοϊκότεροι όροι χρηματοδότησης και εξασφαλίσεων, καθότι η </a:t>
            </a:r>
            <a:r>
              <a:rPr lang="en-US" sz="2400" b="0" dirty="0">
                <a:solidFill>
                  <a:srgbClr val="3C5C78"/>
                </a:solidFill>
              </a:rPr>
              <a:t>ECG</a:t>
            </a:r>
            <a:r>
              <a:rPr lang="el-GR" sz="2400" b="0" dirty="0">
                <a:solidFill>
                  <a:srgbClr val="3C5C78"/>
                </a:solidFill>
              </a:rPr>
              <a:t> εγγυάται μέρος του κεφαλαίου κίνησης της εταιρίας.</a:t>
            </a:r>
            <a:endParaRPr lang="en-US" sz="2400" b="0" dirty="0">
              <a:solidFill>
                <a:srgbClr val="3C5C78"/>
              </a:solidFill>
            </a:endParaRPr>
          </a:p>
          <a:p>
            <a:pPr marR="0" lvl="0" algn="just" rtl="0">
              <a:lnSpc>
                <a:spcPct val="107000"/>
              </a:lnSpc>
              <a:spcBef>
                <a:spcPts val="0"/>
              </a:spcBef>
            </a:pPr>
            <a:endParaRPr lang="el-GR" sz="2400" b="0" dirty="0">
              <a:solidFill>
                <a:srgbClr val="3C5C78"/>
              </a:solidFill>
            </a:endParaRPr>
          </a:p>
          <a:p>
            <a:pPr marR="0" lvl="0" algn="just">
              <a:lnSpc>
                <a:spcPct val="107000"/>
              </a:lnSpc>
              <a:spcBef>
                <a:spcPts val="0"/>
              </a:spcBef>
            </a:pPr>
            <a:r>
              <a:rPr lang="el-GR" sz="2400" b="0" dirty="0">
                <a:solidFill>
                  <a:srgbClr val="FF9900"/>
                </a:solidFill>
              </a:rPr>
              <a:t>Αύξηση</a:t>
            </a:r>
            <a:r>
              <a:rPr lang="el-GR" sz="1800" b="1" kern="100" dirty="0">
                <a:effectLst/>
                <a:latin typeface="Calibri" panose="020F0502020204030204" pitchFamily="34" charset="0"/>
                <a:ea typeface="Calibri" panose="020F0502020204030204" pitchFamily="34" charset="0"/>
                <a:cs typeface="Calibri" panose="020F0502020204030204" pitchFamily="34" charset="0"/>
              </a:rPr>
              <a:t> </a:t>
            </a:r>
            <a:r>
              <a:rPr lang="el-GR" sz="2400" b="0" dirty="0">
                <a:solidFill>
                  <a:srgbClr val="FF9900"/>
                </a:solidFill>
              </a:rPr>
              <a:t>Ανταγωνιστικότητας</a:t>
            </a:r>
            <a:endParaRPr lang="en-US" sz="2400" b="0" dirty="0">
              <a:solidFill>
                <a:srgbClr val="FF9900"/>
              </a:solidFill>
            </a:endParaRPr>
          </a:p>
          <a:p>
            <a:pPr marR="0" lvl="0" algn="just">
              <a:lnSpc>
                <a:spcPct val="107000"/>
              </a:lnSpc>
              <a:spcBef>
                <a:spcPts val="0"/>
              </a:spcBef>
            </a:pPr>
            <a:r>
              <a:rPr lang="el-GR" sz="2400" b="0" dirty="0">
                <a:solidFill>
                  <a:srgbClr val="3C5C78"/>
                </a:solidFill>
              </a:rPr>
              <a:t>Η ρευστότητα της επιχείρησης βελτιώνεται και μπορεί να εισέλθει σε νέες αγορές, καθώς και να συνάψει πιο συμφέρουσες εμπορικές συμφωνίες με τους ξένους αγοραστές.</a:t>
            </a:r>
            <a:endParaRPr lang="en-US" sz="2400" b="0" dirty="0">
              <a:solidFill>
                <a:srgbClr val="3C5C78"/>
              </a:solidFill>
            </a:endParaRPr>
          </a:p>
          <a:p>
            <a:pPr marR="0" lvl="0" algn="just">
              <a:lnSpc>
                <a:spcPct val="107000"/>
              </a:lnSpc>
              <a:spcBef>
                <a:spcPts val="0"/>
              </a:spcBef>
            </a:pPr>
            <a:endParaRPr lang="el-GR" sz="2400" b="0" dirty="0">
              <a:solidFill>
                <a:srgbClr val="3C5C78"/>
              </a:solidFill>
            </a:endParaRPr>
          </a:p>
          <a:p>
            <a:pPr marR="0" lvl="0" algn="just">
              <a:lnSpc>
                <a:spcPct val="107000"/>
              </a:lnSpc>
              <a:spcBef>
                <a:spcPts val="0"/>
              </a:spcBef>
            </a:pPr>
            <a:r>
              <a:rPr lang="el-GR" sz="2400" b="0" dirty="0">
                <a:solidFill>
                  <a:srgbClr val="FF9900"/>
                </a:solidFill>
              </a:rPr>
              <a:t>Ευελιξία</a:t>
            </a:r>
            <a:endParaRPr lang="en-US" sz="2400" b="0" dirty="0">
              <a:solidFill>
                <a:srgbClr val="FF9900"/>
              </a:solidFill>
            </a:endParaRPr>
          </a:p>
          <a:p>
            <a:pPr marR="0" lvl="0" algn="just">
              <a:lnSpc>
                <a:spcPct val="107000"/>
              </a:lnSpc>
              <a:spcBef>
                <a:spcPts val="0"/>
              </a:spcBef>
            </a:pPr>
            <a:r>
              <a:rPr lang="el-GR" sz="2400" b="0" dirty="0">
                <a:solidFill>
                  <a:srgbClr val="3C5C78"/>
                </a:solidFill>
              </a:rPr>
              <a:t>Η εγγύηση προσαρμόζεται ανάλογα με τις ανάγκες της συναλλαγής, βελτιστοποιώντας τα επιθυμητά αποτελέσματα και την κάλυψη που χρειάζονται τα αντισυμβαλλόμενα μέρη.</a:t>
            </a:r>
          </a:p>
          <a:p>
            <a:pPr algn="just"/>
            <a:endParaRPr lang="el-GR" sz="2400" b="0" dirty="0">
              <a:solidFill>
                <a:srgbClr val="3C5C78"/>
              </a:solidFill>
            </a:endParaRPr>
          </a:p>
          <a:p>
            <a:pPr algn="just"/>
            <a:endParaRPr lang="el-GR" dirty="0">
              <a:solidFill>
                <a:srgbClr val="3C5C78"/>
              </a:solidFill>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304394" y="3625245"/>
            <a:ext cx="11698605"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algn="just"/>
            <a:endParaRPr lang="el-GR"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Ποσοστό κάλυψης έως 80% του κεφαλαίου κίνησης, το οποίο πρέπει να συνδέεται με εξαγωγική δραστηριότητα (συνήθως εξαγωγικό συμβόλαιο)</a:t>
            </a:r>
            <a:r>
              <a:rPr lang="en-US" sz="2400" b="0" dirty="0">
                <a:solidFill>
                  <a:srgbClr val="3C5C78"/>
                </a:solidFill>
              </a:rPr>
              <a:t>.</a:t>
            </a: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Η εγγύηση είναι αυτόνομη και καταβάλλεται «σε πρώτη ζήτηση», αφού προβλέπεται άμεση, ανεξάρτητη και αμετάκλητη υποχρέωση της ECG προς τον </a:t>
            </a:r>
            <a:r>
              <a:rPr lang="el-GR" sz="2400" b="0" dirty="0" err="1">
                <a:solidFill>
                  <a:srgbClr val="3C5C78"/>
                </a:solidFill>
              </a:rPr>
              <a:t>ασφαλιζόμενο</a:t>
            </a:r>
            <a:r>
              <a:rPr lang="el-GR" sz="2400" b="0" dirty="0">
                <a:solidFill>
                  <a:srgbClr val="3C5C78"/>
                </a:solidFill>
              </a:rPr>
              <a:t> δανειστή/ τράπεζα.</a:t>
            </a:r>
            <a:endParaRPr lang="en-US"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Διάρκεια έως 1 έτος (με δυνατότητα ανανέωσης).</a:t>
            </a:r>
            <a:endParaRPr lang="en-US"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Κόστος: Μειωμένο επιτόκιο καθώς υπάρχει η εγγύηση της </a:t>
            </a:r>
            <a:r>
              <a:rPr lang="en-US" sz="2400" b="0" dirty="0">
                <a:solidFill>
                  <a:srgbClr val="3C5C78"/>
                </a:solidFill>
              </a:rPr>
              <a:t>ECG</a:t>
            </a:r>
            <a:r>
              <a:rPr lang="el-GR" sz="2400" b="0" dirty="0">
                <a:solidFill>
                  <a:srgbClr val="3C5C78"/>
                </a:solidFill>
              </a:rPr>
              <a:t>.</a:t>
            </a:r>
            <a:endParaRPr lang="en-US"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Ασφάλιστρο: Είναι μέρος του επιτοκίου που εφαρμόζεται από το εκάστοτε τραπεζικό ίδρυμα.</a:t>
            </a:r>
            <a:endParaRPr lang="en-US" sz="2400" b="0" dirty="0">
              <a:solidFill>
                <a:srgbClr val="3C5C78"/>
              </a:solidFill>
            </a:endParaRPr>
          </a:p>
          <a:p>
            <a:pPr marL="342900" lvl="0" indent="-342900" algn="just">
              <a:buFont typeface="Arial" panose="020B0604020202020204" pitchFamily="34" charset="0"/>
              <a:buChar char="•"/>
            </a:pPr>
            <a:endParaRPr lang="el-GR" sz="2400" b="0" dirty="0">
              <a:solidFill>
                <a:srgbClr val="3C5C78"/>
              </a:solidFill>
            </a:endParaRPr>
          </a:p>
          <a:p>
            <a:pPr marL="342900" lvl="0" indent="-342900" algn="just">
              <a:buFont typeface="Arial" panose="020B0604020202020204" pitchFamily="34" charset="0"/>
              <a:buChar char="•"/>
            </a:pPr>
            <a:r>
              <a:rPr lang="el-GR" sz="2400" b="0" dirty="0">
                <a:solidFill>
                  <a:srgbClr val="3C5C78"/>
                </a:solidFill>
              </a:rPr>
              <a:t>Καλυπτόμενο ποσό: Αξιολογείται κατά περίπτωση με μέγιστο τα [€500,000].</a:t>
            </a:r>
          </a:p>
          <a:p>
            <a:pPr marL="0" marR="0" indent="0" algn="just"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13713050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EF22A2-4A23-661E-F6E3-289C3F7BDD9C}"/>
              </a:ext>
            </a:extLst>
          </p:cNvPr>
          <p:cNvGrpSpPr/>
          <p:nvPr/>
        </p:nvGrpSpPr>
        <p:grpSpPr>
          <a:xfrm>
            <a:off x="0" y="0"/>
            <a:ext cx="12355830" cy="13613130"/>
            <a:chOff x="16121384" y="2602128"/>
            <a:chExt cx="5776274" cy="7207354"/>
          </a:xfrm>
        </p:grpSpPr>
        <p:pic>
          <p:nvPicPr>
            <p:cNvPr id="2" name="Picture 1" descr="A close-up of hands holding a piece of paper&#10;&#10;Description automatically generated">
              <a:extLst>
                <a:ext uri="{FF2B5EF4-FFF2-40B4-BE49-F238E27FC236}">
                  <a16:creationId xmlns:a16="http://schemas.microsoft.com/office/drawing/2014/main" id="{E1FA0C7E-31A2-71B0-4FA9-8D798236D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1384" y="2602128"/>
              <a:ext cx="5776274" cy="4145582"/>
            </a:xfrm>
            <a:prstGeom prst="rect">
              <a:avLst/>
            </a:prstGeom>
          </p:spPr>
        </p:pic>
        <p:pic>
          <p:nvPicPr>
            <p:cNvPr id="3" name="Picture 2" descr="A graph with a line up&#10;&#10;Description automatically generated">
              <a:extLst>
                <a:ext uri="{FF2B5EF4-FFF2-40B4-BE49-F238E27FC236}">
                  <a16:creationId xmlns:a16="http://schemas.microsoft.com/office/drawing/2014/main" id="{D68CE2E1-3E8F-7E8A-B847-C6AD5D15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6522" y="7043485"/>
              <a:ext cx="2765997" cy="2765997"/>
            </a:xfrm>
            <a:prstGeom prst="rect">
              <a:avLst/>
            </a:prstGeom>
          </p:spPr>
        </p:pic>
      </p:grpSp>
      <p:sp>
        <p:nvSpPr>
          <p:cNvPr id="5" name="TextBox 4">
            <a:extLst>
              <a:ext uri="{FF2B5EF4-FFF2-40B4-BE49-F238E27FC236}">
                <a16:creationId xmlns:a16="http://schemas.microsoft.com/office/drawing/2014/main" id="{D23FAD04-0AB9-AE2E-A966-07F88CD33424}"/>
              </a:ext>
            </a:extLst>
          </p:cNvPr>
          <p:cNvSpPr txBox="1"/>
          <p:nvPr/>
        </p:nvSpPr>
        <p:spPr>
          <a:xfrm>
            <a:off x="14772811" y="5914111"/>
            <a:ext cx="80703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4800" dirty="0">
                <a:solidFill>
                  <a:srgbClr val="FF9900"/>
                </a:solidFill>
              </a:rPr>
              <a:t>Χρηματοδότηση</a:t>
            </a:r>
            <a:endParaRPr kumimoji="0" lang="el-GR" sz="4800" b="1" i="0" u="none" strike="noStrike" cap="none" spc="0" normalizeH="0" baseline="0" dirty="0">
              <a:ln>
                <a:noFill/>
              </a:ln>
              <a:solidFill>
                <a:srgbClr val="FF9900"/>
              </a:solidFill>
              <a:effectLst/>
              <a:uFillTx/>
              <a:sym typeface="Helvetica Neue"/>
            </a:endParaRPr>
          </a:p>
        </p:txBody>
      </p:sp>
    </p:spTree>
    <p:extLst>
      <p:ext uri="{BB962C8B-B14F-4D97-AF65-F5344CB8AC3E}">
        <p14:creationId xmlns:p14="http://schemas.microsoft.com/office/powerpoint/2010/main" val="67195757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38</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00856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Χρηματοδότηση – Εξωστρέφεια</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786757"/>
            <a:ext cx="11317606" cy="2314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L="0" marR="0" algn="just">
              <a:lnSpc>
                <a:spcPct val="107000"/>
              </a:lnSpc>
              <a:spcBef>
                <a:spcPts val="0"/>
              </a:spcBef>
              <a:spcAft>
                <a:spcPts val="800"/>
              </a:spcAft>
            </a:pPr>
            <a:r>
              <a:rPr lang="el-GR" sz="2400" b="0" dirty="0">
                <a:solidFill>
                  <a:srgbClr val="3C5C78"/>
                </a:solidFill>
              </a:rPr>
              <a:t>Το πρόγραμμα «Εξωστρέφεια» είναι ένα πρόγραμμα που συνδυάζει την ασφάλιση με τη χρηματοδότηση και ενισχύει τη ρευστότητα της επιχείρησης, σε στενή συνεργασία με τις </a:t>
            </a:r>
            <a:r>
              <a:rPr lang="en-US" sz="2400" b="0" dirty="0">
                <a:solidFill>
                  <a:srgbClr val="3C5C78"/>
                </a:solidFill>
              </a:rPr>
              <a:t>E</a:t>
            </a:r>
            <a:r>
              <a:rPr lang="el-GR" sz="2400" b="0" dirty="0" err="1">
                <a:solidFill>
                  <a:srgbClr val="3C5C78"/>
                </a:solidFill>
              </a:rPr>
              <a:t>λληνικές</a:t>
            </a:r>
            <a:r>
              <a:rPr lang="el-GR" sz="2400" b="0" dirty="0">
                <a:solidFill>
                  <a:srgbClr val="3C5C78"/>
                </a:solidFill>
              </a:rPr>
              <a:t> τράπεζες.</a:t>
            </a: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786757"/>
            <a:ext cx="11317605"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R="0" algn="just" defTabSz="825500" rtl="0" fontAlgn="auto" latinLnBrk="0" hangingPunct="0">
              <a:lnSpc>
                <a:spcPct val="100000"/>
              </a:lnSpc>
              <a:spcBef>
                <a:spcPts val="0"/>
              </a:spcBef>
              <a:spcAft>
                <a:spcPts val="0"/>
              </a:spcAft>
              <a:buClrTx/>
              <a:buSzTx/>
              <a:buFontTx/>
              <a:buNone/>
              <a:tabLst/>
            </a:pPr>
            <a:r>
              <a:rPr lang="el-GR" sz="2400" b="0" dirty="0">
                <a:solidFill>
                  <a:srgbClr val="3C5C78"/>
                </a:solidFill>
              </a:rPr>
              <a:t>Το πρόγραμμα αυτό απευθύνεται σε όλες τις επιχειρήσεις που έχουν ήδη ασφαλίσει τα τιμολόγια τους στην </a:t>
            </a:r>
            <a:r>
              <a:rPr lang="en-US" sz="2400" b="0" dirty="0">
                <a:solidFill>
                  <a:srgbClr val="3C5C78"/>
                </a:solidFill>
              </a:rPr>
              <a:t>Export Credit Greece </a:t>
            </a:r>
            <a:r>
              <a:rPr lang="el-GR" sz="2400" b="0" dirty="0">
                <a:solidFill>
                  <a:srgbClr val="3C5C78"/>
                </a:solidFill>
              </a:rPr>
              <a:t>και επιθυμούν να βελτιστοποιήσουν τη ρευστότητά τους.</a:t>
            </a: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198430272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39</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606944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Χρηματοδότηση – Εξωστρέφεια</a:t>
            </a:r>
            <a:r>
              <a:rPr lang="en-US" sz="4400" dirty="0">
                <a:solidFill>
                  <a:srgbClr val="0D3A5D"/>
                </a:solidFill>
              </a:rPr>
              <a:t> (1)</a:t>
            </a:r>
            <a:endParaRPr lang="el-GR" sz="4400" dirty="0">
              <a:solidFill>
                <a:srgbClr val="0D3A5D"/>
              </a:solidFill>
            </a:endParaRP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Πως λειτουργεί:</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pic>
        <p:nvPicPr>
          <p:cNvPr id="5" name="Image" descr="Image">
            <a:extLst>
              <a:ext uri="{FF2B5EF4-FFF2-40B4-BE49-F238E27FC236}">
                <a16:creationId xmlns:a16="http://schemas.microsoft.com/office/drawing/2014/main" id="{BD507F80-8354-A0D7-B13B-EF87ABD7FD26}"/>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6" name="Picture 5" descr="A screen shot of a computer&#10;&#10;Description automatically generated">
            <a:extLst>
              <a:ext uri="{FF2B5EF4-FFF2-40B4-BE49-F238E27FC236}">
                <a16:creationId xmlns:a16="http://schemas.microsoft.com/office/drawing/2014/main" id="{532C7DAB-EAB0-A45F-8966-08289D54E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5737" y="4029602"/>
            <a:ext cx="15039811" cy="5656796"/>
          </a:xfrm>
          <a:prstGeom prst="rect">
            <a:avLst/>
          </a:prstGeom>
        </p:spPr>
      </p:pic>
    </p:spTree>
    <p:extLst>
      <p:ext uri="{BB962C8B-B14F-4D97-AF65-F5344CB8AC3E}">
        <p14:creationId xmlns:p14="http://schemas.microsoft.com/office/powerpoint/2010/main" val="20610114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D74A2F-14CF-5F55-48DA-5ED14D6C758E}"/>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4" name="Image" descr="Image">
            <a:extLst>
              <a:ext uri="{FF2B5EF4-FFF2-40B4-BE49-F238E27FC236}">
                <a16:creationId xmlns:a16="http://schemas.microsoft.com/office/drawing/2014/main" id="{68165F18-51E5-F05E-9F92-CBB70450744A}"/>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5" name="TextBox 4">
            <a:extLst>
              <a:ext uri="{FF2B5EF4-FFF2-40B4-BE49-F238E27FC236}">
                <a16:creationId xmlns:a16="http://schemas.microsoft.com/office/drawing/2014/main" id="{FF46AE8A-7391-EB08-32EA-BD37D2437767}"/>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4</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49DCA64E-DC4A-27F7-ADFA-8B933560A276}"/>
              </a:ext>
            </a:extLst>
          </p:cNvPr>
          <p:cNvSpPr txBox="1"/>
          <p:nvPr/>
        </p:nvSpPr>
        <p:spPr>
          <a:xfrm>
            <a:off x="381000" y="470791"/>
            <a:ext cx="1419225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Η νέα Γενική Διεύθυνση Ανάπτυξης Εργασιών</a:t>
            </a:r>
            <a:endParaRPr kumimoji="0" lang="el-GR" sz="4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A6ED8B68-E138-9D6B-2820-2552EC45943C}"/>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pic>
        <p:nvPicPr>
          <p:cNvPr id="8" name="Image" descr="Image">
            <a:extLst>
              <a:ext uri="{FF2B5EF4-FFF2-40B4-BE49-F238E27FC236}">
                <a16:creationId xmlns:a16="http://schemas.microsoft.com/office/drawing/2014/main" id="{4F274CB4-315C-6C4A-620A-B2AF05D61FD2}"/>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grpSp>
        <p:nvGrpSpPr>
          <p:cNvPr id="43" name="Group 42">
            <a:extLst>
              <a:ext uri="{FF2B5EF4-FFF2-40B4-BE49-F238E27FC236}">
                <a16:creationId xmlns:a16="http://schemas.microsoft.com/office/drawing/2014/main" id="{7B77A45C-2BCE-7C74-6E6D-97DA16DE4B0D}"/>
              </a:ext>
            </a:extLst>
          </p:cNvPr>
          <p:cNvGrpSpPr/>
          <p:nvPr/>
        </p:nvGrpSpPr>
        <p:grpSpPr>
          <a:xfrm>
            <a:off x="781050" y="2479212"/>
            <a:ext cx="4371975" cy="7053633"/>
            <a:chOff x="781050" y="3359270"/>
            <a:chExt cx="4371975" cy="7053633"/>
          </a:xfrm>
        </p:grpSpPr>
        <p:sp>
          <p:nvSpPr>
            <p:cNvPr id="9" name="TextBox 8">
              <a:extLst>
                <a:ext uri="{FF2B5EF4-FFF2-40B4-BE49-F238E27FC236}">
                  <a16:creationId xmlns:a16="http://schemas.microsoft.com/office/drawing/2014/main" id="{4941DC08-96AD-3D8F-6B62-D3229948EF67}"/>
                </a:ext>
              </a:extLst>
            </p:cNvPr>
            <p:cNvSpPr txBox="1"/>
            <p:nvPr/>
          </p:nvSpPr>
          <p:spPr>
            <a:xfrm>
              <a:off x="781050" y="3359270"/>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Γενική Διεύθυνση Ανάπτυξης Εργασιών</a:t>
              </a:r>
              <a:endParaRPr kumimoji="0" lang="el-GR"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EDC82C1B-14A3-FF74-E430-BE0F074C0148}"/>
                </a:ext>
              </a:extLst>
            </p:cNvPr>
            <p:cNvSpPr txBox="1"/>
            <p:nvPr/>
          </p:nvSpPr>
          <p:spPr>
            <a:xfrm>
              <a:off x="1457325" y="8378584"/>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Αποζημιώσεις &amp; επανεισπράξεις</a:t>
              </a:r>
              <a:endParaRPr kumimoji="0" lang="el-GR"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11" name="TextBox 10">
              <a:extLst>
                <a:ext uri="{FF2B5EF4-FFF2-40B4-BE49-F238E27FC236}">
                  <a16:creationId xmlns:a16="http://schemas.microsoft.com/office/drawing/2014/main" id="{97C9F050-751E-CCBC-43D1-87C329A8D08C}"/>
                </a:ext>
              </a:extLst>
            </p:cNvPr>
            <p:cNvSpPr txBox="1"/>
            <p:nvPr/>
          </p:nvSpPr>
          <p:spPr>
            <a:xfrm>
              <a:off x="1457325" y="4799395"/>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Εξαγωγικές</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chemeClr val="bg1"/>
                  </a:solidFill>
                  <a:effectLst/>
                  <a:uFillTx/>
                  <a:latin typeface="+mn-lt"/>
                  <a:ea typeface="+mn-ea"/>
                  <a:cs typeface="+mn-cs"/>
                  <a:sym typeface="Helvetica Neue"/>
                </a:rPr>
                <a:t>πιστώσεις</a:t>
              </a:r>
            </a:p>
          </p:txBody>
        </p:sp>
        <p:sp>
          <p:nvSpPr>
            <p:cNvPr id="12" name="TextBox 11">
              <a:extLst>
                <a:ext uri="{FF2B5EF4-FFF2-40B4-BE49-F238E27FC236}">
                  <a16:creationId xmlns:a16="http://schemas.microsoft.com/office/drawing/2014/main" id="{50FA65D6-9807-53AF-DF88-B4824247B8E0}"/>
                </a:ext>
              </a:extLst>
            </p:cNvPr>
            <p:cNvSpPr txBox="1"/>
            <p:nvPr/>
          </p:nvSpPr>
          <p:spPr>
            <a:xfrm>
              <a:off x="1457325" y="5992458"/>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Εγγυήσεις &amp;</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chemeClr val="bg1"/>
                  </a:solidFill>
                  <a:effectLst/>
                  <a:uFillTx/>
                  <a:latin typeface="+mn-lt"/>
                  <a:ea typeface="+mn-ea"/>
                  <a:cs typeface="+mn-cs"/>
                  <a:sym typeface="Helvetica Neue"/>
                </a:rPr>
                <a:t>άλλα προϊόντα</a:t>
              </a:r>
            </a:p>
          </p:txBody>
        </p:sp>
        <p:sp>
          <p:nvSpPr>
            <p:cNvPr id="13" name="TextBox 12">
              <a:extLst>
                <a:ext uri="{FF2B5EF4-FFF2-40B4-BE49-F238E27FC236}">
                  <a16:creationId xmlns:a16="http://schemas.microsoft.com/office/drawing/2014/main" id="{8F85962C-1BE6-4366-6B25-87D68DA4A600}"/>
                </a:ext>
              </a:extLst>
            </p:cNvPr>
            <p:cNvSpPr txBox="1"/>
            <p:nvPr/>
          </p:nvSpPr>
          <p:spPr>
            <a:xfrm>
              <a:off x="1457325" y="7185521"/>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Αντασφάλιση</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chemeClr val="bg1"/>
                  </a:solidFill>
                  <a:effectLst/>
                  <a:uFillTx/>
                  <a:latin typeface="+mn-lt"/>
                  <a:ea typeface="+mn-ea"/>
                  <a:cs typeface="+mn-cs"/>
                  <a:sym typeface="Helvetica Neue"/>
                </a:rPr>
                <a:t>(κάλυψη </a:t>
              </a:r>
              <a:r>
                <a:rPr lang="el-GR" sz="2400" dirty="0">
                  <a:solidFill>
                    <a:schemeClr val="bg1"/>
                  </a:solidFill>
                </a:rPr>
                <a:t>ρίσκου)</a:t>
              </a:r>
              <a:endParaRPr kumimoji="0" lang="el-GR" sz="2400" b="1" i="0" u="none" strike="noStrike" cap="none" spc="0" normalizeH="0" baseline="0" dirty="0">
                <a:ln>
                  <a:noFill/>
                </a:ln>
                <a:solidFill>
                  <a:schemeClr val="bg1"/>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CE5FA7AC-EBC8-B357-B129-D945FAB8E32D}"/>
                </a:ext>
              </a:extLst>
            </p:cNvPr>
            <p:cNvSpPr txBox="1"/>
            <p:nvPr/>
          </p:nvSpPr>
          <p:spPr>
            <a:xfrm>
              <a:off x="1457325" y="9571647"/>
              <a:ext cx="3695700" cy="841256"/>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chemeClr val="bg1"/>
                  </a:solidFill>
                </a:rPr>
                <a:t>Τμήμα</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chemeClr val="bg1"/>
                  </a:solidFill>
                  <a:effectLst/>
                  <a:uFillTx/>
                  <a:latin typeface="+mn-lt"/>
                  <a:ea typeface="+mn-ea"/>
                  <a:cs typeface="+mn-cs"/>
                  <a:sym typeface="Helvetica Neue"/>
                </a:rPr>
                <a:t>πωλήσεων</a:t>
              </a:r>
            </a:p>
          </p:txBody>
        </p:sp>
        <p:cxnSp>
          <p:nvCxnSpPr>
            <p:cNvPr id="17" name="Connector: Elbow 16">
              <a:extLst>
                <a:ext uri="{FF2B5EF4-FFF2-40B4-BE49-F238E27FC236}">
                  <a16:creationId xmlns:a16="http://schemas.microsoft.com/office/drawing/2014/main" id="{CEF7D2C6-AE10-62D3-C8DC-DE0EE05F3890}"/>
                </a:ext>
              </a:extLst>
            </p:cNvPr>
            <p:cNvCxnSpPr>
              <a:stCxn id="9" idx="2"/>
              <a:endCxn id="11" idx="1"/>
            </p:cNvCxnSpPr>
            <p:nvPr/>
          </p:nvCxnSpPr>
          <p:spPr>
            <a:xfrm rot="5400000">
              <a:off x="1533365" y="4124487"/>
              <a:ext cx="1019497" cy="1171575"/>
            </a:xfrm>
            <a:prstGeom prst="bentConnector4">
              <a:avLst>
                <a:gd name="adj1" fmla="val 31614"/>
                <a:gd name="adj2" fmla="val 119512"/>
              </a:avLst>
            </a:prstGeom>
            <a:noFill/>
            <a:ln w="254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cxnSp>
          <p:nvCxnSpPr>
            <p:cNvPr id="19" name="Connector: Elbow 18">
              <a:extLst>
                <a:ext uri="{FF2B5EF4-FFF2-40B4-BE49-F238E27FC236}">
                  <a16:creationId xmlns:a16="http://schemas.microsoft.com/office/drawing/2014/main" id="{731970CB-5C56-8173-13DE-5C62C29BAC6C}"/>
                </a:ext>
              </a:extLst>
            </p:cNvPr>
            <p:cNvCxnSpPr>
              <a:stCxn id="9" idx="2"/>
              <a:endCxn id="12" idx="1"/>
            </p:cNvCxnSpPr>
            <p:nvPr/>
          </p:nvCxnSpPr>
          <p:spPr>
            <a:xfrm rot="5400000">
              <a:off x="936833" y="4721019"/>
              <a:ext cx="2212560" cy="1171575"/>
            </a:xfrm>
            <a:prstGeom prst="bentConnector4">
              <a:avLst>
                <a:gd name="adj1" fmla="val 14257"/>
                <a:gd name="adj2" fmla="val 119512"/>
              </a:avLst>
            </a:prstGeom>
            <a:noFill/>
            <a:ln w="254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cxnSp>
          <p:nvCxnSpPr>
            <p:cNvPr id="22" name="Connector: Elbow 21">
              <a:extLst>
                <a:ext uri="{FF2B5EF4-FFF2-40B4-BE49-F238E27FC236}">
                  <a16:creationId xmlns:a16="http://schemas.microsoft.com/office/drawing/2014/main" id="{6638933D-BD22-AD50-418F-F473EBDA6B8F}"/>
                </a:ext>
              </a:extLst>
            </p:cNvPr>
            <p:cNvCxnSpPr>
              <a:stCxn id="9" idx="2"/>
              <a:endCxn id="13" idx="1"/>
            </p:cNvCxnSpPr>
            <p:nvPr/>
          </p:nvCxnSpPr>
          <p:spPr>
            <a:xfrm rot="5400000">
              <a:off x="340302" y="5317550"/>
              <a:ext cx="3405623" cy="1171575"/>
            </a:xfrm>
            <a:prstGeom prst="bentConnector4">
              <a:avLst>
                <a:gd name="adj1" fmla="val 9368"/>
                <a:gd name="adj2" fmla="val 119512"/>
              </a:avLst>
            </a:prstGeom>
            <a:noFill/>
            <a:ln w="254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cxnSp>
          <p:nvCxnSpPr>
            <p:cNvPr id="25" name="Connector: Elbow 24">
              <a:extLst>
                <a:ext uri="{FF2B5EF4-FFF2-40B4-BE49-F238E27FC236}">
                  <a16:creationId xmlns:a16="http://schemas.microsoft.com/office/drawing/2014/main" id="{625CF67B-653D-243A-DD09-43E848BD3A90}"/>
                </a:ext>
              </a:extLst>
            </p:cNvPr>
            <p:cNvCxnSpPr>
              <a:stCxn id="9" idx="2"/>
              <a:endCxn id="10" idx="1"/>
            </p:cNvCxnSpPr>
            <p:nvPr/>
          </p:nvCxnSpPr>
          <p:spPr>
            <a:xfrm rot="5400000">
              <a:off x="-256230" y="5914082"/>
              <a:ext cx="4598686" cy="1171575"/>
            </a:xfrm>
            <a:prstGeom prst="bentConnector4">
              <a:avLst>
                <a:gd name="adj1" fmla="val 6975"/>
                <a:gd name="adj2" fmla="val 119512"/>
              </a:avLst>
            </a:prstGeom>
            <a:noFill/>
            <a:ln w="254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cxnSp>
          <p:nvCxnSpPr>
            <p:cNvPr id="28" name="Connector: Elbow 27">
              <a:extLst>
                <a:ext uri="{FF2B5EF4-FFF2-40B4-BE49-F238E27FC236}">
                  <a16:creationId xmlns:a16="http://schemas.microsoft.com/office/drawing/2014/main" id="{4C867AE7-B1B4-EE20-E48A-5873E60BD91A}"/>
                </a:ext>
              </a:extLst>
            </p:cNvPr>
            <p:cNvCxnSpPr>
              <a:stCxn id="9" idx="2"/>
              <a:endCxn id="14" idx="1"/>
            </p:cNvCxnSpPr>
            <p:nvPr/>
          </p:nvCxnSpPr>
          <p:spPr>
            <a:xfrm rot="5400000">
              <a:off x="-852761" y="6510613"/>
              <a:ext cx="5791749" cy="1171575"/>
            </a:xfrm>
            <a:prstGeom prst="bentConnector4">
              <a:avLst>
                <a:gd name="adj1" fmla="val 5583"/>
                <a:gd name="adj2" fmla="val 119512"/>
              </a:avLst>
            </a:prstGeom>
            <a:noFill/>
            <a:ln w="254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grpSp>
      <p:sp>
        <p:nvSpPr>
          <p:cNvPr id="55" name="Rectangle 54">
            <a:extLst>
              <a:ext uri="{FF2B5EF4-FFF2-40B4-BE49-F238E27FC236}">
                <a16:creationId xmlns:a16="http://schemas.microsoft.com/office/drawing/2014/main" id="{2D849DC9-7F00-9604-4A02-A59212810DCF}"/>
              </a:ext>
            </a:extLst>
          </p:cNvPr>
          <p:cNvSpPr/>
          <p:nvPr/>
        </p:nvSpPr>
        <p:spPr bwMode="gray">
          <a:xfrm>
            <a:off x="5778775" y="10496999"/>
            <a:ext cx="2675284" cy="988467"/>
          </a:xfrm>
          <a:prstGeom prst="rect">
            <a:avLst/>
          </a:prstGeom>
          <a:solidFill>
            <a:srgbClr val="0D3A5D"/>
          </a:solidFill>
          <a:ln w="6350">
            <a:solidFill>
              <a:srgbClr val="0D3A5D"/>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l-GR" sz="1600" dirty="0">
                <a:solidFill>
                  <a:schemeClr val="bg1"/>
                </a:solidFill>
              </a:rPr>
              <a:t>Μακεδονία </a:t>
            </a:r>
            <a:r>
              <a:rPr lang="el-GR" sz="1600">
                <a:solidFill>
                  <a:schemeClr val="bg1"/>
                </a:solidFill>
              </a:rPr>
              <a:t>&amp; </a:t>
            </a:r>
            <a:r>
              <a:rPr lang="el-GR" sz="1600" dirty="0">
                <a:solidFill>
                  <a:schemeClr val="bg1"/>
                </a:solidFill>
              </a:rPr>
              <a:t>Θράκη</a:t>
            </a:r>
            <a:endParaRPr lang="en-US" sz="1600" dirty="0">
              <a:solidFill>
                <a:schemeClr val="bg1"/>
              </a:solidFill>
            </a:endParaRPr>
          </a:p>
        </p:txBody>
      </p:sp>
      <p:sp>
        <p:nvSpPr>
          <p:cNvPr id="56" name="Rectangle 55">
            <a:extLst>
              <a:ext uri="{FF2B5EF4-FFF2-40B4-BE49-F238E27FC236}">
                <a16:creationId xmlns:a16="http://schemas.microsoft.com/office/drawing/2014/main" id="{801459F9-9ECC-120B-60E4-037E7C916A12}"/>
              </a:ext>
            </a:extLst>
          </p:cNvPr>
          <p:cNvSpPr/>
          <p:nvPr/>
        </p:nvSpPr>
        <p:spPr bwMode="gray">
          <a:xfrm>
            <a:off x="8589892" y="9328925"/>
            <a:ext cx="2675283" cy="988466"/>
          </a:xfrm>
          <a:prstGeom prst="rect">
            <a:avLst/>
          </a:prstGeom>
          <a:solidFill>
            <a:srgbClr val="0D3A5D"/>
          </a:solidFill>
          <a:ln w="6350">
            <a:solidFill>
              <a:srgbClr val="0D3A5D"/>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l-GR" sz="1600" dirty="0">
                <a:solidFill>
                  <a:schemeClr val="bg1"/>
                </a:solidFill>
              </a:rPr>
              <a:t>Πελοπόννησος, Αιγαίο</a:t>
            </a:r>
          </a:p>
          <a:p>
            <a:r>
              <a:rPr lang="el-GR" sz="1600" dirty="0">
                <a:solidFill>
                  <a:schemeClr val="bg1"/>
                </a:solidFill>
              </a:rPr>
              <a:t>&amp; Κρήτη</a:t>
            </a:r>
            <a:endParaRPr lang="en-US" sz="1600" dirty="0">
              <a:solidFill>
                <a:schemeClr val="bg1"/>
              </a:solidFill>
            </a:endParaRPr>
          </a:p>
        </p:txBody>
      </p:sp>
      <p:sp>
        <p:nvSpPr>
          <p:cNvPr id="57" name="Rectangle 56">
            <a:extLst>
              <a:ext uri="{FF2B5EF4-FFF2-40B4-BE49-F238E27FC236}">
                <a16:creationId xmlns:a16="http://schemas.microsoft.com/office/drawing/2014/main" id="{CFAD9992-831B-238E-F879-FDA559379209}"/>
              </a:ext>
            </a:extLst>
          </p:cNvPr>
          <p:cNvSpPr/>
          <p:nvPr/>
        </p:nvSpPr>
        <p:spPr bwMode="gray">
          <a:xfrm>
            <a:off x="8589891" y="10496998"/>
            <a:ext cx="2675284" cy="988467"/>
          </a:xfrm>
          <a:prstGeom prst="rect">
            <a:avLst/>
          </a:prstGeom>
          <a:solidFill>
            <a:srgbClr val="0D3A5D"/>
          </a:solidFill>
          <a:ln w="6350">
            <a:solidFill>
              <a:srgbClr val="0D3A5D"/>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l-GR" sz="1600" dirty="0">
                <a:solidFill>
                  <a:schemeClr val="bg1"/>
                </a:solidFill>
              </a:rPr>
              <a:t>Θεσσαλία, </a:t>
            </a:r>
            <a:r>
              <a:rPr lang="el-GR" sz="1600">
                <a:solidFill>
                  <a:schemeClr val="bg1"/>
                </a:solidFill>
              </a:rPr>
              <a:t>Κεντρική &amp; </a:t>
            </a:r>
            <a:r>
              <a:rPr lang="el-GR" sz="1600" dirty="0">
                <a:solidFill>
                  <a:schemeClr val="bg1"/>
                </a:solidFill>
              </a:rPr>
              <a:t>Δυτική Ελλάδα, </a:t>
            </a:r>
            <a:r>
              <a:rPr lang="el-GR" sz="1600">
                <a:solidFill>
                  <a:schemeClr val="bg1"/>
                </a:solidFill>
              </a:rPr>
              <a:t>Ήπειρος &amp; </a:t>
            </a:r>
            <a:r>
              <a:rPr lang="el-GR" sz="1600" dirty="0">
                <a:solidFill>
                  <a:schemeClr val="bg1"/>
                </a:solidFill>
              </a:rPr>
              <a:t>Ιόνια Νησιά</a:t>
            </a:r>
            <a:endParaRPr lang="en-US" sz="1600" dirty="0">
              <a:solidFill>
                <a:schemeClr val="bg1"/>
              </a:solidFill>
            </a:endParaRPr>
          </a:p>
        </p:txBody>
      </p:sp>
      <p:sp>
        <p:nvSpPr>
          <p:cNvPr id="58" name="Rectangle 57">
            <a:extLst>
              <a:ext uri="{FF2B5EF4-FFF2-40B4-BE49-F238E27FC236}">
                <a16:creationId xmlns:a16="http://schemas.microsoft.com/office/drawing/2014/main" id="{5B461AB8-EFCE-1631-0EE4-4BA8FCBC8DDC}"/>
              </a:ext>
            </a:extLst>
          </p:cNvPr>
          <p:cNvSpPr/>
          <p:nvPr/>
        </p:nvSpPr>
        <p:spPr bwMode="gray">
          <a:xfrm>
            <a:off x="5778776" y="9324704"/>
            <a:ext cx="2675283" cy="988465"/>
          </a:xfrm>
          <a:prstGeom prst="rect">
            <a:avLst/>
          </a:prstGeom>
          <a:solidFill>
            <a:srgbClr val="0D3A5D"/>
          </a:solidFill>
          <a:ln w="6350">
            <a:solidFill>
              <a:srgbClr val="0D3A5D"/>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l-GR" sz="1600" dirty="0">
                <a:solidFill>
                  <a:schemeClr val="bg1"/>
                </a:solidFill>
              </a:rPr>
              <a:t>Αττική</a:t>
            </a:r>
            <a:endParaRPr lang="en-US" sz="1600" dirty="0">
              <a:solidFill>
                <a:schemeClr val="bg1"/>
              </a:solidFill>
            </a:endParaRPr>
          </a:p>
        </p:txBody>
      </p:sp>
      <p:cxnSp>
        <p:nvCxnSpPr>
          <p:cNvPr id="15" name="Connector: Elbow 14">
            <a:extLst>
              <a:ext uri="{FF2B5EF4-FFF2-40B4-BE49-F238E27FC236}">
                <a16:creationId xmlns:a16="http://schemas.microsoft.com/office/drawing/2014/main" id="{6E751318-EDC6-5736-A207-104445F65984}"/>
              </a:ext>
            </a:extLst>
          </p:cNvPr>
          <p:cNvCxnSpPr>
            <a:cxnSpLocks/>
            <a:stCxn id="14" idx="2"/>
          </p:cNvCxnSpPr>
          <p:nvPr/>
        </p:nvCxnSpPr>
        <p:spPr>
          <a:xfrm rot="16200000" flipH="1">
            <a:off x="4065086" y="8772934"/>
            <a:ext cx="877578" cy="2397400"/>
          </a:xfrm>
          <a:prstGeom prst="bentConnector2">
            <a:avLst/>
          </a:prstGeom>
          <a:noFill/>
          <a:ln w="50800" cap="flat">
            <a:solidFill>
              <a:srgbClr val="FF99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1" name="Freeform: Shape 20">
            <a:extLst>
              <a:ext uri="{FF2B5EF4-FFF2-40B4-BE49-F238E27FC236}">
                <a16:creationId xmlns:a16="http://schemas.microsoft.com/office/drawing/2014/main" id="{3B5CC9BF-7518-A570-024F-E79993C2552E}"/>
              </a:ext>
            </a:extLst>
          </p:cNvPr>
          <p:cNvSpPr/>
          <p:nvPr/>
        </p:nvSpPr>
        <p:spPr>
          <a:xfrm>
            <a:off x="13028027" y="3058948"/>
            <a:ext cx="1171575" cy="1024744"/>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l-GR" sz="3200" b="0" dirty="0">
              <a:solidFill>
                <a:srgbClr val="FFFFFF"/>
              </a:solidFill>
              <a:latin typeface="+mj-lt"/>
              <a:ea typeface="+mj-ea"/>
              <a:cs typeface="+mj-cs"/>
              <a:sym typeface="Helvetica Neue Medium"/>
            </a:endParaRPr>
          </a:p>
        </p:txBody>
      </p:sp>
      <p:sp>
        <p:nvSpPr>
          <p:cNvPr id="23" name="Oval 22">
            <a:extLst>
              <a:ext uri="{FF2B5EF4-FFF2-40B4-BE49-F238E27FC236}">
                <a16:creationId xmlns:a16="http://schemas.microsoft.com/office/drawing/2014/main" id="{34189D70-43F4-DA28-46C4-8DB1D39AB785}"/>
              </a:ext>
            </a:extLst>
          </p:cNvPr>
          <p:cNvSpPr/>
          <p:nvPr/>
        </p:nvSpPr>
        <p:spPr>
          <a:xfrm>
            <a:off x="13161645" y="3315455"/>
            <a:ext cx="646425" cy="692468"/>
          </a:xfrm>
          <a:prstGeom prst="ellipse">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3200" b="0" i="0" u="none" strike="noStrike" cap="none" spc="0" normalizeH="0" baseline="0" dirty="0">
                <a:ln>
                  <a:noFill/>
                </a:ln>
                <a:solidFill>
                  <a:srgbClr val="FFFFFF"/>
                </a:solidFill>
                <a:effectLst/>
                <a:uFillTx/>
                <a:latin typeface="+mj-lt"/>
                <a:ea typeface="+mj-ea"/>
                <a:cs typeface="+mj-cs"/>
                <a:sym typeface="Helvetica Neue Medium"/>
              </a:rPr>
              <a:t>1</a:t>
            </a:r>
          </a:p>
        </p:txBody>
      </p:sp>
      <p:sp>
        <p:nvSpPr>
          <p:cNvPr id="24" name="TextBox 23">
            <a:extLst>
              <a:ext uri="{FF2B5EF4-FFF2-40B4-BE49-F238E27FC236}">
                <a16:creationId xmlns:a16="http://schemas.microsoft.com/office/drawing/2014/main" id="{A0758ED4-2B96-4B2E-416B-2A3A09A95F42}"/>
              </a:ext>
            </a:extLst>
          </p:cNvPr>
          <p:cNvSpPr txBox="1"/>
          <p:nvPr/>
        </p:nvSpPr>
        <p:spPr>
          <a:xfrm>
            <a:off x="14875876" y="3150692"/>
            <a:ext cx="75459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Εξειδικευμένη ομάδα 20+ ατόμων με πολυετή εμπειρία στα προϊόντα. </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
        <p:nvSpPr>
          <p:cNvPr id="26" name="Freeform: Shape 25">
            <a:extLst>
              <a:ext uri="{FF2B5EF4-FFF2-40B4-BE49-F238E27FC236}">
                <a16:creationId xmlns:a16="http://schemas.microsoft.com/office/drawing/2014/main" id="{A1BFA9B6-7E05-FF6A-DCB3-552612BF351F}"/>
              </a:ext>
            </a:extLst>
          </p:cNvPr>
          <p:cNvSpPr/>
          <p:nvPr/>
        </p:nvSpPr>
        <p:spPr>
          <a:xfrm>
            <a:off x="13028027" y="4657635"/>
            <a:ext cx="1171575" cy="1024744"/>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l-GR" sz="3200" b="0" dirty="0">
              <a:solidFill>
                <a:srgbClr val="FFFFFF"/>
              </a:solidFill>
              <a:latin typeface="+mj-lt"/>
              <a:ea typeface="+mj-ea"/>
              <a:cs typeface="+mj-cs"/>
              <a:sym typeface="Helvetica Neue Medium"/>
            </a:endParaRPr>
          </a:p>
        </p:txBody>
      </p:sp>
      <p:sp>
        <p:nvSpPr>
          <p:cNvPr id="27" name="Oval 26">
            <a:extLst>
              <a:ext uri="{FF2B5EF4-FFF2-40B4-BE49-F238E27FC236}">
                <a16:creationId xmlns:a16="http://schemas.microsoft.com/office/drawing/2014/main" id="{4682BABD-E84B-EF33-6475-1169D5274CA2}"/>
              </a:ext>
            </a:extLst>
          </p:cNvPr>
          <p:cNvSpPr/>
          <p:nvPr/>
        </p:nvSpPr>
        <p:spPr>
          <a:xfrm>
            <a:off x="13161645" y="4914142"/>
            <a:ext cx="646425" cy="692468"/>
          </a:xfrm>
          <a:prstGeom prst="ellipse">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3200" b="0" dirty="0">
                <a:solidFill>
                  <a:srgbClr val="FFFFFF"/>
                </a:solidFill>
                <a:latin typeface="+mj-lt"/>
                <a:ea typeface="+mj-ea"/>
                <a:cs typeface="+mj-cs"/>
                <a:sym typeface="Helvetica Neue Medium"/>
              </a:rPr>
              <a:t>2</a:t>
            </a:r>
            <a:endParaRPr kumimoji="0" lang="el-GR" sz="32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29" name="TextBox 28">
            <a:extLst>
              <a:ext uri="{FF2B5EF4-FFF2-40B4-BE49-F238E27FC236}">
                <a16:creationId xmlns:a16="http://schemas.microsoft.com/office/drawing/2014/main" id="{1A3EB406-54F6-D71F-2937-3597A32C4C89}"/>
              </a:ext>
            </a:extLst>
          </p:cNvPr>
          <p:cNvSpPr txBox="1"/>
          <p:nvPr/>
        </p:nvSpPr>
        <p:spPr>
          <a:xfrm>
            <a:off x="14875876" y="4934045"/>
            <a:ext cx="754597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Νέο μοντέλο εξυπηρέτησης 360 πελατών. </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
        <p:nvSpPr>
          <p:cNvPr id="31" name="Freeform: Shape 30">
            <a:extLst>
              <a:ext uri="{FF2B5EF4-FFF2-40B4-BE49-F238E27FC236}">
                <a16:creationId xmlns:a16="http://schemas.microsoft.com/office/drawing/2014/main" id="{F3492ADE-7208-9B11-73AE-0E109D264830}"/>
              </a:ext>
            </a:extLst>
          </p:cNvPr>
          <p:cNvSpPr/>
          <p:nvPr/>
        </p:nvSpPr>
        <p:spPr>
          <a:xfrm>
            <a:off x="13028027" y="6445087"/>
            <a:ext cx="1171575" cy="1024744"/>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l-GR" sz="3200" b="0" dirty="0">
              <a:solidFill>
                <a:srgbClr val="FFFFFF"/>
              </a:solidFill>
              <a:latin typeface="+mj-lt"/>
              <a:ea typeface="+mj-ea"/>
              <a:cs typeface="+mj-cs"/>
              <a:sym typeface="Helvetica Neue Medium"/>
            </a:endParaRPr>
          </a:p>
        </p:txBody>
      </p:sp>
      <p:sp>
        <p:nvSpPr>
          <p:cNvPr id="32" name="Oval 31">
            <a:extLst>
              <a:ext uri="{FF2B5EF4-FFF2-40B4-BE49-F238E27FC236}">
                <a16:creationId xmlns:a16="http://schemas.microsoft.com/office/drawing/2014/main" id="{5D4A3BEC-C298-F626-C0A9-CC33F810208F}"/>
              </a:ext>
            </a:extLst>
          </p:cNvPr>
          <p:cNvSpPr/>
          <p:nvPr/>
        </p:nvSpPr>
        <p:spPr>
          <a:xfrm>
            <a:off x="13161645" y="6701594"/>
            <a:ext cx="646425" cy="692468"/>
          </a:xfrm>
          <a:prstGeom prst="ellipse">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el-GR" sz="3200" b="0" dirty="0">
                <a:solidFill>
                  <a:srgbClr val="FFFFFF"/>
                </a:solidFill>
                <a:latin typeface="+mj-lt"/>
                <a:ea typeface="+mj-ea"/>
                <a:cs typeface="+mj-cs"/>
                <a:sym typeface="Helvetica Neue Medium"/>
              </a:rPr>
              <a:t>3</a:t>
            </a:r>
          </a:p>
        </p:txBody>
      </p:sp>
      <p:sp>
        <p:nvSpPr>
          <p:cNvPr id="33" name="TextBox 32">
            <a:extLst>
              <a:ext uri="{FF2B5EF4-FFF2-40B4-BE49-F238E27FC236}">
                <a16:creationId xmlns:a16="http://schemas.microsoft.com/office/drawing/2014/main" id="{7B5BB869-FE4E-7D12-3F6A-77FFB64531F4}"/>
              </a:ext>
            </a:extLst>
          </p:cNvPr>
          <p:cNvSpPr txBox="1"/>
          <p:nvPr/>
        </p:nvSpPr>
        <p:spPr>
          <a:xfrm>
            <a:off x="14875876" y="6536831"/>
            <a:ext cx="75459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Κάλυψη αναγκών των πελατών με το κατάλληλο μείγμα προϊόντων. </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
        <p:nvSpPr>
          <p:cNvPr id="37" name="Freeform: Shape 36">
            <a:extLst>
              <a:ext uri="{FF2B5EF4-FFF2-40B4-BE49-F238E27FC236}">
                <a16:creationId xmlns:a16="http://schemas.microsoft.com/office/drawing/2014/main" id="{49384B72-1A6E-7EF6-5AB3-9BFEF71EF85C}"/>
              </a:ext>
            </a:extLst>
          </p:cNvPr>
          <p:cNvSpPr/>
          <p:nvPr/>
        </p:nvSpPr>
        <p:spPr>
          <a:xfrm>
            <a:off x="13028027" y="8140795"/>
            <a:ext cx="1171575" cy="1024744"/>
          </a:xfrm>
          <a:custGeom>
            <a:avLst/>
            <a:gdLst>
              <a:gd name="connsiteX0" fmla="*/ 0 w 6838673"/>
              <a:gd name="connsiteY0" fmla="*/ 19621 h 4924425"/>
              <a:gd name="connsiteX1" fmla="*/ 4898023 w 6838673"/>
              <a:gd name="connsiteY1" fmla="*/ 19621 h 4924425"/>
              <a:gd name="connsiteX2" fmla="*/ 4898023 w 6838673"/>
              <a:gd name="connsiteY2" fmla="*/ 667321 h 4924425"/>
              <a:gd name="connsiteX3" fmla="*/ 0 w 6838673"/>
              <a:gd name="connsiteY3" fmla="*/ 667321 h 4924425"/>
              <a:gd name="connsiteX4" fmla="*/ 6155322 w 6838673"/>
              <a:gd name="connsiteY4" fmla="*/ 0 h 4924425"/>
              <a:gd name="connsiteX5" fmla="*/ 6838673 w 6838673"/>
              <a:gd name="connsiteY5" fmla="*/ 0 h 4924425"/>
              <a:gd name="connsiteX6" fmla="*/ 6838673 w 6838673"/>
              <a:gd name="connsiteY6" fmla="*/ 4924425 h 4924425"/>
              <a:gd name="connsiteX7" fmla="*/ 6155322 w 6838673"/>
              <a:gd name="connsiteY7" fmla="*/ 4924425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673" h="4924425">
                <a:moveTo>
                  <a:pt x="0" y="19621"/>
                </a:moveTo>
                <a:lnTo>
                  <a:pt x="4898023" y="19621"/>
                </a:lnTo>
                <a:lnTo>
                  <a:pt x="4898023" y="667321"/>
                </a:lnTo>
                <a:lnTo>
                  <a:pt x="0" y="667321"/>
                </a:lnTo>
                <a:close/>
                <a:moveTo>
                  <a:pt x="6155322" y="0"/>
                </a:moveTo>
                <a:lnTo>
                  <a:pt x="6838673" y="0"/>
                </a:lnTo>
                <a:lnTo>
                  <a:pt x="6838673" y="4924425"/>
                </a:lnTo>
                <a:lnTo>
                  <a:pt x="6155322" y="4924425"/>
                </a:lnTo>
                <a:close/>
              </a:path>
            </a:pathLst>
          </a:cu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n-US" sz="3200" b="0" dirty="0">
              <a:solidFill>
                <a:srgbClr val="FFFFFF"/>
              </a:solidFill>
              <a:latin typeface="+mj-lt"/>
              <a:ea typeface="+mj-ea"/>
              <a:cs typeface="+mj-cs"/>
              <a:sym typeface="Helvetica Neue Medium"/>
            </a:endParaRPr>
          </a:p>
          <a:p>
            <a:endParaRPr lang="el-GR" sz="3200" b="0" dirty="0">
              <a:solidFill>
                <a:srgbClr val="FFFFFF"/>
              </a:solidFill>
              <a:latin typeface="+mj-lt"/>
              <a:ea typeface="+mj-ea"/>
              <a:cs typeface="+mj-cs"/>
              <a:sym typeface="Helvetica Neue Medium"/>
            </a:endParaRPr>
          </a:p>
        </p:txBody>
      </p:sp>
      <p:sp>
        <p:nvSpPr>
          <p:cNvPr id="38" name="Oval 37">
            <a:extLst>
              <a:ext uri="{FF2B5EF4-FFF2-40B4-BE49-F238E27FC236}">
                <a16:creationId xmlns:a16="http://schemas.microsoft.com/office/drawing/2014/main" id="{8D12820D-E315-A893-3B0E-13BF3797FF6E}"/>
              </a:ext>
            </a:extLst>
          </p:cNvPr>
          <p:cNvSpPr/>
          <p:nvPr/>
        </p:nvSpPr>
        <p:spPr>
          <a:xfrm>
            <a:off x="13161645" y="8397302"/>
            <a:ext cx="646425" cy="692468"/>
          </a:xfrm>
          <a:prstGeom prst="ellipse">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r>
              <a:rPr lang="el-GR" sz="3200" b="0" dirty="0">
                <a:solidFill>
                  <a:srgbClr val="FFFFFF"/>
                </a:solidFill>
                <a:latin typeface="+mj-lt"/>
                <a:ea typeface="+mj-ea"/>
                <a:cs typeface="+mj-cs"/>
                <a:sym typeface="Helvetica Neue Medium"/>
              </a:rPr>
              <a:t>4</a:t>
            </a:r>
          </a:p>
        </p:txBody>
      </p:sp>
      <p:sp>
        <p:nvSpPr>
          <p:cNvPr id="39" name="TextBox 38">
            <a:extLst>
              <a:ext uri="{FF2B5EF4-FFF2-40B4-BE49-F238E27FC236}">
                <a16:creationId xmlns:a16="http://schemas.microsoft.com/office/drawing/2014/main" id="{32D547D8-DCBF-15D5-077D-C048363512C7}"/>
              </a:ext>
            </a:extLst>
          </p:cNvPr>
          <p:cNvSpPr txBox="1"/>
          <p:nvPr/>
        </p:nvSpPr>
        <p:spPr>
          <a:xfrm>
            <a:off x="14875876" y="8232539"/>
            <a:ext cx="75459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2400" b="0" dirty="0">
                <a:solidFill>
                  <a:srgbClr val="0D3A5D"/>
                </a:solidFill>
              </a:rPr>
              <a:t>Υπηρεσία </a:t>
            </a:r>
            <a:r>
              <a:rPr lang="en-US" sz="2400" b="0" dirty="0">
                <a:solidFill>
                  <a:srgbClr val="0D3A5D"/>
                </a:solidFill>
              </a:rPr>
              <a:t>after sales </a:t>
            </a:r>
            <a:r>
              <a:rPr lang="el-GR" sz="2400" b="0" dirty="0">
                <a:solidFill>
                  <a:srgbClr val="0D3A5D"/>
                </a:solidFill>
              </a:rPr>
              <a:t>για την καλύτερη εξυπηρέτηση του πελάτη. </a:t>
            </a:r>
            <a:endParaRPr kumimoji="0" lang="el-GR" sz="2400" b="0" i="0" u="none" strike="noStrike" cap="none" spc="0" normalizeH="0" baseline="0" dirty="0">
              <a:ln>
                <a:noFill/>
              </a:ln>
              <a:solidFill>
                <a:srgbClr val="0D3A5D"/>
              </a:solidFill>
              <a:effectLst/>
              <a:uFillTx/>
              <a:latin typeface="+mn-lt"/>
              <a:ea typeface="+mn-ea"/>
              <a:cs typeface="+mn-cs"/>
              <a:sym typeface="Helvetica Neue"/>
            </a:endParaRPr>
          </a:p>
        </p:txBody>
      </p:sp>
    </p:spTree>
    <p:extLst>
      <p:ext uri="{BB962C8B-B14F-4D97-AF65-F5344CB8AC3E}">
        <p14:creationId xmlns:p14="http://schemas.microsoft.com/office/powerpoint/2010/main" val="331773844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40</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49" y="374777"/>
            <a:ext cx="1740397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Χρηματοδότηση – Εξωστρέφεια (2)</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Πλεονεκτήματα | Τι προσφέρει</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476249" y="3612327"/>
            <a:ext cx="11317606" cy="7296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ΠΛΕΟΝΕΚΤΗΜΑΤΑ</a:t>
            </a:r>
            <a:r>
              <a:rPr lang="en-US" dirty="0">
                <a:solidFill>
                  <a:srgbClr val="3C5C78"/>
                </a:solidFill>
              </a:rPr>
              <a:t> </a:t>
            </a:r>
            <a:r>
              <a:rPr lang="el-GR" dirty="0">
                <a:solidFill>
                  <a:srgbClr val="3C5C78"/>
                </a:solidFill>
              </a:rPr>
              <a:t>ΓΙΑ ΤΙΣ ΕΠΙΧΕΙΡΗΣΕΙΣ</a:t>
            </a:r>
          </a:p>
          <a:p>
            <a:pPr algn="just"/>
            <a:endParaRPr lang="en-US" sz="2400" b="0" kern="100" dirty="0">
              <a:solidFill>
                <a:srgbClr val="3C5C78"/>
              </a:solidFill>
              <a:effectLst/>
              <a:latin typeface="Calibri" panose="020F0502020204030204" pitchFamily="34" charset="0"/>
              <a:ea typeface="Calibri" panose="020F0502020204030204" pitchFamily="34" charset="0"/>
              <a:cs typeface="Calibri" panose="020F0502020204030204" pitchFamily="34" charset="0"/>
            </a:endParaRPr>
          </a:p>
          <a:p>
            <a:pPr marR="0" lvl="0" algn="just" rtl="0">
              <a:lnSpc>
                <a:spcPct val="107000"/>
              </a:lnSpc>
              <a:spcBef>
                <a:spcPts val="0"/>
              </a:spcBef>
            </a:pPr>
            <a:endParaRPr lang="el-GR" sz="2400" b="0" dirty="0">
              <a:solidFill>
                <a:srgbClr val="3C5C78"/>
              </a:solidFill>
            </a:endParaRPr>
          </a:p>
          <a:p>
            <a:pPr marR="0" lvl="0" algn="just" rtl="0">
              <a:lnSpc>
                <a:spcPct val="107000"/>
              </a:lnSpc>
              <a:spcBef>
                <a:spcPts val="0"/>
              </a:spcBef>
            </a:pPr>
            <a:r>
              <a:rPr lang="el-GR" sz="2400" b="0" dirty="0">
                <a:solidFill>
                  <a:srgbClr val="FF9900"/>
                </a:solidFill>
              </a:rPr>
              <a:t>Ασφάλεια</a:t>
            </a:r>
          </a:p>
          <a:p>
            <a:pPr marR="0" lvl="0" algn="just" rtl="0">
              <a:lnSpc>
                <a:spcPct val="107000"/>
              </a:lnSpc>
              <a:spcBef>
                <a:spcPts val="0"/>
              </a:spcBef>
            </a:pPr>
            <a:r>
              <a:rPr lang="el-GR" sz="2400" b="0" dirty="0">
                <a:solidFill>
                  <a:srgbClr val="3C5C78"/>
                </a:solidFill>
              </a:rPr>
              <a:t>Διασφαλισμένες </a:t>
            </a:r>
            <a:r>
              <a:rPr lang="el-GR" sz="2400" b="0" dirty="0" err="1">
                <a:solidFill>
                  <a:srgbClr val="3C5C78"/>
                </a:solidFill>
              </a:rPr>
              <a:t>χρηματοροές</a:t>
            </a:r>
            <a:r>
              <a:rPr lang="el-GR" sz="2400" b="0" dirty="0">
                <a:solidFill>
                  <a:srgbClr val="3C5C78"/>
                </a:solidFill>
              </a:rPr>
              <a:t>, σε περίπτωση που ο πελάτης σας πτωχεύσει ή αποδειχτεί αφερέγγυος.</a:t>
            </a:r>
          </a:p>
          <a:p>
            <a:pPr marR="0" lvl="0" algn="just" rtl="0">
              <a:lnSpc>
                <a:spcPct val="107000"/>
              </a:lnSpc>
              <a:spcBef>
                <a:spcPts val="0"/>
              </a:spcBef>
            </a:pPr>
            <a:endParaRPr lang="el-GR" sz="2400" b="0" dirty="0">
              <a:solidFill>
                <a:srgbClr val="3C5C78"/>
              </a:solidFill>
            </a:endParaRPr>
          </a:p>
          <a:p>
            <a:pPr marR="0" lvl="0" algn="just">
              <a:lnSpc>
                <a:spcPct val="107000"/>
              </a:lnSpc>
              <a:spcBef>
                <a:spcPts val="0"/>
              </a:spcBef>
            </a:pPr>
            <a:r>
              <a:rPr lang="el-GR" sz="2400" b="0" dirty="0">
                <a:solidFill>
                  <a:srgbClr val="FF9900"/>
                </a:solidFill>
              </a:rPr>
              <a:t>Ρευστότητα</a:t>
            </a:r>
          </a:p>
          <a:p>
            <a:pPr marR="0" lvl="0" algn="just">
              <a:lnSpc>
                <a:spcPct val="107000"/>
              </a:lnSpc>
              <a:spcBef>
                <a:spcPts val="0"/>
              </a:spcBef>
            </a:pPr>
            <a:r>
              <a:rPr lang="el-GR" sz="2400" b="0" dirty="0">
                <a:solidFill>
                  <a:srgbClr val="3C5C78"/>
                </a:solidFill>
              </a:rPr>
              <a:t>Βελτιωμένες </a:t>
            </a:r>
            <a:r>
              <a:rPr lang="el-GR" sz="2400" b="0" dirty="0" err="1">
                <a:solidFill>
                  <a:srgbClr val="3C5C78"/>
                </a:solidFill>
              </a:rPr>
              <a:t>χρηματοροές</a:t>
            </a:r>
            <a:r>
              <a:rPr lang="el-GR" sz="2400" b="0" dirty="0">
                <a:solidFill>
                  <a:srgbClr val="3C5C78"/>
                </a:solidFill>
              </a:rPr>
              <a:t> καθώς ολοκληρώνεται νωρίτερα ο κύκλος της πώλησης.</a:t>
            </a:r>
          </a:p>
          <a:p>
            <a:pPr marR="0" lvl="0" algn="just">
              <a:lnSpc>
                <a:spcPct val="107000"/>
              </a:lnSpc>
              <a:spcBef>
                <a:spcPts val="0"/>
              </a:spcBef>
            </a:pPr>
            <a:endParaRPr lang="el-GR" sz="2400" b="0" dirty="0">
              <a:solidFill>
                <a:srgbClr val="3C5C78"/>
              </a:solidFill>
            </a:endParaRPr>
          </a:p>
          <a:p>
            <a:pPr marR="0" lvl="0" algn="just">
              <a:lnSpc>
                <a:spcPct val="107000"/>
              </a:lnSpc>
              <a:spcBef>
                <a:spcPts val="0"/>
              </a:spcBef>
            </a:pPr>
            <a:r>
              <a:rPr lang="el-GR" sz="2400" b="0" dirty="0">
                <a:solidFill>
                  <a:srgbClr val="FF9900"/>
                </a:solidFill>
              </a:rPr>
              <a:t>Χρηματοδότηση</a:t>
            </a:r>
          </a:p>
          <a:p>
            <a:pPr marR="0" lvl="0" algn="just">
              <a:lnSpc>
                <a:spcPct val="107000"/>
              </a:lnSpc>
              <a:spcBef>
                <a:spcPts val="0"/>
              </a:spcBef>
            </a:pPr>
            <a:r>
              <a:rPr lang="el-GR" sz="2400" b="0" dirty="0">
                <a:solidFill>
                  <a:srgbClr val="3C5C78"/>
                </a:solidFill>
              </a:rPr>
              <a:t>Ευκολότερη πρόσβαση στη χρηματοδότηση από πιστωτικά ιδρύματα καθώς αξιολογούν θετικά τις επιχειρήσεις των οποίων η ταμειακή ροή είναι ασφαλής.</a:t>
            </a:r>
          </a:p>
          <a:p>
            <a:pPr marR="0" lvl="0" algn="just">
              <a:lnSpc>
                <a:spcPct val="107000"/>
              </a:lnSpc>
              <a:spcBef>
                <a:spcPts val="0"/>
              </a:spcBef>
            </a:pPr>
            <a:endParaRPr lang="el-GR" sz="2400" b="0" dirty="0">
              <a:solidFill>
                <a:srgbClr val="3C5C78"/>
              </a:solidFill>
            </a:endParaRPr>
          </a:p>
          <a:p>
            <a:pPr marR="0" lvl="0" algn="just">
              <a:lnSpc>
                <a:spcPct val="107000"/>
              </a:lnSpc>
              <a:spcBef>
                <a:spcPts val="0"/>
              </a:spcBef>
            </a:pPr>
            <a:r>
              <a:rPr lang="el-GR" sz="2400" b="0" dirty="0">
                <a:solidFill>
                  <a:srgbClr val="FF9900"/>
                </a:solidFill>
              </a:rPr>
              <a:t>Ανάπτυξη</a:t>
            </a:r>
          </a:p>
          <a:p>
            <a:pPr marR="0" lvl="0" algn="just">
              <a:lnSpc>
                <a:spcPct val="107000"/>
              </a:lnSpc>
              <a:spcBef>
                <a:spcPts val="0"/>
              </a:spcBef>
            </a:pPr>
            <a:r>
              <a:rPr lang="el-GR" sz="2400" b="0" dirty="0">
                <a:solidFill>
                  <a:srgbClr val="3C5C78"/>
                </a:solidFill>
              </a:rPr>
              <a:t>Αύξηση της ανταγωνιστικότητά σας και ευκολότερη διείσδυση σε νέες αγορές.</a:t>
            </a:r>
          </a:p>
          <a:p>
            <a:pPr algn="just"/>
            <a:endParaRPr lang="el-GR" sz="2400" b="0" dirty="0">
              <a:solidFill>
                <a:srgbClr val="3C5C78"/>
              </a:solidFill>
            </a:endParaRPr>
          </a:p>
          <a:p>
            <a:pPr algn="just"/>
            <a:endParaRPr lang="el-GR" dirty="0">
              <a:solidFill>
                <a:srgbClr val="3C5C78"/>
              </a:solidFill>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209146" y="3612327"/>
            <a:ext cx="11698605" cy="54579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l-GR" dirty="0">
                <a:solidFill>
                  <a:srgbClr val="3C5C78"/>
                </a:solidFill>
              </a:rPr>
              <a:t>ΤΙ ΠΡΟΣΦΕΡΕΙ</a:t>
            </a:r>
          </a:p>
          <a:p>
            <a:pPr algn="just"/>
            <a:endParaRPr lang="el-GR" sz="2400" b="0" dirty="0">
              <a:solidFill>
                <a:srgbClr val="3C5C78"/>
              </a:solidFill>
            </a:endParaRPr>
          </a:p>
          <a:p>
            <a:pPr lvl="0" algn="just"/>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Άμεση Χρηματοδότηση: Προεξόφληση του 80% της αξίας των τιμολογίων που έχουν ασφαλιστεί στην </a:t>
            </a:r>
            <a:r>
              <a:rPr lang="en-US" sz="2400" b="0" dirty="0">
                <a:solidFill>
                  <a:srgbClr val="3C5C78"/>
                </a:solidFill>
              </a:rPr>
              <a:t>ECG</a:t>
            </a:r>
            <a:r>
              <a:rPr lang="el-GR" sz="2400" b="0" dirty="0">
                <a:solidFill>
                  <a:srgbClr val="3C5C78"/>
                </a:solidFill>
              </a:rPr>
              <a:t>.</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Ποσό Χρηματοδότησης: έως 1.000.000€ (</a:t>
            </a:r>
            <a:r>
              <a:rPr lang="el-GR" sz="2400" b="0" dirty="0" err="1">
                <a:solidFill>
                  <a:srgbClr val="3C5C78"/>
                </a:solidFill>
              </a:rPr>
              <a:t>ανακυκλούμενο</a:t>
            </a:r>
            <a:r>
              <a:rPr lang="el-GR" sz="2400" b="0" dirty="0">
                <a:solidFill>
                  <a:srgbClr val="3C5C78"/>
                </a:solidFill>
              </a:rPr>
              <a:t>).</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Χρόνος πίστωσης τιμολογίων: 1 έως 4 μήνες.</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Επιτόκιο: Καθορίζεται από το Τραπεζικό ίδρυμα με ευνοϊκούς όρους.</a:t>
            </a:r>
          </a:p>
          <a:p>
            <a:pPr marL="342900" indent="-342900" algn="just">
              <a:buFont typeface="Arial" panose="020B0604020202020204" pitchFamily="34" charset="0"/>
              <a:buChar char="•"/>
            </a:pPr>
            <a:endParaRPr lang="el-GR" sz="2400" b="0" dirty="0">
              <a:solidFill>
                <a:srgbClr val="3C5C78"/>
              </a:solidFill>
            </a:endParaRPr>
          </a:p>
          <a:p>
            <a:pPr marL="342900" indent="-342900" algn="just">
              <a:buFont typeface="Arial" panose="020B0604020202020204" pitchFamily="34" charset="0"/>
              <a:buChar char="•"/>
            </a:pPr>
            <a:r>
              <a:rPr lang="el-GR" sz="2400" b="0" dirty="0">
                <a:solidFill>
                  <a:srgbClr val="3C5C78"/>
                </a:solidFill>
              </a:rPr>
              <a:t>Δεν απαιτούνται εμπράγματες ασφάλειες από την τράπεζα.</a:t>
            </a:r>
          </a:p>
          <a:p>
            <a:pPr marL="0" marR="0" indent="0" algn="just" defTabSz="825500" rtl="0" fontAlgn="auto" latinLnBrk="0" hangingPunct="0">
              <a:lnSpc>
                <a:spcPct val="100000"/>
              </a:lnSpc>
              <a:spcBef>
                <a:spcPts val="0"/>
              </a:spcBef>
              <a:spcAft>
                <a:spcPts val="0"/>
              </a:spcAft>
              <a:buClrTx/>
              <a:buSzTx/>
              <a:buFontTx/>
              <a:buNone/>
              <a:tabLst/>
            </a:pP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385832431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6DAB9D-7A5D-7A3C-D18C-CB18A7FB34B8}"/>
              </a:ext>
            </a:extLst>
          </p:cNvPr>
          <p:cNvSpPr txBox="1"/>
          <p:nvPr/>
        </p:nvSpPr>
        <p:spPr>
          <a:xfrm>
            <a:off x="1230129" y="3779302"/>
            <a:ext cx="5586466" cy="2934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6000" b="1" i="0" u="none" strike="noStrike" cap="none" spc="0" normalizeH="0" baseline="0" dirty="0">
                <a:ln>
                  <a:noFill/>
                </a:ln>
                <a:solidFill>
                  <a:srgbClr val="3C5C78"/>
                </a:solidFill>
                <a:effectLst/>
                <a:uFillTx/>
                <a:latin typeface="+mn-lt"/>
                <a:ea typeface="+mn-ea"/>
                <a:cs typeface="+mn-cs"/>
                <a:sym typeface="Helvetica Neue"/>
              </a:rPr>
              <a:t>Ευχαριστούμε!</a:t>
            </a:r>
          </a:p>
          <a:p>
            <a:pPr marL="0" marR="0" indent="0" algn="ctr" defTabSz="825500" rtl="0" fontAlgn="auto" latinLnBrk="0" hangingPunct="0">
              <a:lnSpc>
                <a:spcPct val="100000"/>
              </a:lnSpc>
              <a:spcBef>
                <a:spcPts val="0"/>
              </a:spcBef>
              <a:spcAft>
                <a:spcPts val="0"/>
              </a:spcAft>
              <a:buClrTx/>
              <a:buSzTx/>
              <a:buFontTx/>
              <a:buNone/>
              <a:tabLst/>
            </a:pPr>
            <a:endParaRPr lang="el-GR" sz="3200" dirty="0">
              <a:solidFill>
                <a:srgbClr val="3C5C78"/>
              </a:solidFill>
            </a:endParaRPr>
          </a:p>
          <a:p>
            <a:pPr marL="0" marR="0" indent="0" algn="just"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3C5C78"/>
                </a:solidFill>
                <a:effectLst/>
                <a:uFillTx/>
                <a:latin typeface="+mn-lt"/>
                <a:ea typeface="+mn-ea"/>
                <a:cs typeface="+mn-cs"/>
                <a:sym typeface="Helvetica Neue"/>
                <a:hlinkClick r:id="rId2"/>
              </a:rPr>
              <a:t>info@ecg.gr</a:t>
            </a:r>
            <a:endParaRPr kumimoji="0" lang="en-US" sz="3200" b="1"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6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369F4344-60EE-6DEF-5683-CA4897D41EE2}"/>
              </a:ext>
            </a:extLst>
          </p:cNvPr>
          <p:cNvPicPr>
            <a:picLocks noChangeAspect="1"/>
          </p:cNvPicPr>
          <p:nvPr/>
        </p:nvPicPr>
        <p:blipFill>
          <a:blip r:embed="rId3"/>
          <a:stretch>
            <a:fillRect/>
          </a:stretch>
        </p:blipFill>
        <p:spPr>
          <a:xfrm>
            <a:off x="152400" y="12624508"/>
            <a:ext cx="2762250" cy="1015292"/>
          </a:xfrm>
          <a:prstGeom prst="rect">
            <a:avLst/>
          </a:prstGeom>
          <a:ln w="12700">
            <a:miter lim="400000"/>
          </a:ln>
        </p:spPr>
      </p:pic>
    </p:spTree>
    <p:extLst>
      <p:ext uri="{BB962C8B-B14F-4D97-AF65-F5344CB8AC3E}">
        <p14:creationId xmlns:p14="http://schemas.microsoft.com/office/powerpoint/2010/main" val="25233851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BF7F175-239A-098A-DC36-EBCC3CBB3A7E}"/>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3" name="Image" descr="Image">
            <a:extLst>
              <a:ext uri="{FF2B5EF4-FFF2-40B4-BE49-F238E27FC236}">
                <a16:creationId xmlns:a16="http://schemas.microsoft.com/office/drawing/2014/main" id="{783DD35B-B82C-9CFB-CBCB-A1B7E5073DCD}"/>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4" name="TextBox 3">
            <a:extLst>
              <a:ext uri="{FF2B5EF4-FFF2-40B4-BE49-F238E27FC236}">
                <a16:creationId xmlns:a16="http://schemas.microsoft.com/office/drawing/2014/main" id="{595AEF4B-11FC-EB7D-AC3A-4633E817FE4A}"/>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l-GR" sz="2000" dirty="0">
                <a:solidFill>
                  <a:schemeClr val="bg1"/>
                </a:solidFill>
              </a:rPr>
              <a:t>5</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2F1E0621-1AE4-B3BE-F8D4-768A4B8FE294}"/>
              </a:ext>
            </a:extLst>
          </p:cNvPr>
          <p:cNvSpPr txBox="1"/>
          <p:nvPr/>
        </p:nvSpPr>
        <p:spPr>
          <a:xfrm>
            <a:off x="381000" y="470791"/>
            <a:ext cx="109347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4400" b="1" i="0" u="none" strike="noStrike" cap="none" spc="0" normalizeH="0" baseline="0" dirty="0">
                <a:ln>
                  <a:noFill/>
                </a:ln>
                <a:solidFill>
                  <a:srgbClr val="0D3A5D"/>
                </a:solidFill>
                <a:effectLst/>
                <a:uFillTx/>
                <a:latin typeface="+mn-lt"/>
                <a:ea typeface="+mn-ea"/>
                <a:cs typeface="+mn-cs"/>
                <a:sym typeface="Helvetica Neue"/>
              </a:rPr>
              <a:t>Οι 3 πυλ</a:t>
            </a:r>
            <a:r>
              <a:rPr lang="el-GR" sz="4400" dirty="0">
                <a:solidFill>
                  <a:srgbClr val="0D3A5D"/>
                </a:solidFill>
              </a:rPr>
              <a:t>ώνες στήριξης της </a:t>
            </a:r>
            <a:r>
              <a:rPr lang="en-US" sz="4400" dirty="0">
                <a:solidFill>
                  <a:srgbClr val="0D3A5D"/>
                </a:solidFill>
              </a:rPr>
              <a:t>ECG</a:t>
            </a:r>
            <a:endParaRPr kumimoji="0" lang="el-GR" sz="4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B32C16A6-21F8-9158-8ED2-E2F6254747F4}"/>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pic>
        <p:nvPicPr>
          <p:cNvPr id="7" name="Image" descr="Image">
            <a:extLst>
              <a:ext uri="{FF2B5EF4-FFF2-40B4-BE49-F238E27FC236}">
                <a16:creationId xmlns:a16="http://schemas.microsoft.com/office/drawing/2014/main" id="{B27EA8FE-CA83-CC0E-AADB-F249354102A7}"/>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pic>
        <p:nvPicPr>
          <p:cNvPr id="15" name="Picture 14" descr="A close-up of a person and person holding pens&#10;&#10;Description automatically generated">
            <a:extLst>
              <a:ext uri="{FF2B5EF4-FFF2-40B4-BE49-F238E27FC236}">
                <a16:creationId xmlns:a16="http://schemas.microsoft.com/office/drawing/2014/main" id="{CB5169A1-441F-B3AD-87CB-EAF85D6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116" y="2602128"/>
            <a:ext cx="5776274" cy="4145582"/>
          </a:xfrm>
          <a:prstGeom prst="rect">
            <a:avLst/>
          </a:prstGeom>
        </p:spPr>
      </p:pic>
      <p:pic>
        <p:nvPicPr>
          <p:cNvPr id="17" name="Picture 16" descr="A close-up of a person shaking hands&#10;&#10;Description automatically generated">
            <a:extLst>
              <a:ext uri="{FF2B5EF4-FFF2-40B4-BE49-F238E27FC236}">
                <a16:creationId xmlns:a16="http://schemas.microsoft.com/office/drawing/2014/main" id="{72170480-B536-180E-86D2-2C100982B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250" y="2602128"/>
            <a:ext cx="5776274" cy="4145582"/>
          </a:xfrm>
          <a:prstGeom prst="rect">
            <a:avLst/>
          </a:prstGeom>
        </p:spPr>
      </p:pic>
      <p:pic>
        <p:nvPicPr>
          <p:cNvPr id="19" name="Picture 18" descr="A close-up of hands holding a piece of paper&#10;&#10;Description automatically generated">
            <a:extLst>
              <a:ext uri="{FF2B5EF4-FFF2-40B4-BE49-F238E27FC236}">
                <a16:creationId xmlns:a16="http://schemas.microsoft.com/office/drawing/2014/main" id="{B25A04E7-70DF-BFF4-2DFB-75D76898E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21384" y="2602128"/>
            <a:ext cx="5776274" cy="4145582"/>
          </a:xfrm>
          <a:prstGeom prst="rect">
            <a:avLst/>
          </a:prstGeom>
        </p:spPr>
      </p:pic>
      <p:pic>
        <p:nvPicPr>
          <p:cNvPr id="21" name="Picture 20" descr="A black and white logo&#10;&#10;Description automatically generated">
            <a:extLst>
              <a:ext uri="{FF2B5EF4-FFF2-40B4-BE49-F238E27FC236}">
                <a16:creationId xmlns:a16="http://schemas.microsoft.com/office/drawing/2014/main" id="{7247040E-4B38-6BF2-D00E-E04EA080D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2254" y="7043485"/>
            <a:ext cx="2765997" cy="2765997"/>
          </a:xfrm>
          <a:prstGeom prst="rect">
            <a:avLst/>
          </a:prstGeom>
        </p:spPr>
      </p:pic>
      <p:pic>
        <p:nvPicPr>
          <p:cNvPr id="23" name="Picture 22" descr="A black shield with a check mark&#10;&#10;Description automatically generated">
            <a:extLst>
              <a:ext uri="{FF2B5EF4-FFF2-40B4-BE49-F238E27FC236}">
                <a16:creationId xmlns:a16="http://schemas.microsoft.com/office/drawing/2014/main" id="{0D455F89-1921-DA7D-8FB9-4D4E4AB1D0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4388" y="7043485"/>
            <a:ext cx="2765997" cy="2765997"/>
          </a:xfrm>
          <a:prstGeom prst="rect">
            <a:avLst/>
          </a:prstGeom>
        </p:spPr>
      </p:pic>
      <p:pic>
        <p:nvPicPr>
          <p:cNvPr id="25" name="Picture 24" descr="A graph with a line up&#10;&#10;Description automatically generated">
            <a:extLst>
              <a:ext uri="{FF2B5EF4-FFF2-40B4-BE49-F238E27FC236}">
                <a16:creationId xmlns:a16="http://schemas.microsoft.com/office/drawing/2014/main" id="{6AB0F281-A261-4FCA-D7A5-2B2D717864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26522" y="7043485"/>
            <a:ext cx="2765997" cy="2765997"/>
          </a:xfrm>
          <a:prstGeom prst="rect">
            <a:avLst/>
          </a:prstGeom>
        </p:spPr>
      </p:pic>
      <p:sp>
        <p:nvSpPr>
          <p:cNvPr id="26" name="TextBox 25">
            <a:extLst>
              <a:ext uri="{FF2B5EF4-FFF2-40B4-BE49-F238E27FC236}">
                <a16:creationId xmlns:a16="http://schemas.microsoft.com/office/drawing/2014/main" id="{08644249-88F7-FDE7-CA01-03891C2ABE6B}"/>
              </a:ext>
            </a:extLst>
          </p:cNvPr>
          <p:cNvSpPr txBox="1"/>
          <p:nvPr/>
        </p:nvSpPr>
        <p:spPr>
          <a:xfrm>
            <a:off x="2625877" y="9734924"/>
            <a:ext cx="52387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dirty="0">
                <a:solidFill>
                  <a:srgbClr val="FF9900"/>
                </a:solidFill>
              </a:rPr>
              <a:t>Εξαγωγικές Πιστώσεις</a:t>
            </a:r>
            <a:endParaRPr kumimoji="0" lang="el-GR" sz="3000" b="1" i="0" u="none" strike="noStrike" cap="none" spc="0" normalizeH="0" baseline="0" dirty="0">
              <a:ln>
                <a:noFill/>
              </a:ln>
              <a:solidFill>
                <a:srgbClr val="FF9900"/>
              </a:solidFill>
              <a:effectLst/>
              <a:uFillTx/>
              <a:latin typeface="+mn-lt"/>
              <a:ea typeface="+mn-ea"/>
              <a:cs typeface="+mn-cs"/>
              <a:sym typeface="Helvetica Neue"/>
            </a:endParaRPr>
          </a:p>
        </p:txBody>
      </p:sp>
      <p:sp>
        <p:nvSpPr>
          <p:cNvPr id="27" name="TextBox 26">
            <a:extLst>
              <a:ext uri="{FF2B5EF4-FFF2-40B4-BE49-F238E27FC236}">
                <a16:creationId xmlns:a16="http://schemas.microsoft.com/office/drawing/2014/main" id="{4A9F0F4F-05E5-7A3E-C04F-9A4B6E4606D7}"/>
              </a:ext>
            </a:extLst>
          </p:cNvPr>
          <p:cNvSpPr txBox="1"/>
          <p:nvPr/>
        </p:nvSpPr>
        <p:spPr>
          <a:xfrm>
            <a:off x="9572625" y="9734923"/>
            <a:ext cx="52387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dirty="0">
                <a:solidFill>
                  <a:srgbClr val="FF9900"/>
                </a:solidFill>
              </a:rPr>
              <a:t>Εγγυήσεις</a:t>
            </a:r>
            <a:endParaRPr kumimoji="0" lang="el-GR" sz="3000" b="1" i="0" u="none" strike="noStrike" cap="none" spc="0" normalizeH="0" baseline="0" dirty="0">
              <a:ln>
                <a:noFill/>
              </a:ln>
              <a:solidFill>
                <a:srgbClr val="FF9900"/>
              </a:solidFill>
              <a:effectLst/>
              <a:uFillTx/>
              <a:latin typeface="+mn-lt"/>
              <a:ea typeface="+mn-ea"/>
              <a:cs typeface="+mn-cs"/>
              <a:sym typeface="Helvetica Neue"/>
            </a:endParaRPr>
          </a:p>
        </p:txBody>
      </p:sp>
      <p:sp>
        <p:nvSpPr>
          <p:cNvPr id="28" name="TextBox 27">
            <a:extLst>
              <a:ext uri="{FF2B5EF4-FFF2-40B4-BE49-F238E27FC236}">
                <a16:creationId xmlns:a16="http://schemas.microsoft.com/office/drawing/2014/main" id="{0E00E76F-0DD7-3216-BD2E-F1E700EA19A7}"/>
              </a:ext>
            </a:extLst>
          </p:cNvPr>
          <p:cNvSpPr txBox="1"/>
          <p:nvPr/>
        </p:nvSpPr>
        <p:spPr>
          <a:xfrm>
            <a:off x="16390146" y="9734924"/>
            <a:ext cx="52387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dirty="0">
                <a:solidFill>
                  <a:srgbClr val="FF9900"/>
                </a:solidFill>
              </a:rPr>
              <a:t>Χρηματοδότηση</a:t>
            </a:r>
            <a:endParaRPr kumimoji="0" lang="el-GR" sz="3000" b="1" i="0" u="none" strike="noStrike" cap="none" spc="0" normalizeH="0" baseline="0" dirty="0">
              <a:ln>
                <a:noFill/>
              </a:ln>
              <a:solidFill>
                <a:srgbClr val="FF9900"/>
              </a:solidFill>
              <a:effectLst/>
              <a:uFillTx/>
              <a:latin typeface="+mn-lt"/>
              <a:ea typeface="+mn-ea"/>
              <a:cs typeface="+mn-cs"/>
              <a:sym typeface="Helvetica Neue"/>
            </a:endParaRPr>
          </a:p>
        </p:txBody>
      </p:sp>
    </p:spTree>
    <p:extLst>
      <p:ext uri="{BB962C8B-B14F-4D97-AF65-F5344CB8AC3E}">
        <p14:creationId xmlns:p14="http://schemas.microsoft.com/office/powerpoint/2010/main" val="77523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FE3AFEA-2820-6974-DF2B-7FF0A62FCFDF}"/>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14" name="Image" descr="Image">
            <a:extLst>
              <a:ext uri="{FF2B5EF4-FFF2-40B4-BE49-F238E27FC236}">
                <a16:creationId xmlns:a16="http://schemas.microsoft.com/office/drawing/2014/main" id="{EA1DC042-DFA9-B5AF-33A7-1F243F70DC3D}"/>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15" name="TextBox 14">
            <a:extLst>
              <a:ext uri="{FF2B5EF4-FFF2-40B4-BE49-F238E27FC236}">
                <a16:creationId xmlns:a16="http://schemas.microsoft.com/office/drawing/2014/main" id="{64016432-EF62-9A9D-101C-15C2E9102B8E}"/>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6</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16" name="TextBox 15">
            <a:extLst>
              <a:ext uri="{FF2B5EF4-FFF2-40B4-BE49-F238E27FC236}">
                <a16:creationId xmlns:a16="http://schemas.microsoft.com/office/drawing/2014/main" id="{7B22B242-7844-6E90-1A6E-ADFD9D45E2D6}"/>
              </a:ext>
            </a:extLst>
          </p:cNvPr>
          <p:cNvSpPr txBox="1"/>
          <p:nvPr/>
        </p:nvSpPr>
        <p:spPr>
          <a:xfrm>
            <a:off x="381000" y="470791"/>
            <a:ext cx="109347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4400" b="1" i="0" u="none" strike="noStrike" cap="none" spc="0" normalizeH="0" baseline="0" dirty="0">
                <a:ln>
                  <a:noFill/>
                </a:ln>
                <a:solidFill>
                  <a:srgbClr val="0D3A5D"/>
                </a:solidFill>
                <a:effectLst/>
                <a:uFillTx/>
                <a:latin typeface="+mn-lt"/>
                <a:ea typeface="+mn-ea"/>
                <a:cs typeface="+mn-cs"/>
                <a:sym typeface="Helvetica Neue"/>
              </a:rPr>
              <a:t>Το συναλλακτικό κύκλωμα</a:t>
            </a:r>
          </a:p>
        </p:txBody>
      </p:sp>
      <p:sp>
        <p:nvSpPr>
          <p:cNvPr id="17" name="TextBox 16">
            <a:extLst>
              <a:ext uri="{FF2B5EF4-FFF2-40B4-BE49-F238E27FC236}">
                <a16:creationId xmlns:a16="http://schemas.microsoft.com/office/drawing/2014/main" id="{56F71030-4080-AC71-3948-3D96BA37DE69}"/>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pic>
        <p:nvPicPr>
          <p:cNvPr id="18" name="Image" descr="Image">
            <a:extLst>
              <a:ext uri="{FF2B5EF4-FFF2-40B4-BE49-F238E27FC236}">
                <a16:creationId xmlns:a16="http://schemas.microsoft.com/office/drawing/2014/main" id="{39E92D40-FBEF-C577-CCB4-EE6198E7BAC5}"/>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grpSp>
        <p:nvGrpSpPr>
          <p:cNvPr id="34" name="Group 33">
            <a:extLst>
              <a:ext uri="{FF2B5EF4-FFF2-40B4-BE49-F238E27FC236}">
                <a16:creationId xmlns:a16="http://schemas.microsoft.com/office/drawing/2014/main" id="{5BAB5068-CEC8-9E77-6ABF-67313B34C6B8}"/>
              </a:ext>
            </a:extLst>
          </p:cNvPr>
          <p:cNvGrpSpPr/>
          <p:nvPr/>
        </p:nvGrpSpPr>
        <p:grpSpPr>
          <a:xfrm>
            <a:off x="3924300" y="4654209"/>
            <a:ext cx="2668086" cy="2298550"/>
            <a:chOff x="3009357" y="3124199"/>
            <a:chExt cx="2668086" cy="2298550"/>
          </a:xfrm>
        </p:grpSpPr>
        <p:pic>
          <p:nvPicPr>
            <p:cNvPr id="3" name="Graphic 2" descr="Raw Materials outline">
              <a:extLst>
                <a:ext uri="{FF2B5EF4-FFF2-40B4-BE49-F238E27FC236}">
                  <a16:creationId xmlns:a16="http://schemas.microsoft.com/office/drawing/2014/main" id="{E1764D43-5EEE-2FCB-3289-B39CAAA876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9364" y="3124199"/>
              <a:ext cx="1488072" cy="1488072"/>
            </a:xfrm>
            <a:prstGeom prst="rect">
              <a:avLst/>
            </a:prstGeom>
          </p:spPr>
        </p:pic>
        <p:sp>
          <p:nvSpPr>
            <p:cNvPr id="19" name="TextBox 18">
              <a:extLst>
                <a:ext uri="{FF2B5EF4-FFF2-40B4-BE49-F238E27FC236}">
                  <a16:creationId xmlns:a16="http://schemas.microsoft.com/office/drawing/2014/main" id="{A47E0092-8720-8D70-77AC-AC4E91F4B008}"/>
                </a:ext>
              </a:extLst>
            </p:cNvPr>
            <p:cNvSpPr txBox="1"/>
            <p:nvPr/>
          </p:nvSpPr>
          <p:spPr>
            <a:xfrm>
              <a:off x="3009357" y="4581493"/>
              <a:ext cx="26680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π</a:t>
              </a:r>
              <a:r>
                <a:rPr kumimoji="0" lang="el-GR" sz="2400" b="1" i="0" u="none" strike="noStrike" cap="none" spc="0" normalizeH="0" baseline="0" dirty="0">
                  <a:ln>
                    <a:noFill/>
                  </a:ln>
                  <a:solidFill>
                    <a:srgbClr val="0D3A5D"/>
                  </a:solidFill>
                  <a:effectLst/>
                  <a:uFillTx/>
                  <a:latin typeface="+mn-lt"/>
                  <a:ea typeface="+mn-ea"/>
                  <a:cs typeface="+mn-cs"/>
                  <a:sym typeface="Helvetica Neue"/>
                </a:rPr>
                <a:t>αραγγελία</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rgbClr val="0D3A5D"/>
                  </a:solidFill>
                  <a:effectLst/>
                  <a:uFillTx/>
                  <a:latin typeface="+mn-lt"/>
                  <a:ea typeface="+mn-ea"/>
                  <a:cs typeface="+mn-cs"/>
                  <a:sym typeface="Helvetica Neue"/>
                </a:rPr>
                <a:t>Α’ υλών</a:t>
              </a:r>
            </a:p>
          </p:txBody>
        </p:sp>
      </p:grpSp>
      <p:grpSp>
        <p:nvGrpSpPr>
          <p:cNvPr id="33" name="Group 32">
            <a:extLst>
              <a:ext uri="{FF2B5EF4-FFF2-40B4-BE49-F238E27FC236}">
                <a16:creationId xmlns:a16="http://schemas.microsoft.com/office/drawing/2014/main" id="{EE515A0B-70A6-34AA-FA12-32DBA87432EA}"/>
              </a:ext>
            </a:extLst>
          </p:cNvPr>
          <p:cNvGrpSpPr/>
          <p:nvPr/>
        </p:nvGrpSpPr>
        <p:grpSpPr>
          <a:xfrm>
            <a:off x="7507329" y="4569819"/>
            <a:ext cx="2668086" cy="2382940"/>
            <a:chOff x="5854324" y="4762846"/>
            <a:chExt cx="2668086" cy="2382940"/>
          </a:xfrm>
        </p:grpSpPr>
        <p:pic>
          <p:nvPicPr>
            <p:cNvPr id="6" name="Graphic 5" descr="Production with solid fill">
              <a:extLst>
                <a:ext uri="{FF2B5EF4-FFF2-40B4-BE49-F238E27FC236}">
                  <a16:creationId xmlns:a16="http://schemas.microsoft.com/office/drawing/2014/main" id="{B3F5B3CD-D301-0C72-9007-A1475D163A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4331" y="4762846"/>
              <a:ext cx="1488072" cy="1488072"/>
            </a:xfrm>
            <a:prstGeom prst="rect">
              <a:avLst/>
            </a:prstGeom>
          </p:spPr>
        </p:pic>
        <p:sp>
          <p:nvSpPr>
            <p:cNvPr id="20" name="TextBox 19">
              <a:extLst>
                <a:ext uri="{FF2B5EF4-FFF2-40B4-BE49-F238E27FC236}">
                  <a16:creationId xmlns:a16="http://schemas.microsoft.com/office/drawing/2014/main" id="{3C578F3E-1D61-C396-37DE-4588B1DAE5A1}"/>
                </a:ext>
              </a:extLst>
            </p:cNvPr>
            <p:cNvSpPr txBox="1"/>
            <p:nvPr/>
          </p:nvSpPr>
          <p:spPr>
            <a:xfrm>
              <a:off x="5854324" y="6304530"/>
              <a:ext cx="26680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παραγωγή προϊόντων</a:t>
              </a:r>
              <a:endParaRPr kumimoji="0" lang="el-GR" sz="2400" b="1" i="0" u="none" strike="noStrike" cap="none" spc="0" normalizeH="0" baseline="0" dirty="0">
                <a:ln>
                  <a:noFill/>
                </a:ln>
                <a:solidFill>
                  <a:srgbClr val="0D3A5D"/>
                </a:solidFill>
                <a:effectLst/>
                <a:uFillTx/>
                <a:latin typeface="+mn-lt"/>
                <a:ea typeface="+mn-ea"/>
                <a:cs typeface="+mn-cs"/>
                <a:sym typeface="Helvetica Neue"/>
              </a:endParaRPr>
            </a:p>
          </p:txBody>
        </p:sp>
      </p:grpSp>
      <p:grpSp>
        <p:nvGrpSpPr>
          <p:cNvPr id="32" name="Group 31">
            <a:extLst>
              <a:ext uri="{FF2B5EF4-FFF2-40B4-BE49-F238E27FC236}">
                <a16:creationId xmlns:a16="http://schemas.microsoft.com/office/drawing/2014/main" id="{9C033D4B-F1B5-D47D-D1C8-9D754C168398}"/>
              </a:ext>
            </a:extLst>
          </p:cNvPr>
          <p:cNvGrpSpPr/>
          <p:nvPr/>
        </p:nvGrpSpPr>
        <p:grpSpPr>
          <a:xfrm>
            <a:off x="11090358" y="4623431"/>
            <a:ext cx="2668086" cy="2329328"/>
            <a:chOff x="4806031" y="8124625"/>
            <a:chExt cx="2668086" cy="2329328"/>
          </a:xfrm>
        </p:grpSpPr>
        <p:pic>
          <p:nvPicPr>
            <p:cNvPr id="4" name="Graphic 3" descr="Inventory outline">
              <a:extLst>
                <a:ext uri="{FF2B5EF4-FFF2-40B4-BE49-F238E27FC236}">
                  <a16:creationId xmlns:a16="http://schemas.microsoft.com/office/drawing/2014/main" id="{351AE511-CBB5-9FCE-EDA1-2587153B22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6038" y="8124625"/>
              <a:ext cx="1488072" cy="1488072"/>
            </a:xfrm>
            <a:prstGeom prst="rect">
              <a:avLst/>
            </a:prstGeom>
          </p:spPr>
        </p:pic>
        <p:sp>
          <p:nvSpPr>
            <p:cNvPr id="21" name="TextBox 20">
              <a:extLst>
                <a:ext uri="{FF2B5EF4-FFF2-40B4-BE49-F238E27FC236}">
                  <a16:creationId xmlns:a16="http://schemas.microsoft.com/office/drawing/2014/main" id="{A72BA0CF-9EF5-4201-88ED-3458FF5CDCBA}"/>
                </a:ext>
              </a:extLst>
            </p:cNvPr>
            <p:cNvSpPr txBox="1"/>
            <p:nvPr/>
          </p:nvSpPr>
          <p:spPr>
            <a:xfrm>
              <a:off x="4806031" y="9612697"/>
              <a:ext cx="26680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a:solidFill>
                    <a:srgbClr val="0D3A5D"/>
                  </a:solidFill>
                </a:rPr>
                <a:t>τελικά</a:t>
              </a:r>
            </a:p>
            <a:p>
              <a:pPr marL="0" marR="0" indent="0" algn="ctr" defTabSz="825500" rtl="0" fontAlgn="auto" latinLnBrk="0" hangingPunct="0">
                <a:lnSpc>
                  <a:spcPct val="100000"/>
                </a:lnSpc>
                <a:spcBef>
                  <a:spcPts val="0"/>
                </a:spcBef>
                <a:spcAft>
                  <a:spcPts val="0"/>
                </a:spcAft>
                <a:buClrTx/>
                <a:buSzTx/>
                <a:buFontTx/>
                <a:buNone/>
                <a:tabLst/>
              </a:pPr>
              <a:r>
                <a:rPr lang="el-GR" sz="2400">
                  <a:solidFill>
                    <a:srgbClr val="0D3A5D"/>
                  </a:solidFill>
                </a:rPr>
                <a:t>προϊόντα</a:t>
              </a:r>
              <a:endParaRPr kumimoji="0" lang="el-GR" sz="2400" b="1" i="0" u="none" strike="noStrike" cap="none" spc="0" normalizeH="0" baseline="0" dirty="0">
                <a:ln>
                  <a:noFill/>
                </a:ln>
                <a:solidFill>
                  <a:srgbClr val="0D3A5D"/>
                </a:solidFill>
                <a:effectLst/>
                <a:uFillTx/>
                <a:latin typeface="+mn-lt"/>
                <a:ea typeface="+mn-ea"/>
                <a:cs typeface="+mn-cs"/>
                <a:sym typeface="Helvetica Neue"/>
              </a:endParaRPr>
            </a:p>
          </p:txBody>
        </p:sp>
      </p:grpSp>
      <p:grpSp>
        <p:nvGrpSpPr>
          <p:cNvPr id="36" name="Group 35">
            <a:extLst>
              <a:ext uri="{FF2B5EF4-FFF2-40B4-BE49-F238E27FC236}">
                <a16:creationId xmlns:a16="http://schemas.microsoft.com/office/drawing/2014/main" id="{AAB8BD06-24F5-50DC-7A1B-75B9BC5E49A2}"/>
              </a:ext>
            </a:extLst>
          </p:cNvPr>
          <p:cNvGrpSpPr/>
          <p:nvPr/>
        </p:nvGrpSpPr>
        <p:grpSpPr>
          <a:xfrm>
            <a:off x="14673387" y="4623431"/>
            <a:ext cx="2668086" cy="2329328"/>
            <a:chOff x="1217028" y="8124625"/>
            <a:chExt cx="2668086" cy="2329328"/>
          </a:xfrm>
        </p:grpSpPr>
        <p:pic>
          <p:nvPicPr>
            <p:cNvPr id="10" name="Graphic 9" descr="Store with solid fill">
              <a:extLst>
                <a:ext uri="{FF2B5EF4-FFF2-40B4-BE49-F238E27FC236}">
                  <a16:creationId xmlns:a16="http://schemas.microsoft.com/office/drawing/2014/main" id="{FA0A449B-EEA9-FCC3-8098-8133C8D8E8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7035" y="8124625"/>
              <a:ext cx="1488072" cy="1488072"/>
            </a:xfrm>
            <a:prstGeom prst="rect">
              <a:avLst/>
            </a:prstGeom>
          </p:spPr>
        </p:pic>
        <p:sp>
          <p:nvSpPr>
            <p:cNvPr id="22" name="TextBox 21">
              <a:extLst>
                <a:ext uri="{FF2B5EF4-FFF2-40B4-BE49-F238E27FC236}">
                  <a16:creationId xmlns:a16="http://schemas.microsoft.com/office/drawing/2014/main" id="{A60700D3-C5EE-F6A0-3343-BE4D86487BF8}"/>
                </a:ext>
              </a:extLst>
            </p:cNvPr>
            <p:cNvSpPr txBox="1"/>
            <p:nvPr/>
          </p:nvSpPr>
          <p:spPr>
            <a:xfrm>
              <a:off x="1217028" y="9612697"/>
              <a:ext cx="26680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πώληση</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rgbClr val="0D3A5D"/>
                  </a:solidFill>
                  <a:effectLst/>
                  <a:uFillTx/>
                  <a:latin typeface="+mn-lt"/>
                  <a:ea typeface="+mn-ea"/>
                  <a:cs typeface="+mn-cs"/>
                  <a:sym typeface="Helvetica Neue"/>
                </a:rPr>
                <a:t>προϊόντων</a:t>
              </a:r>
            </a:p>
          </p:txBody>
        </p:sp>
      </p:grpSp>
      <p:grpSp>
        <p:nvGrpSpPr>
          <p:cNvPr id="35" name="Group 34">
            <a:extLst>
              <a:ext uri="{FF2B5EF4-FFF2-40B4-BE49-F238E27FC236}">
                <a16:creationId xmlns:a16="http://schemas.microsoft.com/office/drawing/2014/main" id="{A506E157-9A5F-A883-4589-C59D7800790E}"/>
              </a:ext>
            </a:extLst>
          </p:cNvPr>
          <p:cNvGrpSpPr/>
          <p:nvPr/>
        </p:nvGrpSpPr>
        <p:grpSpPr>
          <a:xfrm>
            <a:off x="18256416" y="4569819"/>
            <a:ext cx="2668086" cy="2329328"/>
            <a:chOff x="164390" y="4816458"/>
            <a:chExt cx="2668086" cy="2329328"/>
          </a:xfrm>
        </p:grpSpPr>
        <p:pic>
          <p:nvPicPr>
            <p:cNvPr id="12" name="Graphic 11" descr="Money outline">
              <a:extLst>
                <a:ext uri="{FF2B5EF4-FFF2-40B4-BE49-F238E27FC236}">
                  <a16:creationId xmlns:a16="http://schemas.microsoft.com/office/drawing/2014/main" id="{AD3EEAA7-B03E-E48C-0FE3-EB69D69315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4397" y="4816458"/>
              <a:ext cx="1488072" cy="1488072"/>
            </a:xfrm>
            <a:prstGeom prst="rect">
              <a:avLst/>
            </a:prstGeom>
          </p:spPr>
        </p:pic>
        <p:sp>
          <p:nvSpPr>
            <p:cNvPr id="23" name="TextBox 22">
              <a:extLst>
                <a:ext uri="{FF2B5EF4-FFF2-40B4-BE49-F238E27FC236}">
                  <a16:creationId xmlns:a16="http://schemas.microsoft.com/office/drawing/2014/main" id="{21782E93-E6B9-2663-BB01-D224A84B03C1}"/>
                </a:ext>
              </a:extLst>
            </p:cNvPr>
            <p:cNvSpPr txBox="1"/>
            <p:nvPr/>
          </p:nvSpPr>
          <p:spPr>
            <a:xfrm>
              <a:off x="164390" y="6304530"/>
              <a:ext cx="266808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είσπραξη</a:t>
              </a:r>
            </a:p>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rgbClr val="0D3A5D"/>
                  </a:solidFill>
                  <a:effectLst/>
                  <a:uFillTx/>
                  <a:latin typeface="+mn-lt"/>
                  <a:ea typeface="+mn-ea"/>
                  <a:cs typeface="+mn-cs"/>
                  <a:sym typeface="Helvetica Neue"/>
                </a:rPr>
                <a:t>απαιτήσεων</a:t>
              </a:r>
            </a:p>
          </p:txBody>
        </p:sp>
      </p:grpSp>
      <p:sp>
        <p:nvSpPr>
          <p:cNvPr id="37" name="Arrow: Right 36">
            <a:extLst>
              <a:ext uri="{FF2B5EF4-FFF2-40B4-BE49-F238E27FC236}">
                <a16:creationId xmlns:a16="http://schemas.microsoft.com/office/drawing/2014/main" id="{2FDC3545-7ED1-DB43-4A51-91D2741CBCE0}"/>
              </a:ext>
            </a:extLst>
          </p:cNvPr>
          <p:cNvSpPr/>
          <p:nvPr/>
        </p:nvSpPr>
        <p:spPr>
          <a:xfrm>
            <a:off x="6592386" y="5524500"/>
            <a:ext cx="1180014" cy="379430"/>
          </a:xfrm>
          <a:prstGeom prst="rightArrow">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38" name="Arrow: Right 37">
            <a:extLst>
              <a:ext uri="{FF2B5EF4-FFF2-40B4-BE49-F238E27FC236}">
                <a16:creationId xmlns:a16="http://schemas.microsoft.com/office/drawing/2014/main" id="{1CFFC512-6945-B92E-8305-C3E72B27AD64}"/>
              </a:ext>
            </a:extLst>
          </p:cNvPr>
          <p:cNvSpPr/>
          <p:nvPr/>
        </p:nvSpPr>
        <p:spPr>
          <a:xfrm>
            <a:off x="10173786" y="5524500"/>
            <a:ext cx="1180014" cy="379430"/>
          </a:xfrm>
          <a:prstGeom prst="rightArrow">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39" name="Arrow: Right 38">
            <a:extLst>
              <a:ext uri="{FF2B5EF4-FFF2-40B4-BE49-F238E27FC236}">
                <a16:creationId xmlns:a16="http://schemas.microsoft.com/office/drawing/2014/main" id="{76EFFE15-A64F-1C6F-4F9F-083C41CBFD1F}"/>
              </a:ext>
            </a:extLst>
          </p:cNvPr>
          <p:cNvSpPr/>
          <p:nvPr/>
        </p:nvSpPr>
        <p:spPr>
          <a:xfrm>
            <a:off x="13625908" y="5513201"/>
            <a:ext cx="1180014" cy="379430"/>
          </a:xfrm>
          <a:prstGeom prst="rightArrow">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40" name="Arrow: Right 39">
            <a:extLst>
              <a:ext uri="{FF2B5EF4-FFF2-40B4-BE49-F238E27FC236}">
                <a16:creationId xmlns:a16="http://schemas.microsoft.com/office/drawing/2014/main" id="{D226FF0B-7AFC-CB3C-11AF-DC5DDFF51361}"/>
              </a:ext>
            </a:extLst>
          </p:cNvPr>
          <p:cNvSpPr/>
          <p:nvPr/>
        </p:nvSpPr>
        <p:spPr>
          <a:xfrm>
            <a:off x="17341473" y="5524500"/>
            <a:ext cx="1180014" cy="379430"/>
          </a:xfrm>
          <a:prstGeom prst="rightArrow">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41" name="TextBox 40">
            <a:extLst>
              <a:ext uri="{FF2B5EF4-FFF2-40B4-BE49-F238E27FC236}">
                <a16:creationId xmlns:a16="http://schemas.microsoft.com/office/drawing/2014/main" id="{0EC84396-5966-48A5-16A3-668153A50760}"/>
              </a:ext>
            </a:extLst>
          </p:cNvPr>
          <p:cNvSpPr txBox="1"/>
          <p:nvPr/>
        </p:nvSpPr>
        <p:spPr>
          <a:xfrm>
            <a:off x="4110727" y="8733780"/>
            <a:ext cx="1616254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3000" b="1" i="0" u="none" strike="noStrike" cap="none" spc="0" normalizeH="0" baseline="0" dirty="0">
                <a:ln>
                  <a:noFill/>
                </a:ln>
                <a:solidFill>
                  <a:srgbClr val="0D3A5D"/>
                </a:solidFill>
                <a:effectLst/>
                <a:uFillTx/>
                <a:latin typeface="+mn-lt"/>
                <a:ea typeface="+mn-ea"/>
                <a:cs typeface="+mn-cs"/>
                <a:sym typeface="Helvetica Neue"/>
              </a:rPr>
              <a:t>Η </a:t>
            </a:r>
            <a:r>
              <a:rPr kumimoji="0" lang="en-US" sz="3000" b="1" i="0" u="none" strike="noStrike" cap="none" spc="0" normalizeH="0" baseline="0" dirty="0">
                <a:ln>
                  <a:noFill/>
                </a:ln>
                <a:solidFill>
                  <a:srgbClr val="0D3A5D"/>
                </a:solidFill>
                <a:effectLst/>
                <a:uFillTx/>
                <a:latin typeface="+mn-lt"/>
                <a:ea typeface="+mn-ea"/>
                <a:cs typeface="+mn-cs"/>
                <a:sym typeface="Helvetica Neue"/>
              </a:rPr>
              <a:t>Export Credit Greece </a:t>
            </a:r>
            <a:r>
              <a:rPr kumimoji="0" lang="el-GR" sz="3000" b="1" i="0" u="none" strike="noStrike" cap="none" spc="0" normalizeH="0" baseline="0" dirty="0">
                <a:ln>
                  <a:noFill/>
                </a:ln>
                <a:solidFill>
                  <a:srgbClr val="0D3A5D"/>
                </a:solidFill>
                <a:effectLst/>
                <a:uFillTx/>
                <a:latin typeface="+mn-lt"/>
                <a:ea typeface="+mn-ea"/>
                <a:cs typeface="+mn-cs"/>
                <a:sym typeface="Helvetica Neue"/>
              </a:rPr>
              <a:t>παρέχει </a:t>
            </a:r>
            <a:r>
              <a:rPr kumimoji="0" lang="el-GR" sz="3000" b="1" i="0" u="none" strike="noStrike" cap="none" spc="0" normalizeH="0" baseline="0" dirty="0">
                <a:ln>
                  <a:noFill/>
                </a:ln>
                <a:solidFill>
                  <a:srgbClr val="FF9900"/>
                </a:solidFill>
                <a:effectLst/>
                <a:uFillTx/>
                <a:latin typeface="+mn-lt"/>
                <a:ea typeface="+mn-ea"/>
                <a:cs typeface="+mn-cs"/>
                <a:sym typeface="Helvetica Neue"/>
              </a:rPr>
              <a:t>πλέον</a:t>
            </a:r>
            <a:r>
              <a:rPr kumimoji="0" lang="el-GR" sz="3000" b="1" i="0" u="none" strike="noStrike" cap="none" spc="0" normalizeH="0" baseline="0" dirty="0">
                <a:ln>
                  <a:noFill/>
                </a:ln>
                <a:solidFill>
                  <a:srgbClr val="0D3A5D"/>
                </a:solidFill>
                <a:effectLst/>
                <a:uFillTx/>
                <a:latin typeface="+mn-lt"/>
                <a:ea typeface="+mn-ea"/>
                <a:cs typeface="+mn-cs"/>
                <a:sym typeface="Helvetica Neue"/>
              </a:rPr>
              <a:t> λύσεις </a:t>
            </a:r>
            <a:r>
              <a:rPr kumimoji="0" lang="en-US" sz="3000" b="1" i="0" u="none" strike="noStrike" cap="none" spc="0" normalizeH="0" baseline="0" dirty="0">
                <a:ln>
                  <a:noFill/>
                </a:ln>
                <a:solidFill>
                  <a:srgbClr val="0D3A5D"/>
                </a:solidFill>
                <a:effectLst/>
                <a:uFillTx/>
                <a:latin typeface="+mn-lt"/>
                <a:ea typeface="+mn-ea"/>
                <a:cs typeface="+mn-cs"/>
                <a:sym typeface="Helvetica Neue"/>
              </a:rPr>
              <a:t>trade finance &amp; supply chain</a:t>
            </a:r>
            <a:r>
              <a:rPr kumimoji="0" lang="el-GR" sz="3000" b="1" i="0" u="none" strike="noStrike" cap="none" spc="0" normalizeH="0" baseline="0" dirty="0">
                <a:ln>
                  <a:noFill/>
                </a:ln>
                <a:solidFill>
                  <a:srgbClr val="0D3A5D"/>
                </a:solidFill>
                <a:effectLst/>
                <a:uFillTx/>
                <a:latin typeface="+mn-lt"/>
                <a:ea typeface="+mn-ea"/>
                <a:cs typeface="+mn-cs"/>
                <a:sym typeface="Helvetica Neue"/>
              </a:rPr>
              <a:t> στο </a:t>
            </a:r>
            <a:r>
              <a:rPr lang="el-GR" dirty="0">
                <a:solidFill>
                  <a:srgbClr val="FF9900"/>
                </a:solidFill>
              </a:rPr>
              <a:t>σύνολο</a:t>
            </a:r>
          </a:p>
          <a:p>
            <a:pPr marL="0" marR="0" indent="0" algn="ctr" defTabSz="825500" rtl="0" fontAlgn="auto" latinLnBrk="0" hangingPunct="0">
              <a:lnSpc>
                <a:spcPct val="100000"/>
              </a:lnSpc>
              <a:spcBef>
                <a:spcPts val="0"/>
              </a:spcBef>
              <a:spcAft>
                <a:spcPts val="0"/>
              </a:spcAft>
              <a:buClrTx/>
              <a:buSzTx/>
              <a:buFontTx/>
              <a:buNone/>
              <a:tabLst/>
            </a:pPr>
            <a:r>
              <a:rPr lang="el-GR" dirty="0">
                <a:solidFill>
                  <a:srgbClr val="0D3A5D"/>
                </a:solidFill>
              </a:rPr>
              <a:t>του </a:t>
            </a:r>
            <a:r>
              <a:rPr kumimoji="0" lang="el-GR" sz="3000" b="1" i="0" u="none" strike="noStrike" cap="none" spc="0" normalizeH="0" baseline="0" dirty="0">
                <a:ln>
                  <a:noFill/>
                </a:ln>
                <a:solidFill>
                  <a:srgbClr val="0D3A5D"/>
                </a:solidFill>
                <a:effectLst/>
                <a:uFillTx/>
                <a:latin typeface="+mn-lt"/>
                <a:ea typeface="+mn-ea"/>
                <a:cs typeface="+mn-cs"/>
                <a:sym typeface="Helvetica Neue"/>
              </a:rPr>
              <a:t>συναλλακτικού κυκλώματος του εξαγωγέα</a:t>
            </a:r>
            <a:r>
              <a:rPr kumimoji="0" lang="en-US" sz="3000" b="1" i="0" u="none" strike="noStrike" cap="none" spc="0" normalizeH="0" baseline="0" dirty="0">
                <a:ln>
                  <a:noFill/>
                </a:ln>
                <a:solidFill>
                  <a:srgbClr val="0D3A5D"/>
                </a:solidFill>
                <a:effectLst/>
                <a:uFillTx/>
                <a:latin typeface="+mn-lt"/>
                <a:ea typeface="+mn-ea"/>
                <a:cs typeface="+mn-cs"/>
                <a:sym typeface="Helvetica Neue"/>
              </a:rPr>
              <a:t> </a:t>
            </a:r>
            <a:endParaRPr kumimoji="0" lang="el-GR" sz="3000" b="1" i="0" u="none" strike="noStrike" cap="none" spc="0" normalizeH="0" baseline="0" dirty="0">
              <a:ln>
                <a:noFill/>
              </a:ln>
              <a:solidFill>
                <a:srgbClr val="0D3A5D"/>
              </a:solidFill>
              <a:effectLst/>
              <a:uFillTx/>
              <a:latin typeface="+mn-lt"/>
              <a:ea typeface="+mn-ea"/>
              <a:cs typeface="+mn-cs"/>
              <a:sym typeface="Helvetica Neue"/>
            </a:endParaRPr>
          </a:p>
        </p:txBody>
      </p:sp>
    </p:spTree>
    <p:extLst>
      <p:ext uri="{BB962C8B-B14F-4D97-AF65-F5344CB8AC3E}">
        <p14:creationId xmlns:p14="http://schemas.microsoft.com/office/powerpoint/2010/main" val="2281114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D8FE19-C2B0-F279-AFAE-6CD70F80025F}"/>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7" name="Image" descr="Image">
            <a:extLst>
              <a:ext uri="{FF2B5EF4-FFF2-40B4-BE49-F238E27FC236}">
                <a16:creationId xmlns:a16="http://schemas.microsoft.com/office/drawing/2014/main" id="{A4B1784C-902D-1C28-ED2B-84D046F53889}"/>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8" name="TextBox 7">
            <a:extLst>
              <a:ext uri="{FF2B5EF4-FFF2-40B4-BE49-F238E27FC236}">
                <a16:creationId xmlns:a16="http://schemas.microsoft.com/office/drawing/2014/main" id="{7FD1C6BE-0C78-3A78-D6C0-A1CEA883B0B2}"/>
              </a:ext>
            </a:extLst>
          </p:cNvPr>
          <p:cNvSpPr txBox="1"/>
          <p:nvPr/>
        </p:nvSpPr>
        <p:spPr>
          <a:xfrm>
            <a:off x="23218735"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7</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1D0A8112-7892-A9C8-6996-41F0520E3CBE}"/>
              </a:ext>
            </a:extLst>
          </p:cNvPr>
          <p:cNvSpPr txBox="1"/>
          <p:nvPr/>
        </p:nvSpPr>
        <p:spPr>
          <a:xfrm>
            <a:off x="381000" y="470791"/>
            <a:ext cx="150495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Λύσεις προσαρμοσμένες στις ανάγκες των εξαγωγέων </a:t>
            </a:r>
            <a:endParaRPr kumimoji="0" lang="el-GR" sz="4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43D0885C-21A2-1A1F-0700-1555189C4AC3}"/>
              </a:ext>
            </a:extLst>
          </p:cNvPr>
          <p:cNvSpPr txBox="1"/>
          <p:nvPr/>
        </p:nvSpPr>
        <p:spPr>
          <a:xfrm>
            <a:off x="8953500" y="12957747"/>
            <a:ext cx="64770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dirty="0">
                <a:solidFill>
                  <a:srgbClr val="0D3A5D"/>
                </a:solidFill>
              </a:rPr>
              <a:t>www.ecg.gr</a:t>
            </a:r>
            <a:endParaRPr kumimoji="0" lang="el-GR" sz="1600" b="1" i="0" u="none" strike="noStrike" cap="none" spc="0" normalizeH="0" baseline="0" dirty="0">
              <a:ln>
                <a:noFill/>
              </a:ln>
              <a:solidFill>
                <a:srgbClr val="0D3A5D"/>
              </a:solidFill>
              <a:effectLst/>
              <a:uFillTx/>
              <a:latin typeface="+mn-lt"/>
              <a:ea typeface="+mn-ea"/>
              <a:cs typeface="+mn-cs"/>
              <a:sym typeface="Helvetica Neue"/>
            </a:endParaRPr>
          </a:p>
        </p:txBody>
      </p:sp>
      <p:pic>
        <p:nvPicPr>
          <p:cNvPr id="11" name="Image" descr="Image">
            <a:extLst>
              <a:ext uri="{FF2B5EF4-FFF2-40B4-BE49-F238E27FC236}">
                <a16:creationId xmlns:a16="http://schemas.microsoft.com/office/drawing/2014/main" id="{828EFC07-0FA6-D146-114C-E74FD835A874}"/>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
        <p:nvSpPr>
          <p:cNvPr id="12" name="TextBox 11">
            <a:extLst>
              <a:ext uri="{FF2B5EF4-FFF2-40B4-BE49-F238E27FC236}">
                <a16:creationId xmlns:a16="http://schemas.microsoft.com/office/drawing/2014/main" id="{F081D46B-85FF-1050-31AE-8BBF1E509304}"/>
              </a:ext>
            </a:extLst>
          </p:cNvPr>
          <p:cNvSpPr txBox="1"/>
          <p:nvPr/>
        </p:nvSpPr>
        <p:spPr>
          <a:xfrm>
            <a:off x="381000" y="1559825"/>
            <a:ext cx="165354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Η </a:t>
            </a:r>
            <a:r>
              <a:rPr kumimoji="0" lang="en-US" sz="3000" b="0" i="0" u="none" strike="noStrike" cap="none" spc="0" normalizeH="0" baseline="0" dirty="0">
                <a:ln>
                  <a:noFill/>
                </a:ln>
                <a:solidFill>
                  <a:srgbClr val="0D3A5D"/>
                </a:solidFill>
                <a:effectLst/>
                <a:uFillTx/>
                <a:latin typeface="+mn-lt"/>
                <a:ea typeface="+mn-ea"/>
                <a:cs typeface="+mn-cs"/>
                <a:sym typeface="Helvetica Neue"/>
              </a:rPr>
              <a:t>Export Credit Greece S.A. </a:t>
            </a:r>
            <a:r>
              <a:rPr lang="el-GR" b="0" dirty="0">
                <a:solidFill>
                  <a:srgbClr val="0D3A5D"/>
                </a:solidFill>
              </a:rPr>
              <a:t>υ</a:t>
            </a:r>
            <a:r>
              <a:rPr kumimoji="0" lang="el-GR" sz="3000" b="0" i="0" u="none" strike="noStrike" cap="none" spc="0" normalizeH="0" baseline="0" dirty="0">
                <a:ln>
                  <a:noFill/>
                </a:ln>
                <a:solidFill>
                  <a:srgbClr val="0D3A5D"/>
                </a:solidFill>
                <a:effectLst/>
                <a:uFillTx/>
                <a:latin typeface="+mn-lt"/>
                <a:ea typeface="+mn-ea"/>
                <a:cs typeface="+mn-cs"/>
                <a:sym typeface="Helvetica Neue"/>
              </a:rPr>
              <a:t>ποστηρίζει</a:t>
            </a:r>
            <a:r>
              <a:rPr kumimoji="0" lang="el-GR" sz="3000" b="0" i="0" u="none" strike="noStrike" cap="none" spc="0" normalizeH="0" dirty="0">
                <a:ln>
                  <a:noFill/>
                </a:ln>
                <a:solidFill>
                  <a:srgbClr val="0D3A5D"/>
                </a:solidFill>
                <a:effectLst/>
                <a:uFillTx/>
                <a:latin typeface="+mn-lt"/>
                <a:ea typeface="+mn-ea"/>
                <a:cs typeface="+mn-cs"/>
                <a:sym typeface="Helvetica Neue"/>
              </a:rPr>
              <a:t> τις ελληνικές επιχειρήσεις σε όλη τη διεθνή πορεία ανάπτυξής τους με ένα </a:t>
            </a:r>
            <a:r>
              <a:rPr kumimoji="0" lang="el-GR" sz="3000" b="0" i="0" u="none" strike="noStrike" cap="none" spc="0" normalizeH="0" dirty="0">
                <a:ln>
                  <a:noFill/>
                </a:ln>
                <a:solidFill>
                  <a:srgbClr val="FF9900"/>
                </a:solidFill>
                <a:effectLst/>
                <a:uFillTx/>
                <a:latin typeface="+mn-lt"/>
                <a:ea typeface="+mn-ea"/>
                <a:cs typeface="+mn-cs"/>
                <a:sym typeface="Helvetica Neue"/>
              </a:rPr>
              <a:t>νέο</a:t>
            </a:r>
            <a:r>
              <a:rPr kumimoji="0" lang="el-GR" sz="3000" b="0" i="0" u="none" strike="noStrike" cap="none" spc="0" normalizeH="0" dirty="0">
                <a:ln>
                  <a:noFill/>
                </a:ln>
                <a:solidFill>
                  <a:srgbClr val="0D3A5D"/>
                </a:solidFill>
                <a:effectLst/>
                <a:uFillTx/>
                <a:latin typeface="+mn-lt"/>
                <a:ea typeface="+mn-ea"/>
                <a:cs typeface="+mn-cs"/>
                <a:sym typeface="Helvetica Neue"/>
              </a:rPr>
              <a:t> </a:t>
            </a:r>
            <a:r>
              <a:rPr kumimoji="0" lang="el-GR" sz="3000" b="0" i="0" u="none" strike="noStrike" cap="none" spc="0" normalizeH="0" dirty="0">
                <a:ln>
                  <a:noFill/>
                </a:ln>
                <a:solidFill>
                  <a:srgbClr val="FF9900"/>
                </a:solidFill>
                <a:effectLst/>
                <a:uFillTx/>
                <a:latin typeface="+mn-lt"/>
                <a:ea typeface="+mn-ea"/>
                <a:cs typeface="+mn-cs"/>
                <a:sym typeface="Helvetica Neue"/>
              </a:rPr>
              <a:t>μοναδικό</a:t>
            </a:r>
            <a:r>
              <a:rPr kumimoji="0" lang="el-GR" sz="3000" b="0" i="0" u="none" strike="noStrike" cap="none" spc="0" normalizeH="0" dirty="0">
                <a:ln>
                  <a:noFill/>
                </a:ln>
                <a:solidFill>
                  <a:srgbClr val="0D3A5D"/>
                </a:solidFill>
                <a:effectLst/>
                <a:uFillTx/>
                <a:latin typeface="+mn-lt"/>
                <a:ea typeface="+mn-ea"/>
                <a:cs typeface="+mn-cs"/>
                <a:sym typeface="Helvetica Neue"/>
              </a:rPr>
              <a:t> και </a:t>
            </a:r>
            <a:r>
              <a:rPr kumimoji="0" lang="el-GR" sz="3000" b="0" i="0" u="none" strike="noStrike" cap="none" spc="0" normalizeH="0" dirty="0">
                <a:ln>
                  <a:noFill/>
                </a:ln>
                <a:solidFill>
                  <a:srgbClr val="FF9900"/>
                </a:solidFill>
                <a:effectLst/>
                <a:uFillTx/>
                <a:latin typeface="+mn-lt"/>
                <a:ea typeface="+mn-ea"/>
                <a:cs typeface="+mn-cs"/>
                <a:sym typeface="Helvetica Neue"/>
              </a:rPr>
              <a:t>εξατομικευμ</a:t>
            </a:r>
            <a:r>
              <a:rPr lang="el-GR" b="0" dirty="0">
                <a:solidFill>
                  <a:srgbClr val="FF9900"/>
                </a:solidFill>
              </a:rPr>
              <a:t>ένο</a:t>
            </a:r>
            <a:r>
              <a:rPr lang="el-GR" b="0" dirty="0">
                <a:solidFill>
                  <a:srgbClr val="0D3A5D"/>
                </a:solidFill>
              </a:rPr>
              <a:t> χαρτοφυλάκιο προϊόντων.</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cxnSp>
        <p:nvCxnSpPr>
          <p:cNvPr id="14" name="Straight Connector 13">
            <a:extLst>
              <a:ext uri="{FF2B5EF4-FFF2-40B4-BE49-F238E27FC236}">
                <a16:creationId xmlns:a16="http://schemas.microsoft.com/office/drawing/2014/main" id="{DE942688-A8A8-1BF0-0163-774BEA61004A}"/>
              </a:ext>
            </a:extLst>
          </p:cNvPr>
          <p:cNvCxnSpPr/>
          <p:nvPr/>
        </p:nvCxnSpPr>
        <p:spPr>
          <a:xfrm>
            <a:off x="533400" y="10420350"/>
            <a:ext cx="23069550" cy="0"/>
          </a:xfrm>
          <a:prstGeom prst="line">
            <a:avLst/>
          </a:prstGeom>
          <a:noFill/>
          <a:ln w="50800" cap="flat">
            <a:solidFill>
              <a:srgbClr val="0D3A5D"/>
            </a:solidFill>
            <a:prstDash val="solid"/>
            <a:miter lim="400000"/>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B810C81D-4E39-9BBC-8534-7799FCD53FD4}"/>
              </a:ext>
            </a:extLst>
          </p:cNvPr>
          <p:cNvSpPr txBox="1"/>
          <p:nvPr/>
        </p:nvSpPr>
        <p:spPr>
          <a:xfrm>
            <a:off x="152400" y="9212864"/>
            <a:ext cx="23479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rgbClr val="0D3A5D"/>
                </a:solidFill>
                <a:effectLst/>
                <a:uFillTx/>
                <a:latin typeface="+mn-lt"/>
                <a:ea typeface="+mn-ea"/>
                <a:cs typeface="+mn-cs"/>
                <a:sym typeface="Helvetica Neue"/>
              </a:rPr>
              <a:t>Ανάγκες</a:t>
            </a:r>
          </a:p>
          <a:p>
            <a:pPr marL="0" marR="0" indent="0" algn="ctr" defTabSz="825500" rtl="0" fontAlgn="auto" latinLnBrk="0" hangingPunct="0">
              <a:lnSpc>
                <a:spcPct val="100000"/>
              </a:lnSpc>
              <a:spcBef>
                <a:spcPts val="0"/>
              </a:spcBef>
              <a:spcAft>
                <a:spcPts val="0"/>
              </a:spcAft>
              <a:buClrTx/>
              <a:buSzTx/>
              <a:buFontTx/>
              <a:buNone/>
              <a:tabLst/>
            </a:pPr>
            <a:r>
              <a:rPr lang="el-GR" sz="2400" dirty="0">
                <a:solidFill>
                  <a:srgbClr val="0D3A5D"/>
                </a:solidFill>
              </a:rPr>
              <a:t>εξαγωγέα</a:t>
            </a:r>
            <a:endParaRPr kumimoji="0" lang="el-GR" sz="2400" b="1" i="0" u="none" strike="noStrike" cap="none" spc="0" normalizeH="0" baseline="0" dirty="0">
              <a:ln>
                <a:noFill/>
              </a:ln>
              <a:solidFill>
                <a:srgbClr val="0D3A5D"/>
              </a:solidFill>
              <a:effectLst/>
              <a:uFillTx/>
              <a:latin typeface="+mn-lt"/>
              <a:ea typeface="+mn-ea"/>
              <a:cs typeface="+mn-cs"/>
              <a:sym typeface="Helvetica Neue"/>
            </a:endParaRPr>
          </a:p>
        </p:txBody>
      </p:sp>
      <p:sp>
        <p:nvSpPr>
          <p:cNvPr id="17" name="Arrow: Chevron 16">
            <a:extLst>
              <a:ext uri="{FF2B5EF4-FFF2-40B4-BE49-F238E27FC236}">
                <a16:creationId xmlns:a16="http://schemas.microsoft.com/office/drawing/2014/main" id="{DDBDC11D-82E5-F1EB-8237-CBBD91F49409}"/>
              </a:ext>
            </a:extLst>
          </p:cNvPr>
          <p:cNvSpPr/>
          <p:nvPr/>
        </p:nvSpPr>
        <p:spPr>
          <a:xfrm>
            <a:off x="2305050" y="8837652"/>
            <a:ext cx="37052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Μελέτη νέων</a:t>
            </a:r>
          </a:p>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αγορών</a:t>
            </a:r>
            <a:r>
              <a:rPr lang="el-GR" sz="2400" b="0" dirty="0">
                <a:solidFill>
                  <a:srgbClr val="FFFFFF"/>
                </a:solidFill>
                <a:latin typeface="+mj-lt"/>
                <a:ea typeface="+mj-ea"/>
                <a:cs typeface="+mj-cs"/>
                <a:sym typeface="Helvetica Neue Medium"/>
              </a:rPr>
              <a:t> </a:t>
            </a:r>
            <a:r>
              <a:rPr kumimoji="0" lang="el-GR" sz="2400" b="0" i="0" u="none" strike="noStrike" cap="none" spc="0" normalizeH="0" baseline="0" dirty="0">
                <a:ln>
                  <a:noFill/>
                </a:ln>
                <a:solidFill>
                  <a:srgbClr val="FFFFFF"/>
                </a:solidFill>
                <a:effectLst/>
                <a:uFillTx/>
                <a:latin typeface="+mj-lt"/>
                <a:ea typeface="+mj-ea"/>
                <a:cs typeface="+mj-cs"/>
                <a:sym typeface="Helvetica Neue Medium"/>
              </a:rPr>
              <a:t>και</a:t>
            </a:r>
          </a:p>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πελατών</a:t>
            </a:r>
          </a:p>
        </p:txBody>
      </p:sp>
      <p:sp>
        <p:nvSpPr>
          <p:cNvPr id="18" name="Arrow: Chevron 17">
            <a:extLst>
              <a:ext uri="{FF2B5EF4-FFF2-40B4-BE49-F238E27FC236}">
                <a16:creationId xmlns:a16="http://schemas.microsoft.com/office/drawing/2014/main" id="{71B71527-E5CF-63CD-95C5-0DAC8C81F5D7}"/>
              </a:ext>
            </a:extLst>
          </p:cNvPr>
          <p:cNvSpPr/>
          <p:nvPr/>
        </p:nvSpPr>
        <p:spPr>
          <a:xfrm>
            <a:off x="5743575" y="8837652"/>
            <a:ext cx="37052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Απόκτηση</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εγγυήσεων &amp;</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ά</a:t>
            </a:r>
            <a:r>
              <a:rPr kumimoji="0" lang="el-GR" sz="2400" b="0" i="0" u="none" strike="noStrike" cap="none" spc="0" normalizeH="0" baseline="0" dirty="0">
                <a:ln>
                  <a:noFill/>
                </a:ln>
                <a:solidFill>
                  <a:srgbClr val="FFFFFF"/>
                </a:solidFill>
                <a:effectLst/>
                <a:uFillTx/>
                <a:latin typeface="+mj-lt"/>
                <a:ea typeface="+mj-ea"/>
                <a:cs typeface="+mj-cs"/>
                <a:sym typeface="Helvetica Neue Medium"/>
              </a:rPr>
              <a:t>λλων προϊόντων</a:t>
            </a:r>
          </a:p>
        </p:txBody>
      </p:sp>
      <p:sp>
        <p:nvSpPr>
          <p:cNvPr id="19" name="Arrow: Chevron 18">
            <a:extLst>
              <a:ext uri="{FF2B5EF4-FFF2-40B4-BE49-F238E27FC236}">
                <a16:creationId xmlns:a16="http://schemas.microsoft.com/office/drawing/2014/main" id="{059C4D08-2935-821E-64B9-7F7A482A2A8E}"/>
              </a:ext>
            </a:extLst>
          </p:cNvPr>
          <p:cNvSpPr/>
          <p:nvPr/>
        </p:nvSpPr>
        <p:spPr>
          <a:xfrm>
            <a:off x="15935326" y="8768409"/>
            <a:ext cx="34385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Χρηματοδότηση </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κεφαλαίου</a:t>
            </a:r>
          </a:p>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κίνησης</a:t>
            </a:r>
          </a:p>
        </p:txBody>
      </p:sp>
      <p:sp>
        <p:nvSpPr>
          <p:cNvPr id="20" name="Arrow: Chevron 19">
            <a:extLst>
              <a:ext uri="{FF2B5EF4-FFF2-40B4-BE49-F238E27FC236}">
                <a16:creationId xmlns:a16="http://schemas.microsoft.com/office/drawing/2014/main" id="{194409DB-9636-61BD-1CA2-10B3D8AB83A1}"/>
              </a:ext>
            </a:extLst>
          </p:cNvPr>
          <p:cNvSpPr/>
          <p:nvPr/>
        </p:nvSpPr>
        <p:spPr>
          <a:xfrm>
            <a:off x="9253538" y="8837652"/>
            <a:ext cx="37052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Χρηματοδότηση </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κεφαλαίου</a:t>
            </a:r>
          </a:p>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κίνησης</a:t>
            </a:r>
          </a:p>
        </p:txBody>
      </p:sp>
      <p:sp>
        <p:nvSpPr>
          <p:cNvPr id="21" name="Arrow: Chevron 20">
            <a:extLst>
              <a:ext uri="{FF2B5EF4-FFF2-40B4-BE49-F238E27FC236}">
                <a16:creationId xmlns:a16="http://schemas.microsoft.com/office/drawing/2014/main" id="{6E684AFE-C12E-8B5A-06B4-750C75F69EC8}"/>
              </a:ext>
            </a:extLst>
          </p:cNvPr>
          <p:cNvSpPr/>
          <p:nvPr/>
        </p:nvSpPr>
        <p:spPr>
          <a:xfrm>
            <a:off x="19888200" y="8768409"/>
            <a:ext cx="37052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Χρηματοδότηση </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επενδύσεων &amp;</a:t>
            </a:r>
          </a:p>
          <a:p>
            <a:pPr marL="0" marR="0" indent="0" algn="ctr" defTabSz="825500" rtl="0" fontAlgn="auto" latinLnBrk="0" hangingPunct="0">
              <a:lnSpc>
                <a:spcPct val="100000"/>
              </a:lnSpc>
              <a:spcBef>
                <a:spcPts val="0"/>
              </a:spcBef>
              <a:spcAft>
                <a:spcPts val="0"/>
              </a:spcAft>
              <a:buClrTx/>
              <a:buSzTx/>
              <a:buFontTx/>
              <a:buNone/>
              <a:tabLst/>
            </a:pPr>
            <a:r>
              <a:rPr lang="en-US" sz="2400" b="0" dirty="0">
                <a:solidFill>
                  <a:srgbClr val="FFFFFF"/>
                </a:solidFill>
                <a:latin typeface="+mj-lt"/>
                <a:ea typeface="+mj-ea"/>
                <a:cs typeface="+mj-cs"/>
                <a:sym typeface="Helvetica Neue Medium"/>
              </a:rPr>
              <a:t>PRI</a:t>
            </a:r>
            <a:endParaRPr kumimoji="0" lang="el-GR" sz="2400" b="0" i="0" u="none" strike="noStrike" cap="none" spc="0" normalizeH="0" baseline="0" dirty="0">
              <a:ln>
                <a:noFill/>
              </a:ln>
              <a:solidFill>
                <a:srgbClr val="FFFFFF"/>
              </a:solidFill>
              <a:effectLst/>
              <a:uFillTx/>
              <a:latin typeface="+mj-lt"/>
              <a:ea typeface="+mj-ea"/>
              <a:cs typeface="+mj-cs"/>
              <a:sym typeface="Helvetica Neue Medium"/>
            </a:endParaRPr>
          </a:p>
        </p:txBody>
      </p:sp>
      <p:sp>
        <p:nvSpPr>
          <p:cNvPr id="22" name="Arrow: Chevron 21">
            <a:extLst>
              <a:ext uri="{FF2B5EF4-FFF2-40B4-BE49-F238E27FC236}">
                <a16:creationId xmlns:a16="http://schemas.microsoft.com/office/drawing/2014/main" id="{73B807AC-6C37-ACE0-7EC5-32EE1ED0BA11}"/>
              </a:ext>
            </a:extLst>
          </p:cNvPr>
          <p:cNvSpPr/>
          <p:nvPr/>
        </p:nvSpPr>
        <p:spPr>
          <a:xfrm>
            <a:off x="12692063" y="8817015"/>
            <a:ext cx="3438525" cy="1107996"/>
          </a:xfrm>
          <a:prstGeom prst="chevron">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Χρηματοδότηση </a:t>
            </a:r>
          </a:p>
          <a:p>
            <a:pPr marL="0" marR="0" indent="0" algn="ctr" defTabSz="825500" rtl="0" fontAlgn="auto" latinLnBrk="0" hangingPunct="0">
              <a:lnSpc>
                <a:spcPct val="100000"/>
              </a:lnSpc>
              <a:spcBef>
                <a:spcPts val="0"/>
              </a:spcBef>
              <a:spcAft>
                <a:spcPts val="0"/>
              </a:spcAft>
              <a:buClrTx/>
              <a:buSzTx/>
              <a:buFontTx/>
              <a:buNone/>
              <a:tabLst/>
            </a:pPr>
            <a:r>
              <a:rPr lang="el-GR" sz="2400" b="0" dirty="0">
                <a:solidFill>
                  <a:srgbClr val="FFFFFF"/>
                </a:solidFill>
                <a:latin typeface="+mj-lt"/>
                <a:ea typeface="+mj-ea"/>
                <a:cs typeface="+mj-cs"/>
                <a:sym typeface="Helvetica Neue Medium"/>
              </a:rPr>
              <a:t>κεφαλαίου</a:t>
            </a:r>
          </a:p>
          <a:p>
            <a:pPr marL="0" marR="0" indent="0" algn="ctr" defTabSz="825500" rtl="0" fontAlgn="auto" latinLnBrk="0" hangingPunct="0">
              <a:lnSpc>
                <a:spcPct val="100000"/>
              </a:lnSpc>
              <a:spcBef>
                <a:spcPts val="0"/>
              </a:spcBef>
              <a:spcAft>
                <a:spcPts val="0"/>
              </a:spcAft>
              <a:buClrTx/>
              <a:buSzTx/>
              <a:buFontTx/>
              <a:buNone/>
              <a:tabLst/>
            </a:pPr>
            <a:r>
              <a:rPr kumimoji="0" lang="el-GR" sz="2400" b="0" i="0" u="none" strike="noStrike" cap="none" spc="0" normalizeH="0" baseline="0" dirty="0">
                <a:ln>
                  <a:noFill/>
                </a:ln>
                <a:solidFill>
                  <a:srgbClr val="FFFFFF"/>
                </a:solidFill>
                <a:effectLst/>
                <a:uFillTx/>
                <a:latin typeface="+mj-lt"/>
                <a:ea typeface="+mj-ea"/>
                <a:cs typeface="+mj-cs"/>
                <a:sym typeface="Helvetica Neue Medium"/>
              </a:rPr>
              <a:t>κίνησης</a:t>
            </a:r>
          </a:p>
        </p:txBody>
      </p:sp>
      <p:graphicFrame>
        <p:nvGraphicFramePr>
          <p:cNvPr id="23" name="Diagram 22">
            <a:extLst>
              <a:ext uri="{FF2B5EF4-FFF2-40B4-BE49-F238E27FC236}">
                <a16:creationId xmlns:a16="http://schemas.microsoft.com/office/drawing/2014/main" id="{4B3B0D21-AA71-9C15-F7F4-F4153ADDAF69}"/>
              </a:ext>
            </a:extLst>
          </p:cNvPr>
          <p:cNvGraphicFramePr/>
          <p:nvPr>
            <p:extLst>
              <p:ext uri="{D42A27DB-BD31-4B8C-83A1-F6EECF244321}">
                <p14:modId xmlns:p14="http://schemas.microsoft.com/office/powerpoint/2010/main" val="2817761345"/>
              </p:ext>
            </p:extLst>
          </p:nvPr>
        </p:nvGraphicFramePr>
        <p:xfrm>
          <a:off x="152400" y="2811904"/>
          <a:ext cx="20583525" cy="5766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7" name="Straight Arrow Connector 26">
            <a:extLst>
              <a:ext uri="{FF2B5EF4-FFF2-40B4-BE49-F238E27FC236}">
                <a16:creationId xmlns:a16="http://schemas.microsoft.com/office/drawing/2014/main" id="{824D6446-892E-8885-228C-DB0974EB2104}"/>
              </a:ext>
            </a:extLst>
          </p:cNvPr>
          <p:cNvCxnSpPr>
            <a:cxnSpLocks/>
          </p:cNvCxnSpPr>
          <p:nvPr/>
        </p:nvCxnSpPr>
        <p:spPr>
          <a:xfrm>
            <a:off x="3733800" y="7640779"/>
            <a:ext cx="0" cy="1127630"/>
          </a:xfrm>
          <a:prstGeom prst="straightConnector1">
            <a:avLst/>
          </a:prstGeom>
          <a:noFill/>
          <a:ln w="31750" cap="flat">
            <a:solidFill>
              <a:srgbClr val="FF9900"/>
            </a:solidFill>
            <a:prstDash val="dash"/>
            <a:miter lim="4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B7186756-1CFA-19B0-962F-F4D0CB49B05E}"/>
              </a:ext>
            </a:extLst>
          </p:cNvPr>
          <p:cNvCxnSpPr>
            <a:cxnSpLocks/>
          </p:cNvCxnSpPr>
          <p:nvPr/>
        </p:nvCxnSpPr>
        <p:spPr>
          <a:xfrm>
            <a:off x="7581900" y="6419850"/>
            <a:ext cx="0" cy="2348559"/>
          </a:xfrm>
          <a:prstGeom prst="straightConnector1">
            <a:avLst/>
          </a:prstGeom>
          <a:noFill/>
          <a:ln w="31750" cap="flat">
            <a:solidFill>
              <a:srgbClr val="FF9900"/>
            </a:solidFill>
            <a:prstDash val="dash"/>
            <a:miter lim="4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BE47B687-497C-6DF3-0474-6BDEE2834AE4}"/>
              </a:ext>
            </a:extLst>
          </p:cNvPr>
          <p:cNvCxnSpPr>
            <a:cxnSpLocks/>
          </p:cNvCxnSpPr>
          <p:nvPr/>
        </p:nvCxnSpPr>
        <p:spPr>
          <a:xfrm>
            <a:off x="11125200" y="5733361"/>
            <a:ext cx="0" cy="3015998"/>
          </a:xfrm>
          <a:prstGeom prst="straightConnector1">
            <a:avLst/>
          </a:prstGeom>
          <a:noFill/>
          <a:ln w="31750" cap="flat">
            <a:solidFill>
              <a:srgbClr val="FF9900"/>
            </a:solidFill>
            <a:prstDash val="dash"/>
            <a:miter lim="400000"/>
            <a:tailEnd type="triangle"/>
          </a:ln>
          <a:effectLst/>
          <a:sp3d/>
        </p:spPr>
        <p:style>
          <a:lnRef idx="0">
            <a:scrgbClr r="0" g="0" b="0"/>
          </a:lnRef>
          <a:fillRef idx="0">
            <a:scrgbClr r="0" g="0" b="0"/>
          </a:fillRef>
          <a:effectRef idx="0">
            <a:scrgbClr r="0" g="0" b="0"/>
          </a:effectRef>
          <a:fontRef idx="none"/>
        </p:style>
      </p:cxnSp>
      <p:cxnSp>
        <p:nvCxnSpPr>
          <p:cNvPr id="2" name="Straight Arrow Connector 1">
            <a:extLst>
              <a:ext uri="{FF2B5EF4-FFF2-40B4-BE49-F238E27FC236}">
                <a16:creationId xmlns:a16="http://schemas.microsoft.com/office/drawing/2014/main" id="{C38AF6AF-3665-0530-991F-BA457AB25D29}"/>
              </a:ext>
            </a:extLst>
          </p:cNvPr>
          <p:cNvCxnSpPr>
            <a:cxnSpLocks/>
          </p:cNvCxnSpPr>
          <p:nvPr/>
        </p:nvCxnSpPr>
        <p:spPr>
          <a:xfrm>
            <a:off x="14439900" y="5410200"/>
            <a:ext cx="0" cy="3320109"/>
          </a:xfrm>
          <a:prstGeom prst="straightConnector1">
            <a:avLst/>
          </a:prstGeom>
          <a:noFill/>
          <a:ln w="31750" cap="flat">
            <a:solidFill>
              <a:srgbClr val="FF9900"/>
            </a:solidFill>
            <a:prstDash val="dash"/>
            <a:miter lim="400000"/>
            <a:tailEnd type="triangle"/>
          </a:ln>
          <a:effectLst/>
          <a:sp3d/>
        </p:spPr>
        <p:style>
          <a:lnRef idx="0">
            <a:scrgbClr r="0" g="0" b="0"/>
          </a:lnRef>
          <a:fillRef idx="0">
            <a:scrgbClr r="0" g="0" b="0"/>
          </a:fillRef>
          <a:effectRef idx="0">
            <a:scrgbClr r="0" g="0" b="0"/>
          </a:effectRef>
          <a:fontRef idx="none"/>
        </p:style>
      </p:cxnSp>
      <p:cxnSp>
        <p:nvCxnSpPr>
          <p:cNvPr id="4" name="Straight Arrow Connector 3">
            <a:extLst>
              <a:ext uri="{FF2B5EF4-FFF2-40B4-BE49-F238E27FC236}">
                <a16:creationId xmlns:a16="http://schemas.microsoft.com/office/drawing/2014/main" id="{EF0050E0-BD1C-1E30-250E-D746AB8DB159}"/>
              </a:ext>
            </a:extLst>
          </p:cNvPr>
          <p:cNvCxnSpPr>
            <a:cxnSpLocks/>
          </p:cNvCxnSpPr>
          <p:nvPr/>
        </p:nvCxnSpPr>
        <p:spPr>
          <a:xfrm>
            <a:off x="17449800" y="5219700"/>
            <a:ext cx="0" cy="3510609"/>
          </a:xfrm>
          <a:prstGeom prst="straightConnector1">
            <a:avLst/>
          </a:prstGeom>
          <a:noFill/>
          <a:ln w="31750" cap="flat">
            <a:solidFill>
              <a:srgbClr val="FF9900"/>
            </a:solidFill>
            <a:prstDash val="dash"/>
            <a:miter lim="400000"/>
            <a:tailEnd type="triangle"/>
          </a:ln>
          <a:effectLst/>
          <a:sp3d/>
        </p:spPr>
        <p:style>
          <a:lnRef idx="0">
            <a:scrgbClr r="0" g="0" b="0"/>
          </a:lnRef>
          <a:fillRef idx="0">
            <a:scrgbClr r="0" g="0" b="0"/>
          </a:fillRef>
          <a:effectRef idx="0">
            <a:scrgbClr r="0" g="0" b="0"/>
          </a:effectRef>
          <a:fontRef idx="none"/>
        </p:style>
      </p:cxnSp>
      <p:pic>
        <p:nvPicPr>
          <p:cNvPr id="24" name="Graphic 23" descr="Earth globe: Africa and Europe with solid fill">
            <a:extLst>
              <a:ext uri="{FF2B5EF4-FFF2-40B4-BE49-F238E27FC236}">
                <a16:creationId xmlns:a16="http://schemas.microsoft.com/office/drawing/2014/main" id="{AFA0D68F-5E89-CEE0-C370-B833952E05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826888" y="3254889"/>
            <a:ext cx="1827848" cy="1827848"/>
          </a:xfrm>
          <a:prstGeom prst="rect">
            <a:avLst/>
          </a:prstGeom>
        </p:spPr>
      </p:pic>
      <p:pic>
        <p:nvPicPr>
          <p:cNvPr id="26" name="Graphic 25" descr="Euro with solid fill">
            <a:extLst>
              <a:ext uri="{FF2B5EF4-FFF2-40B4-BE49-F238E27FC236}">
                <a16:creationId xmlns:a16="http://schemas.microsoft.com/office/drawing/2014/main" id="{961296C6-7F01-420D-D368-1B398B7375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106959" y="2957503"/>
            <a:ext cx="914400" cy="914400"/>
          </a:xfrm>
          <a:prstGeom prst="rect">
            <a:avLst/>
          </a:prstGeom>
        </p:spPr>
      </p:pic>
      <p:pic>
        <p:nvPicPr>
          <p:cNvPr id="29" name="Graphic 28" descr="Dollar with solid fill">
            <a:extLst>
              <a:ext uri="{FF2B5EF4-FFF2-40B4-BE49-F238E27FC236}">
                <a16:creationId xmlns:a16="http://schemas.microsoft.com/office/drawing/2014/main" id="{CCCEFD9D-349E-82EE-B364-3CA8BB1A48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324207" y="4187479"/>
            <a:ext cx="914400" cy="914400"/>
          </a:xfrm>
          <a:prstGeom prst="rect">
            <a:avLst/>
          </a:prstGeom>
        </p:spPr>
      </p:pic>
      <p:sp>
        <p:nvSpPr>
          <p:cNvPr id="31" name="TextBox 30">
            <a:extLst>
              <a:ext uri="{FF2B5EF4-FFF2-40B4-BE49-F238E27FC236}">
                <a16:creationId xmlns:a16="http://schemas.microsoft.com/office/drawing/2014/main" id="{D66ED9D0-EA07-9FE7-4145-D7E04B6CFA19}"/>
              </a:ext>
            </a:extLst>
          </p:cNvPr>
          <p:cNvSpPr txBox="1"/>
          <p:nvPr/>
        </p:nvSpPr>
        <p:spPr>
          <a:xfrm>
            <a:off x="20073342" y="2365314"/>
            <a:ext cx="182784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l-GR" sz="1600" b="1" i="0" u="none" strike="noStrike" cap="none" spc="0" normalizeH="0" baseline="0" dirty="0">
                <a:ln>
                  <a:noFill/>
                </a:ln>
                <a:solidFill>
                  <a:srgbClr val="0D3A5D"/>
                </a:solidFill>
                <a:effectLst/>
                <a:uFillTx/>
                <a:latin typeface="+mn-lt"/>
                <a:ea typeface="+mn-ea"/>
                <a:cs typeface="+mn-cs"/>
                <a:sym typeface="Helvetica Neue"/>
              </a:rPr>
              <a:t>Επένδυση στην Ελλάδα και στο εξωτερικό</a:t>
            </a:r>
          </a:p>
        </p:txBody>
      </p:sp>
      <p:sp>
        <p:nvSpPr>
          <p:cNvPr id="32" name="TextBox 31">
            <a:extLst>
              <a:ext uri="{FF2B5EF4-FFF2-40B4-BE49-F238E27FC236}">
                <a16:creationId xmlns:a16="http://schemas.microsoft.com/office/drawing/2014/main" id="{2BE2EA34-5B5A-2513-66D6-D72A2C759BE5}"/>
              </a:ext>
            </a:extLst>
          </p:cNvPr>
          <p:cNvSpPr txBox="1"/>
          <p:nvPr/>
        </p:nvSpPr>
        <p:spPr>
          <a:xfrm>
            <a:off x="2481262" y="10598065"/>
            <a:ext cx="3095625"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Info report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Risk map</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Counterpart evaluation</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
        <p:nvSpPr>
          <p:cNvPr id="34" name="TextBox 33">
            <a:extLst>
              <a:ext uri="{FF2B5EF4-FFF2-40B4-BE49-F238E27FC236}">
                <a16:creationId xmlns:a16="http://schemas.microsoft.com/office/drawing/2014/main" id="{C705326F-8EA2-CC6F-AE7E-D0B084D0450B}"/>
              </a:ext>
            </a:extLst>
          </p:cNvPr>
          <p:cNvSpPr txBox="1"/>
          <p:nvPr/>
        </p:nvSpPr>
        <p:spPr>
          <a:xfrm>
            <a:off x="6010275" y="10649043"/>
            <a:ext cx="309562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Bonds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LC confirmation</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
        <p:nvSpPr>
          <p:cNvPr id="35" name="TextBox 34">
            <a:extLst>
              <a:ext uri="{FF2B5EF4-FFF2-40B4-BE49-F238E27FC236}">
                <a16:creationId xmlns:a16="http://schemas.microsoft.com/office/drawing/2014/main" id="{9A50CDDF-EADF-39F3-4EF2-0374925AFB77}"/>
              </a:ext>
            </a:extLst>
          </p:cNvPr>
          <p:cNvSpPr txBox="1"/>
          <p:nvPr/>
        </p:nvSpPr>
        <p:spPr>
          <a:xfrm>
            <a:off x="9539288" y="10649043"/>
            <a:ext cx="3095625"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Short – term financing</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Working capital facility</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Financial guarantees</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
        <p:nvSpPr>
          <p:cNvPr id="36" name="TextBox 35">
            <a:extLst>
              <a:ext uri="{FF2B5EF4-FFF2-40B4-BE49-F238E27FC236}">
                <a16:creationId xmlns:a16="http://schemas.microsoft.com/office/drawing/2014/main" id="{C9E9DFCB-2D19-8C0B-FA53-2C52E5CE2AAB}"/>
              </a:ext>
            </a:extLst>
          </p:cNvPr>
          <p:cNvSpPr txBox="1"/>
          <p:nvPr/>
        </p:nvSpPr>
        <p:spPr>
          <a:xfrm>
            <a:off x="12958763" y="10593316"/>
            <a:ext cx="3095625"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Credit insurance (single risk and portfolio)</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
        <p:nvSpPr>
          <p:cNvPr id="37" name="TextBox 36">
            <a:extLst>
              <a:ext uri="{FF2B5EF4-FFF2-40B4-BE49-F238E27FC236}">
                <a16:creationId xmlns:a16="http://schemas.microsoft.com/office/drawing/2014/main" id="{2F20F8D4-D802-B7ED-9FDE-54D00033139C}"/>
              </a:ext>
            </a:extLst>
          </p:cNvPr>
          <p:cNvSpPr txBox="1"/>
          <p:nvPr/>
        </p:nvSpPr>
        <p:spPr>
          <a:xfrm>
            <a:off x="16130588" y="10598065"/>
            <a:ext cx="309562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Trade finance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Factoring</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
        <p:nvSpPr>
          <p:cNvPr id="38" name="TextBox 37">
            <a:extLst>
              <a:ext uri="{FF2B5EF4-FFF2-40B4-BE49-F238E27FC236}">
                <a16:creationId xmlns:a16="http://schemas.microsoft.com/office/drawing/2014/main" id="{534249CC-14A6-FCDE-F2E6-5AF9E6416DB7}"/>
              </a:ext>
            </a:extLst>
          </p:cNvPr>
          <p:cNvSpPr txBox="1"/>
          <p:nvPr/>
        </p:nvSpPr>
        <p:spPr>
          <a:xfrm>
            <a:off x="20073342" y="10598065"/>
            <a:ext cx="372802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MLT financing</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Foreign investment protection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mn-lt"/>
                <a:ea typeface="+mn-ea"/>
                <a:cs typeface="+mn-cs"/>
                <a:sym typeface="Helvetica Neue"/>
              </a:rPr>
              <a:t>Equity and assisted financing</a:t>
            </a:r>
            <a:endParaRPr kumimoji="0" lang="el-GR" sz="1800" b="1"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0802321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ADD9E0-D3AD-BE53-61F7-C0EF57DEF6FC}"/>
              </a:ext>
            </a:extLst>
          </p:cNvPr>
          <p:cNvGrpSpPr/>
          <p:nvPr/>
        </p:nvGrpSpPr>
        <p:grpSpPr>
          <a:xfrm>
            <a:off x="-12357" y="12357"/>
            <a:ext cx="13814854" cy="13580076"/>
            <a:chOff x="9317986" y="2602128"/>
            <a:chExt cx="5776274" cy="7207354"/>
          </a:xfrm>
        </p:grpSpPr>
        <p:pic>
          <p:nvPicPr>
            <p:cNvPr id="2" name="Picture 1" descr="A close-up of a person and person holding pens&#10;&#10;Description automatically generated">
              <a:extLst>
                <a:ext uri="{FF2B5EF4-FFF2-40B4-BE49-F238E27FC236}">
                  <a16:creationId xmlns:a16="http://schemas.microsoft.com/office/drawing/2014/main" id="{968744B0-E88B-CC79-971A-397FF4748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986" y="2602128"/>
              <a:ext cx="5776274" cy="4145582"/>
            </a:xfrm>
            <a:prstGeom prst="rect">
              <a:avLst/>
            </a:prstGeom>
          </p:spPr>
        </p:pic>
        <p:pic>
          <p:nvPicPr>
            <p:cNvPr id="3" name="Picture 2" descr="A black and white logo&#10;&#10;Description automatically generated">
              <a:extLst>
                <a:ext uri="{FF2B5EF4-FFF2-40B4-BE49-F238E27FC236}">
                  <a16:creationId xmlns:a16="http://schemas.microsoft.com/office/drawing/2014/main" id="{CA767055-1B47-311C-F411-8219F965B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124" y="7043485"/>
              <a:ext cx="2765997" cy="2765997"/>
            </a:xfrm>
            <a:prstGeom prst="rect">
              <a:avLst/>
            </a:prstGeom>
          </p:spPr>
        </p:pic>
      </p:grpSp>
      <p:sp>
        <p:nvSpPr>
          <p:cNvPr id="4" name="TextBox 3">
            <a:extLst>
              <a:ext uri="{FF2B5EF4-FFF2-40B4-BE49-F238E27FC236}">
                <a16:creationId xmlns:a16="http://schemas.microsoft.com/office/drawing/2014/main" id="{36F32DFF-1BB1-8CDB-320E-FAC112D664B8}"/>
              </a:ext>
            </a:extLst>
          </p:cNvPr>
          <p:cNvSpPr txBox="1"/>
          <p:nvPr/>
        </p:nvSpPr>
        <p:spPr>
          <a:xfrm>
            <a:off x="14772811" y="5914111"/>
            <a:ext cx="80703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l-GR" sz="4800" dirty="0">
                <a:solidFill>
                  <a:srgbClr val="FF9900"/>
                </a:solidFill>
              </a:rPr>
              <a:t>Εξαγωγικές Πιστώσεις</a:t>
            </a:r>
            <a:endParaRPr kumimoji="0" lang="el-GR" sz="4800" b="1" i="0" u="none" strike="noStrike" cap="none" spc="0" normalizeH="0" baseline="0" dirty="0">
              <a:ln>
                <a:noFill/>
              </a:ln>
              <a:solidFill>
                <a:srgbClr val="FF9900"/>
              </a:solidFill>
              <a:effectLst/>
              <a:uFillTx/>
              <a:sym typeface="Helvetica Neue"/>
            </a:endParaRPr>
          </a:p>
        </p:txBody>
      </p:sp>
    </p:spTree>
    <p:extLst>
      <p:ext uri="{BB962C8B-B14F-4D97-AF65-F5344CB8AC3E}">
        <p14:creationId xmlns:p14="http://schemas.microsoft.com/office/powerpoint/2010/main" val="6979920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FAB632D-FA50-0041-9E68-D1844E78C56C}"/>
              </a:ext>
            </a:extLst>
          </p:cNvPr>
          <p:cNvCxnSpPr>
            <a:cxnSpLocks/>
          </p:cNvCxnSpPr>
          <p:nvPr/>
        </p:nvCxnSpPr>
        <p:spPr>
          <a:xfrm>
            <a:off x="2259330" y="12416936"/>
            <a:ext cx="20852130" cy="0"/>
          </a:xfrm>
          <a:prstGeom prst="line">
            <a:avLst/>
          </a:prstGeom>
          <a:noFill/>
          <a:ln w="38100" cap="flat">
            <a:solidFill>
              <a:srgbClr val="FF9900"/>
            </a:solidFill>
            <a:prstDash val="solid"/>
            <a:miter lim="400000"/>
          </a:ln>
          <a:effectLst/>
          <a:sp3d/>
        </p:spPr>
        <p:style>
          <a:lnRef idx="0">
            <a:scrgbClr r="0" g="0" b="0"/>
          </a:lnRef>
          <a:fillRef idx="0">
            <a:scrgbClr r="0" g="0" b="0"/>
          </a:fillRef>
          <a:effectRef idx="0">
            <a:scrgbClr r="0" g="0" b="0"/>
          </a:effectRef>
          <a:fontRef idx="none"/>
        </p:style>
      </p:cxnSp>
      <p:pic>
        <p:nvPicPr>
          <p:cNvPr id="94" name="Image" descr="Image">
            <a:extLst>
              <a:ext uri="{FF2B5EF4-FFF2-40B4-BE49-F238E27FC236}">
                <a16:creationId xmlns:a16="http://schemas.microsoft.com/office/drawing/2014/main" id="{3054171B-EED2-523A-4015-36E780261CFB}"/>
              </a:ext>
            </a:extLst>
          </p:cNvPr>
          <p:cNvPicPr>
            <a:picLocks noChangeAspect="1"/>
          </p:cNvPicPr>
          <p:nvPr/>
        </p:nvPicPr>
        <p:blipFill>
          <a:blip r:embed="rId2"/>
          <a:stretch>
            <a:fillRect/>
          </a:stretch>
        </p:blipFill>
        <p:spPr>
          <a:xfrm>
            <a:off x="152400" y="12624508"/>
            <a:ext cx="2762250" cy="1015292"/>
          </a:xfrm>
          <a:prstGeom prst="rect">
            <a:avLst/>
          </a:prstGeom>
          <a:ln w="12700">
            <a:miter lim="400000"/>
          </a:ln>
        </p:spPr>
      </p:pic>
      <p:sp>
        <p:nvSpPr>
          <p:cNvPr id="96" name="TextBox 95">
            <a:extLst>
              <a:ext uri="{FF2B5EF4-FFF2-40B4-BE49-F238E27FC236}">
                <a16:creationId xmlns:a16="http://schemas.microsoft.com/office/drawing/2014/main" id="{128FD642-A79D-DDF1-F91D-EEE151EFAE82}"/>
              </a:ext>
            </a:extLst>
          </p:cNvPr>
          <p:cNvSpPr txBox="1"/>
          <p:nvPr/>
        </p:nvSpPr>
        <p:spPr>
          <a:xfrm>
            <a:off x="23231092" y="12690551"/>
            <a:ext cx="1165265" cy="1025922"/>
          </a:xfrm>
          <a:prstGeom prst="rect">
            <a:avLst/>
          </a:prstGeom>
          <a:solidFill>
            <a:srgbClr val="0D3A5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l-GR" sz="2000" b="1" i="0" u="none" strike="noStrike" cap="none" spc="0" normalizeH="0" baseline="0" dirty="0">
                <a:ln>
                  <a:noFill/>
                </a:ln>
                <a:solidFill>
                  <a:schemeClr val="bg1"/>
                </a:solidFill>
                <a:effectLst/>
                <a:uFillTx/>
                <a:latin typeface="+mn-lt"/>
                <a:ea typeface="+mn-ea"/>
                <a:cs typeface="+mn-cs"/>
                <a:sym typeface="Helvetica Neue"/>
              </a:rPr>
              <a:t>9</a:t>
            </a:r>
            <a:endParaRPr kumimoji="0" lang="en-US" sz="2000" b="1" i="0" u="none" strike="noStrike" cap="none" spc="0" normalizeH="0" baseline="0" dirty="0">
              <a:ln>
                <a:noFill/>
              </a:ln>
              <a:solidFill>
                <a:schemeClr val="bg1"/>
              </a:solidFill>
              <a:effectLst/>
              <a:uFillTx/>
              <a:latin typeface="+mn-lt"/>
              <a:ea typeface="+mn-ea"/>
              <a:cs typeface="+mn-cs"/>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l-GR" sz="2000" b="1" i="0" u="none" strike="noStrike" cap="none" spc="0" normalizeH="0" baseline="0" dirty="0">
              <a:ln>
                <a:noFill/>
              </a:ln>
              <a:solidFill>
                <a:schemeClr val="bg1"/>
              </a:solidFill>
              <a:effectLst/>
              <a:uFillTx/>
              <a:latin typeface="+mn-lt"/>
              <a:ea typeface="+mn-ea"/>
              <a:cs typeface="+mn-cs"/>
              <a:sym typeface="Helvetica Neue"/>
            </a:endParaRPr>
          </a:p>
        </p:txBody>
      </p:sp>
      <p:sp>
        <p:nvSpPr>
          <p:cNvPr id="98" name="TextBox 97">
            <a:extLst>
              <a:ext uri="{FF2B5EF4-FFF2-40B4-BE49-F238E27FC236}">
                <a16:creationId xmlns:a16="http://schemas.microsoft.com/office/drawing/2014/main" id="{0D014BD5-6203-F935-313A-F12565CA45AE}"/>
              </a:ext>
            </a:extLst>
          </p:cNvPr>
          <p:cNvSpPr txBox="1"/>
          <p:nvPr/>
        </p:nvSpPr>
        <p:spPr>
          <a:xfrm>
            <a:off x="476250" y="374777"/>
            <a:ext cx="14020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sz="4400" dirty="0">
                <a:solidFill>
                  <a:srgbClr val="0D3A5D"/>
                </a:solidFill>
              </a:rPr>
              <a:t>Εξαγωγικές πιστώσεις – ασφάλιση πιστώσεων</a:t>
            </a:r>
          </a:p>
        </p:txBody>
      </p:sp>
      <p:sp>
        <p:nvSpPr>
          <p:cNvPr id="2" name="TextBox 1">
            <a:extLst>
              <a:ext uri="{FF2B5EF4-FFF2-40B4-BE49-F238E27FC236}">
                <a16:creationId xmlns:a16="http://schemas.microsoft.com/office/drawing/2014/main" id="{0277337D-A45D-6FAC-C61C-E32E71552138}"/>
              </a:ext>
            </a:extLst>
          </p:cNvPr>
          <p:cNvSpPr txBox="1"/>
          <p:nvPr/>
        </p:nvSpPr>
        <p:spPr>
          <a:xfrm>
            <a:off x="381000" y="1790657"/>
            <a:ext cx="165354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l-GR" sz="3000" b="0" i="0" u="none" strike="noStrike" cap="none" spc="0" normalizeH="0" baseline="0" dirty="0">
                <a:ln>
                  <a:noFill/>
                </a:ln>
                <a:solidFill>
                  <a:srgbClr val="0D3A5D"/>
                </a:solidFill>
                <a:effectLst/>
                <a:uFillTx/>
                <a:latin typeface="+mn-lt"/>
                <a:ea typeface="+mn-ea"/>
                <a:cs typeface="+mn-cs"/>
                <a:sym typeface="Helvetica Neue"/>
              </a:rPr>
              <a:t>Τι είναι | </a:t>
            </a:r>
            <a:r>
              <a:rPr lang="el-GR" b="0" dirty="0">
                <a:solidFill>
                  <a:srgbClr val="0D3A5D"/>
                </a:solidFill>
              </a:rPr>
              <a:t>Σε ποιους απευθύνεται </a:t>
            </a:r>
            <a:endParaRPr kumimoji="0" lang="en-US" sz="3000" b="0" i="0" u="none" strike="noStrike" cap="none" spc="0" normalizeH="0" baseline="0" dirty="0">
              <a:ln>
                <a:noFill/>
              </a:ln>
              <a:solidFill>
                <a:srgbClr val="0D3A5D"/>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69195A3-8863-6BE0-4396-93213EBDB7F9}"/>
              </a:ext>
            </a:extLst>
          </p:cNvPr>
          <p:cNvSpPr txBox="1"/>
          <p:nvPr/>
        </p:nvSpPr>
        <p:spPr>
          <a:xfrm>
            <a:off x="381000" y="4322816"/>
            <a:ext cx="11317606" cy="4626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ΤΙ ΕΙΝΑΙ</a:t>
            </a:r>
          </a:p>
          <a:p>
            <a:pPr marL="2514600" marR="0" indent="-2514600" algn="just" defTabSz="825500" rtl="0" fontAlgn="auto" latinLnBrk="0" hangingPunct="0">
              <a:lnSpc>
                <a:spcPct val="100000"/>
              </a:lnSpc>
              <a:spcBef>
                <a:spcPts val="0"/>
              </a:spcBef>
              <a:spcAft>
                <a:spcPts val="0"/>
              </a:spcAft>
              <a:buClrTx/>
              <a:buSzTx/>
              <a:buFontTx/>
              <a:buNone/>
              <a:tabLst/>
            </a:pPr>
            <a:endParaRPr lang="en-US" dirty="0">
              <a:solidFill>
                <a:srgbClr val="FF9900"/>
              </a:solidFill>
            </a:endParaRPr>
          </a:p>
          <a:p>
            <a:pPr marL="2514600" marR="0" indent="-2514600" algn="just" defTabSz="825500" rtl="0" fontAlgn="auto" latinLnBrk="0" hangingPunct="0">
              <a:lnSpc>
                <a:spcPct val="100000"/>
              </a:lnSpc>
              <a:spcBef>
                <a:spcPts val="0"/>
              </a:spcBef>
              <a:spcAft>
                <a:spcPts val="0"/>
              </a:spcAft>
              <a:buClrTx/>
              <a:buSzTx/>
              <a:buFontTx/>
              <a:buNone/>
              <a:tabLst/>
            </a:pPr>
            <a:r>
              <a:rPr lang="en-US" dirty="0">
                <a:solidFill>
                  <a:srgbClr val="FF9900"/>
                </a:solidFill>
              </a:rPr>
              <a:t>SELECTIVE</a:t>
            </a:r>
            <a:r>
              <a:rPr lang="el-GR" dirty="0">
                <a:solidFill>
                  <a:srgbClr val="3C5C78"/>
                </a:solidFill>
              </a:rPr>
              <a:t>:	</a:t>
            </a:r>
            <a:r>
              <a:rPr lang="el-GR" sz="2400" b="0" dirty="0">
                <a:solidFill>
                  <a:srgbClr val="3C5C78"/>
                </a:solidFill>
              </a:rPr>
              <a:t>είναι ένα πρόγραμμα βραχυπρόθεσμης ασφάλισης πιστώσεων που ασφαλίζει μεμονωμένους αγοραστές και έχει διάρκεια έως 12 μήνες.</a:t>
            </a:r>
          </a:p>
          <a:p>
            <a:pPr marL="0" marR="0" indent="0" algn="just"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2514600" marR="0" indent="-2514600" algn="just" defTabSz="825500" rtl="0" fontAlgn="auto" latinLnBrk="0" hangingPunct="0">
              <a:lnSpc>
                <a:spcPct val="100000"/>
              </a:lnSpc>
              <a:spcBef>
                <a:spcPts val="0"/>
              </a:spcBef>
              <a:spcAft>
                <a:spcPts val="0"/>
              </a:spcAft>
              <a:buClrTx/>
              <a:buSzTx/>
              <a:buFontTx/>
              <a:buNone/>
              <a:tabLst/>
            </a:pPr>
            <a:r>
              <a:rPr lang="en-US" dirty="0">
                <a:solidFill>
                  <a:srgbClr val="FF9900"/>
                </a:solidFill>
              </a:rPr>
              <a:t>GLOBAL</a:t>
            </a:r>
            <a:r>
              <a:rPr lang="el-GR" sz="2400" dirty="0">
                <a:solidFill>
                  <a:srgbClr val="3C5C78"/>
                </a:solidFill>
              </a:rPr>
              <a:t>: </a:t>
            </a:r>
            <a:r>
              <a:rPr lang="el-GR" sz="2400" b="0" dirty="0">
                <a:solidFill>
                  <a:srgbClr val="FF9900"/>
                </a:solidFill>
              </a:rPr>
              <a:t>	</a:t>
            </a:r>
            <a:r>
              <a:rPr lang="el-GR" sz="2400" b="0" dirty="0">
                <a:solidFill>
                  <a:srgbClr val="3C5C78"/>
                </a:solidFill>
              </a:rPr>
              <a:t>είναι ένα πρόγραμμα βραχυπρόθεσμης ασφάλισης πιστώσεων που ασφαλίζει τον συνολικό τζίρο μιας επιχείρησης με μέγιστη διάρκεια 12 μήνες. </a:t>
            </a: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a:p>
            <a:pPr marL="0" marR="0" indent="0" algn="just" defTabSz="825500" rtl="0" fontAlgn="auto" latinLnBrk="0" hangingPunct="0">
              <a:lnSpc>
                <a:spcPct val="100000"/>
              </a:lnSpc>
              <a:spcBef>
                <a:spcPts val="0"/>
              </a:spcBef>
              <a:spcAft>
                <a:spcPts val="0"/>
              </a:spcAft>
              <a:buClrTx/>
              <a:buSzTx/>
              <a:buFontTx/>
              <a:buNone/>
              <a:tabLst/>
            </a:pPr>
            <a:endParaRPr kumimoji="0" lang="el-GR" sz="2400" b="0" i="0" u="none" strike="noStrike" cap="none" spc="0" normalizeH="0" baseline="0" dirty="0">
              <a:ln>
                <a:noFill/>
              </a:ln>
              <a:solidFill>
                <a:srgbClr val="3C5C78"/>
              </a:solidFill>
              <a:effectLst/>
              <a:uFillTx/>
              <a:latin typeface="+mn-lt"/>
              <a:ea typeface="+mn-ea"/>
              <a:cs typeface="+mn-cs"/>
              <a:sym typeface="Helvetica Neue"/>
            </a:endParaRPr>
          </a:p>
        </p:txBody>
      </p:sp>
      <p:sp>
        <p:nvSpPr>
          <p:cNvPr id="7" name="TextBox 6">
            <a:extLst>
              <a:ext uri="{FF2B5EF4-FFF2-40B4-BE49-F238E27FC236}">
                <a16:creationId xmlns:a16="http://schemas.microsoft.com/office/drawing/2014/main" id="{CBB7CB66-069F-FF8E-EDB4-837AD0622940}"/>
              </a:ext>
            </a:extLst>
          </p:cNvPr>
          <p:cNvSpPr txBox="1"/>
          <p:nvPr/>
        </p:nvSpPr>
        <p:spPr>
          <a:xfrm>
            <a:off x="12685395" y="4322816"/>
            <a:ext cx="11317605"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l-GR" dirty="0">
                <a:solidFill>
                  <a:srgbClr val="3C5C78"/>
                </a:solidFill>
              </a:rPr>
              <a:t>ΣΕ ΠΟΙΟΥΣ ΑΠΕΥΘΥΝΕΤΑΙ</a:t>
            </a:r>
          </a:p>
          <a:p>
            <a:pPr marL="0" marR="0" indent="0" algn="l" defTabSz="825500" rtl="0" fontAlgn="auto" latinLnBrk="0" hangingPunct="0">
              <a:lnSpc>
                <a:spcPct val="100000"/>
              </a:lnSpc>
              <a:spcBef>
                <a:spcPts val="0"/>
              </a:spcBef>
              <a:spcAft>
                <a:spcPts val="0"/>
              </a:spcAft>
              <a:buClrTx/>
              <a:buSzTx/>
              <a:buFontTx/>
              <a:buNone/>
              <a:tabLst/>
            </a:pPr>
            <a:endParaRPr lang="el-GR" dirty="0">
              <a:solidFill>
                <a:srgbClr val="3C5C78"/>
              </a:solidFill>
            </a:endParaRPr>
          </a:p>
          <a:p>
            <a:pPr marL="2514600" marR="0" indent="-2514600" algn="just" defTabSz="825500" rtl="0" fontAlgn="auto" latinLnBrk="0" hangingPunct="0">
              <a:lnSpc>
                <a:spcPct val="100000"/>
              </a:lnSpc>
              <a:spcBef>
                <a:spcPts val="0"/>
              </a:spcBef>
              <a:spcAft>
                <a:spcPts val="0"/>
              </a:spcAft>
              <a:buClrTx/>
              <a:buSzTx/>
              <a:buFontTx/>
              <a:buNone/>
              <a:tabLst/>
            </a:pPr>
            <a:r>
              <a:rPr lang="en-US" dirty="0">
                <a:solidFill>
                  <a:srgbClr val="FF9900"/>
                </a:solidFill>
              </a:rPr>
              <a:t>SELECTIVE</a:t>
            </a:r>
            <a:r>
              <a:rPr lang="el-GR" sz="2400" dirty="0">
                <a:solidFill>
                  <a:srgbClr val="3C5C78"/>
                </a:solidFill>
              </a:rPr>
              <a:t>: 	</a:t>
            </a:r>
            <a:r>
              <a:rPr lang="el-GR" sz="2400" b="0" dirty="0">
                <a:solidFill>
                  <a:srgbClr val="3C5C78"/>
                </a:solidFill>
              </a:rPr>
              <a:t>είναι ιδανικό για εταιρείες που ξεκινούν την εξαγωγική τους δραστηριότητα καθώς και για εξαγωγείς με περιστασιακές εξαγωγές.</a:t>
            </a:r>
          </a:p>
          <a:p>
            <a:pPr marL="2514600" marR="0" indent="-2514600" algn="just"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L="2514600" marR="0" indent="-2514600" algn="just" defTabSz="825500" rtl="0" fontAlgn="auto" latinLnBrk="0" hangingPunct="0">
              <a:lnSpc>
                <a:spcPct val="100000"/>
              </a:lnSpc>
              <a:spcBef>
                <a:spcPts val="0"/>
              </a:spcBef>
              <a:spcAft>
                <a:spcPts val="0"/>
              </a:spcAft>
              <a:buClrTx/>
              <a:buSzTx/>
              <a:buFontTx/>
              <a:buNone/>
              <a:tabLst/>
            </a:pPr>
            <a:endParaRPr lang="el-GR" sz="2400" b="0" dirty="0">
              <a:solidFill>
                <a:srgbClr val="3C5C78"/>
              </a:solidFill>
            </a:endParaRPr>
          </a:p>
          <a:p>
            <a:pPr marL="2514600" indent="-2514600" algn="just"/>
            <a:r>
              <a:rPr lang="en-US" dirty="0">
                <a:solidFill>
                  <a:srgbClr val="FF9900"/>
                </a:solidFill>
              </a:rPr>
              <a:t>GLOBAL</a:t>
            </a:r>
            <a:r>
              <a:rPr lang="el-GR" sz="2400" dirty="0">
                <a:solidFill>
                  <a:srgbClr val="3C5C78"/>
                </a:solidFill>
              </a:rPr>
              <a:t>: </a:t>
            </a:r>
            <a:r>
              <a:rPr lang="el-GR" sz="2400" b="0" dirty="0">
                <a:solidFill>
                  <a:srgbClr val="FF9900"/>
                </a:solidFill>
              </a:rPr>
              <a:t>	</a:t>
            </a:r>
            <a:r>
              <a:rPr lang="el-GR" sz="2400" b="0" dirty="0">
                <a:solidFill>
                  <a:srgbClr val="3C5C78"/>
                </a:solidFill>
              </a:rPr>
              <a:t>απευθύνεται σε επιχειρήσεις που έχουν σταθερές πωλήσεις στο εξωτερικό και θέλουν να διευρύνουν τη δραστηριότητά τους.</a:t>
            </a:r>
            <a:endParaRPr kumimoji="0" lang="el-GR" sz="3000" b="1" i="0" u="none" strike="noStrike" cap="none" spc="0" normalizeH="0" baseline="0" dirty="0">
              <a:ln>
                <a:noFill/>
              </a:ln>
              <a:solidFill>
                <a:srgbClr val="3C5C78"/>
              </a:solidFill>
              <a:effectLst/>
              <a:uFillTx/>
              <a:latin typeface="+mn-lt"/>
              <a:ea typeface="+mn-ea"/>
              <a:cs typeface="+mn-cs"/>
              <a:sym typeface="Helvetica Neue"/>
            </a:endParaRPr>
          </a:p>
        </p:txBody>
      </p:sp>
      <p:pic>
        <p:nvPicPr>
          <p:cNvPr id="3" name="Image" descr="Image">
            <a:extLst>
              <a:ext uri="{FF2B5EF4-FFF2-40B4-BE49-F238E27FC236}">
                <a16:creationId xmlns:a16="http://schemas.microsoft.com/office/drawing/2014/main" id="{7646F0FA-D60B-CE07-CC08-38E63A585E19}"/>
              </a:ext>
            </a:extLst>
          </p:cNvPr>
          <p:cNvPicPr>
            <a:picLocks noChangeAspect="1"/>
          </p:cNvPicPr>
          <p:nvPr/>
        </p:nvPicPr>
        <p:blipFill>
          <a:blip r:embed="rId3"/>
          <a:stretch>
            <a:fillRect/>
          </a:stretch>
        </p:blipFill>
        <p:spPr>
          <a:xfrm rot="16200000" flipH="1">
            <a:off x="22344175" y="115780"/>
            <a:ext cx="1219976" cy="1694408"/>
          </a:xfrm>
          <a:prstGeom prst="rect">
            <a:avLst/>
          </a:prstGeom>
          <a:ln w="12700">
            <a:miter lim="400000"/>
          </a:ln>
        </p:spPr>
      </p:pic>
    </p:spTree>
    <p:extLst>
      <p:ext uri="{BB962C8B-B14F-4D97-AF65-F5344CB8AC3E}">
        <p14:creationId xmlns:p14="http://schemas.microsoft.com/office/powerpoint/2010/main" val="331088738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26409</TotalTime>
  <Words>2985</Words>
  <Application>Microsoft Office PowerPoint</Application>
  <PresentationFormat>Custom</PresentationFormat>
  <Paragraphs>605</Paragraphs>
  <Slides>41</Slides>
  <Notes>0</Notes>
  <HiddenSlides>14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Helvetica Neue</vt:lpstr>
      <vt:lpstr>Helvetica Neue Light</vt:lpstr>
      <vt:lpstr>Helvetica Neue Medium</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Γρηγόρης Σταματόπουλος</dc:creator>
  <cp:lastModifiedBy>Lydia Mouratidou</cp:lastModifiedBy>
  <cp:revision>14</cp:revision>
  <cp:lastPrinted>2023-11-21T14:17:44Z</cp:lastPrinted>
  <dcterms:modified xsi:type="dcterms:W3CDTF">2023-11-23T11:16:32Z</dcterms:modified>
</cp:coreProperties>
</file>