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6" r:id="rId8"/>
  </p:sldIdLst>
  <p:sldSz cx="12192000" cy="6858000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6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1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1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5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3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8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3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6CB6-8EAF-4E27-BC16-EACC63E8AAEE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11796-09D9-4113-9C74-E437635149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7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ecocom-alger@mfa.g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4572000" cy="1138699"/>
          </a:xfrm>
        </p:spPr>
        <p:txBody>
          <a:bodyPr>
            <a:noAutofit/>
          </a:bodyPr>
          <a:lstStyle/>
          <a:p>
            <a:r>
              <a:rPr lang="en-US" sz="1800" dirty="0" smtClean="0"/>
              <a:t>MINISTRY OF FOREIGN AFFAIRS</a:t>
            </a:r>
            <a:br>
              <a:rPr lang="en-US" sz="1800" dirty="0" smtClean="0"/>
            </a:br>
            <a:r>
              <a:rPr lang="en-US" sz="1800" dirty="0" smtClean="0"/>
              <a:t>EMBASSY OF GREECE IN ALGIERS</a:t>
            </a:r>
            <a:br>
              <a:rPr lang="en-US" sz="1800" dirty="0" smtClean="0"/>
            </a:br>
            <a:r>
              <a:rPr lang="en-US" sz="1800" b="1" dirty="0" smtClean="0"/>
              <a:t>OFFICE FOR ECONOMIC &amp; </a:t>
            </a:r>
            <a:br>
              <a:rPr lang="en-US" sz="1800" b="1" dirty="0" smtClean="0"/>
            </a:br>
            <a:r>
              <a:rPr lang="en-US" sz="1800" b="1" dirty="0" smtClean="0"/>
              <a:t>COMMERCIAL AFFAIRS</a:t>
            </a:r>
            <a:endParaRPr lang="en-US" sz="1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185" y="2892829"/>
            <a:ext cx="3426249" cy="22801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640" y="3084022"/>
            <a:ext cx="3261360" cy="1944786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8058" y="5172931"/>
            <a:ext cx="8539942" cy="1219556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Exploring ways for deepening bilateral economic co-operation on a win-win basis</a:t>
            </a:r>
          </a:p>
          <a:p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037" y="372489"/>
            <a:ext cx="1463925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6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ESSENTIALS</a:t>
            </a:r>
            <a:endParaRPr lang="en-US" sz="4000" b="1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2419005"/>
            <a:ext cx="3100647" cy="2611072"/>
          </a:xfrm>
          <a:prstGeom prst="rect">
            <a:avLst/>
          </a:prstGeom>
        </p:spPr>
      </p:pic>
      <p:sp>
        <p:nvSpPr>
          <p:cNvPr id="15" name="Ellipse 14"/>
          <p:cNvSpPr/>
          <p:nvPr/>
        </p:nvSpPr>
        <p:spPr>
          <a:xfrm>
            <a:off x="423949" y="1537855"/>
            <a:ext cx="3358342" cy="1371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ON THE CROSSROADS OF THREE WORLDS: MEDITERRANEAN, ARAB, AFRICAN</a:t>
            </a:r>
          </a:p>
        </p:txBody>
      </p:sp>
      <p:sp>
        <p:nvSpPr>
          <p:cNvPr id="16" name="Ellipse 15"/>
          <p:cNvSpPr/>
          <p:nvPr/>
        </p:nvSpPr>
        <p:spPr>
          <a:xfrm>
            <a:off x="7373389" y="3915294"/>
            <a:ext cx="4305993" cy="275982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Algeria’s economy is largely driven by the oil and gas sector. This sector contributes significantly to the country’s GDP and foreign exchange earnings. 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673331" y="3635201"/>
            <a:ext cx="3898669" cy="283210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BLESSED WITH ABUNDANT NATURAL RESOURCES INCLUDING PETROLEUM, NATURAL GAS, IRON ORE, PHOSPHATES, URANIUM, LEAD AND ZINC </a:t>
            </a:r>
            <a:endParaRPr lang="en-US" sz="1600" dirty="0" smtClean="0"/>
          </a:p>
          <a:p>
            <a:pPr algn="ctr"/>
            <a:r>
              <a:rPr lang="en-US" sz="1600" dirty="0" smtClean="0"/>
              <a:t>AMONG </a:t>
            </a:r>
            <a:r>
              <a:rPr lang="en-US" sz="1600" dirty="0"/>
              <a:t>OTHERS.</a:t>
            </a:r>
          </a:p>
          <a:p>
            <a:pPr algn="ctr"/>
            <a:r>
              <a:rPr lang="en-US" sz="1600" dirty="0"/>
              <a:t>WITH ITS LARGE RESERVES, ALGERIA FIGURES AMONG THE LEADING HYDROCARBON PRODUCERS AND EXPORTERS WORLDWIDE.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13811" y="665019"/>
            <a:ext cx="3533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People's Democratic Republic of Algeria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8961120" y="482138"/>
            <a:ext cx="2502131" cy="327521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Southern Mediterranean market with a population of approximately 47 million, Algeria </a:t>
            </a:r>
          </a:p>
          <a:p>
            <a:pPr algn="ctr"/>
            <a:r>
              <a:rPr lang="en-US" dirty="0"/>
              <a:t>moved to the upper-middle income category under the World Bank’s country income classification last July </a:t>
            </a:r>
          </a:p>
        </p:txBody>
      </p:sp>
    </p:spTree>
    <p:extLst>
      <p:ext uri="{BB962C8B-B14F-4D97-AF65-F5344CB8AC3E}">
        <p14:creationId xmlns:p14="http://schemas.microsoft.com/office/powerpoint/2010/main" val="6701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673331"/>
            <a:ext cx="10515600" cy="104740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OIL &amp; GAS ARE HISTORICALLY CENTRAL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TO </a:t>
            </a:r>
            <a:r>
              <a:rPr lang="en-US" sz="4000" b="1" dirty="0"/>
              <a:t>ALGERIA’S GROWTH &amp; SUCCESS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AT THE SAME TIME </a:t>
            </a:r>
            <a:r>
              <a:rPr lang="en-IE" dirty="0"/>
              <a:t>, </a:t>
            </a:r>
            <a:r>
              <a:rPr lang="en-IE" dirty="0" smtClean="0"/>
              <a:t>this high </a:t>
            </a:r>
            <a:r>
              <a:rPr lang="en-IE" dirty="0"/>
              <a:t>dependency on hydrocarbon </a:t>
            </a:r>
            <a:r>
              <a:rPr lang="en-IE" dirty="0" smtClean="0"/>
              <a:t>revenues constitutes a major challenge  to be addressed </a:t>
            </a:r>
          </a:p>
          <a:p>
            <a:r>
              <a:rPr lang="en-IE" dirty="0" smtClean="0"/>
              <a:t>the </a:t>
            </a:r>
            <a:r>
              <a:rPr lang="en-IE" dirty="0"/>
              <a:t>government strives after diversifying the </a:t>
            </a:r>
            <a:r>
              <a:rPr lang="en-IE" dirty="0" smtClean="0"/>
              <a:t>economy. To this end, Algeria endeavours, among other things,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to </a:t>
            </a:r>
            <a:r>
              <a:rPr lang="en-US" dirty="0"/>
              <a:t>attract investors in promising sectors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to encourage local production, considering the reduction 	of imports as stimulating factor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4330931" y="3308465"/>
            <a:ext cx="4929447" cy="906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>
            <a:off x="6700058" y="3308465"/>
            <a:ext cx="3067397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9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BILATERAL TRADE</a:t>
            </a:r>
            <a:endParaRPr lang="en-US" sz="40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5004" y="1240182"/>
            <a:ext cx="6858000" cy="471175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008" y="1496290"/>
            <a:ext cx="36825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Main Algerian exports to Greece:</a:t>
            </a:r>
          </a:p>
          <a:p>
            <a:r>
              <a:rPr lang="en-US" sz="2400" dirty="0"/>
              <a:t>Liquefied natural gas, petroleum oils, propane, anhydrous ammonia, bars and rods of iron/steel </a:t>
            </a:r>
          </a:p>
          <a:p>
            <a:endParaRPr lang="en-US" sz="2400" dirty="0" smtClean="0"/>
          </a:p>
          <a:p>
            <a:r>
              <a:rPr lang="en-US" sz="2400" b="1" dirty="0" smtClean="0"/>
              <a:t>Main </a:t>
            </a:r>
            <a:r>
              <a:rPr lang="en-US" sz="2400" b="1" dirty="0"/>
              <a:t>Greek exports to Algeria: </a:t>
            </a:r>
          </a:p>
          <a:p>
            <a:r>
              <a:rPr lang="en-US" sz="2400" b="1" dirty="0"/>
              <a:t>Petroleum bitumen, lubricants, fertilizers, marble, motor oils, cotton, tobacco</a:t>
            </a:r>
          </a:p>
        </p:txBody>
      </p:sp>
    </p:spTree>
    <p:extLst>
      <p:ext uri="{BB962C8B-B14F-4D97-AF65-F5344CB8AC3E}">
        <p14:creationId xmlns:p14="http://schemas.microsoft.com/office/powerpoint/2010/main" val="27235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KEY SECTORS IDENTIFIED AS HAVING HIGH GROWTH POTENTIAL AND PRIORITIZED FOR DEVELOPMENT IN ALGERIA</a:t>
            </a:r>
            <a:endParaRPr lang="en-US" sz="32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194559"/>
            <a:ext cx="10515600" cy="398240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AGRICULTURE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RENEWABLE ENERGY (SOLAR)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INFRASTRUCTURES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(useful tender announcement websites: arches-publics.gov.dz, bomop.anez.dz, baosem.com, algeriatenders.com, dztenders.com, tenders-dz.com, algeriemarches.com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etc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mtClean="0">
                <a:solidFill>
                  <a:srgbClr val="FF0000"/>
                </a:solidFill>
              </a:rPr>
              <a:t>MANUFACTURING </a:t>
            </a:r>
            <a:endParaRPr lang="en-US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mtClean="0">
                <a:solidFill>
                  <a:srgbClr val="FF0000"/>
                </a:solidFill>
              </a:rPr>
              <a:t>ICT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TOURISM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3391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Doing business in Algeria offers a mix of challenges and </a:t>
            </a:r>
            <a:r>
              <a:rPr lang="en-US" b="1" dirty="0" smtClean="0"/>
              <a:t>opportunities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480291" y="1625600"/>
            <a:ext cx="2613891" cy="13115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Choose the right </a:t>
            </a:r>
            <a:r>
              <a:rPr lang="en-US" dirty="0" smtClean="0"/>
              <a:t>partners and build </a:t>
            </a:r>
            <a:r>
              <a:rPr lang="en-US" dirty="0"/>
              <a:t>strong local partnerships</a:t>
            </a:r>
          </a:p>
        </p:txBody>
      </p:sp>
      <p:sp>
        <p:nvSpPr>
          <p:cNvPr id="5" name="Ellipse 4"/>
          <p:cNvSpPr/>
          <p:nvPr/>
        </p:nvSpPr>
        <p:spPr>
          <a:xfrm>
            <a:off x="3452091" y="1625601"/>
            <a:ext cx="3382818" cy="1311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Acquire a deep understanding of the local context</a:t>
            </a:r>
          </a:p>
        </p:txBody>
      </p:sp>
      <p:sp>
        <p:nvSpPr>
          <p:cNvPr id="8" name="Ellipse 7"/>
          <p:cNvSpPr/>
          <p:nvPr/>
        </p:nvSpPr>
        <p:spPr>
          <a:xfrm>
            <a:off x="8109527" y="1625601"/>
            <a:ext cx="2826328" cy="1803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Come and visit/participate to the international trade fairs in Algeria</a:t>
            </a:r>
          </a:p>
          <a:p>
            <a:pPr algn="ctr"/>
            <a:endParaRPr lang="en-US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681018" y="4197639"/>
            <a:ext cx="3112655" cy="197932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 your southern mentality to understand the Algerian environment. Be adaptable and patient</a:t>
            </a:r>
          </a:p>
        </p:txBody>
      </p:sp>
      <p:sp>
        <p:nvSpPr>
          <p:cNvPr id="10" name="Ellipse 9"/>
          <p:cNvSpPr/>
          <p:nvPr/>
        </p:nvSpPr>
        <p:spPr>
          <a:xfrm>
            <a:off x="6511636" y="2951164"/>
            <a:ext cx="2336800" cy="2646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Conduct a thorough market research and have a clear </a:t>
            </a:r>
            <a:r>
              <a:rPr lang="en-US" dirty="0" smtClean="0"/>
              <a:t>perception </a:t>
            </a:r>
            <a:r>
              <a:rPr lang="en-US" dirty="0"/>
              <a:t>of the regulatory landscape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6668655" y="2022764"/>
            <a:ext cx="1514763" cy="36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6973455" y="2327564"/>
            <a:ext cx="240145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10474036" y="3094182"/>
            <a:ext cx="1514764" cy="2715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Be sensitive and respectful to religious and cultural issues</a:t>
            </a:r>
          </a:p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922326" y="4197639"/>
            <a:ext cx="1476895" cy="2544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First entry contact / promotional sales material and </a:t>
            </a:r>
            <a:r>
              <a:rPr lang="en-US" sz="1600" dirty="0" smtClean="0"/>
              <a:t>documentation </a:t>
            </a:r>
            <a:r>
              <a:rPr lang="en-US" sz="1600" dirty="0"/>
              <a:t>in Arabic and in French</a:t>
            </a:r>
          </a:p>
        </p:txBody>
      </p:sp>
    </p:spTree>
    <p:extLst>
      <p:ext uri="{BB962C8B-B14F-4D97-AF65-F5344CB8AC3E}">
        <p14:creationId xmlns:p14="http://schemas.microsoft.com/office/powerpoint/2010/main" val="2940992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1864"/>
          </a:xfrm>
          <a:solidFill>
            <a:srgbClr val="0070C0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THE OFFICE FOR ECONOMIC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&amp; </a:t>
            </a:r>
            <a:r>
              <a:rPr lang="en-US" sz="3600" b="1" dirty="0"/>
              <a:t>COMMERCIAL AFFAIRS</a:t>
            </a:r>
            <a:br>
              <a:rPr lang="en-US" sz="3600" b="1" dirty="0"/>
            </a:br>
            <a:r>
              <a:rPr lang="en-US" sz="3600" b="1" dirty="0"/>
              <a:t>OF THE EMBASSY OF GREECE IN ALGIERS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2319251"/>
            <a:ext cx="10515600" cy="385771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ecocom-alger@mfa.gr</a:t>
            </a:r>
            <a:r>
              <a:rPr lang="en-US" dirty="0" smtClean="0"/>
              <a:t>  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tel</a:t>
            </a:r>
            <a:r>
              <a:rPr lang="en-US" dirty="0"/>
              <a:t>. +213 23 37 79 84</a:t>
            </a:r>
          </a:p>
          <a:p>
            <a:pPr marL="0" indent="0" algn="ctr">
              <a:buNone/>
            </a:pPr>
            <a:r>
              <a:rPr lang="en-US" dirty="0" smtClean="0"/>
              <a:t>60</a:t>
            </a:r>
            <a:r>
              <a:rPr lang="en-US" dirty="0"/>
              <a:t>, Avenue </a:t>
            </a:r>
            <a:r>
              <a:rPr lang="en-US" dirty="0" err="1"/>
              <a:t>Bougara</a:t>
            </a:r>
            <a:r>
              <a:rPr lang="en-US" dirty="0"/>
              <a:t>, El </a:t>
            </a:r>
            <a:r>
              <a:rPr lang="en-US" dirty="0" err="1"/>
              <a:t>Biar</a:t>
            </a:r>
            <a:r>
              <a:rPr lang="en-US" dirty="0"/>
              <a:t>, Algiers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algn="ctr"/>
            <a:endParaRPr lang="en-US" dirty="0"/>
          </a:p>
          <a:p>
            <a:pPr marL="0" indent="0" algn="r">
              <a:buNone/>
            </a:pPr>
            <a:r>
              <a:rPr lang="en-US" dirty="0"/>
              <a:t>THANK YOU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47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373</Words>
  <Application>Microsoft Office PowerPoint</Application>
  <PresentationFormat>Grand écran</PresentationFormat>
  <Paragraphs>57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MINISTRY OF FOREIGN AFFAIRS EMBASSY OF GREECE IN ALGIERS OFFICE FOR ECONOMIC &amp;  COMMERCIAL AFFAIRS</vt:lpstr>
      <vt:lpstr>ESSENTIALS</vt:lpstr>
      <vt:lpstr>OIL &amp; GAS ARE HISTORICALLY CENTRAL  TO ALGERIA’S GROWTH &amp; SUCCESS </vt:lpstr>
      <vt:lpstr>BILATERAL TRADE</vt:lpstr>
      <vt:lpstr>KEY SECTORS IDENTIFIED AS HAVING HIGH GROWTH POTENTIAL AND PRIORITIZED FOR DEVELOPMENT IN ALGERIA</vt:lpstr>
      <vt:lpstr>Doing business in Algeria offers a mix of challenges and opportunities</vt:lpstr>
      <vt:lpstr>THE OFFICE FOR ECONOMIC  &amp; COMMERCIAL AFFAIRS OF THE EMBASSY OF GREECE IN ALGIERS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FOR FOREIGN AFFAIRS EMBASSY OF GREECE IN ALGIERS OFFICE FOR ECONOMIC &amp;  COMMERCIAL AFFAIRS</dc:title>
  <dc:creator>ECOCOM</dc:creator>
  <cp:lastModifiedBy>ECOCOM</cp:lastModifiedBy>
  <cp:revision>31</cp:revision>
  <cp:lastPrinted>2025-06-23T12:12:20Z</cp:lastPrinted>
  <dcterms:created xsi:type="dcterms:W3CDTF">2025-06-22T08:18:14Z</dcterms:created>
  <dcterms:modified xsi:type="dcterms:W3CDTF">2025-06-23T13:01:20Z</dcterms:modified>
</cp:coreProperties>
</file>