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71" r:id="rId3"/>
    <p:sldId id="258" r:id="rId4"/>
    <p:sldId id="272" r:id="rId5"/>
    <p:sldId id="273" r:id="rId6"/>
    <p:sldId id="260" r:id="rId7"/>
    <p:sldId id="261" r:id="rId8"/>
    <p:sldId id="274" r:id="rId9"/>
    <p:sldId id="275" r:id="rId10"/>
    <p:sldId id="262" r:id="rId11"/>
    <p:sldId id="263" r:id="rId12"/>
    <p:sldId id="276" r:id="rId13"/>
    <p:sldId id="277" r:id="rId14"/>
    <p:sldId id="279" r:id="rId15"/>
    <p:sldId id="282" r:id="rId16"/>
    <p:sldId id="283" r:id="rId17"/>
    <p:sldId id="284" r:id="rId18"/>
    <p:sldId id="285" r:id="rId19"/>
    <p:sldId id="264" r:id="rId20"/>
    <p:sldId id="278" r:id="rId21"/>
    <p:sldId id="265" r:id="rId22"/>
    <p:sldId id="266"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629" autoAdjust="0"/>
  </p:normalViewPr>
  <p:slideViewPr>
    <p:cSldViewPr>
      <p:cViewPr varScale="1">
        <p:scale>
          <a:sx n="109" d="100"/>
          <a:sy n="109" d="100"/>
        </p:scale>
        <p:origin x="167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FD6C087-3986-4BC1-9C13-42A0CF819B76}" type="datetimeFigureOut">
              <a:rPr lang="el-GR" smtClean="0"/>
              <a:pPr/>
              <a:t>22/11/2023</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C5313F-6695-4D0A-BE2E-E38F9AF0F231}" type="slidenum">
              <a:rPr lang="el-GR" smtClean="0"/>
              <a:pPr/>
              <a:t>‹#›</a:t>
            </a:fld>
            <a:endParaRPr lang="el-GR"/>
          </a:p>
        </p:txBody>
      </p:sp>
    </p:spTree>
    <p:extLst>
      <p:ext uri="{BB962C8B-B14F-4D97-AF65-F5344CB8AC3E}">
        <p14:creationId xmlns:p14="http://schemas.microsoft.com/office/powerpoint/2010/main" val="1627483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65AE89-2FF3-46F0-9D7A-10D5DD75C224}" type="datetimeFigureOut">
              <a:rPr lang="el-GR" smtClean="0"/>
              <a:pPr/>
              <a:t>22/11/2023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BDE16B-41D7-46FD-A171-A11C0D1EAE72}" type="slidenum">
              <a:rPr lang="el-GR" smtClean="0"/>
              <a:pPr/>
              <a:t>‹#›</a:t>
            </a:fld>
            <a:endParaRPr lang="el-GR"/>
          </a:p>
        </p:txBody>
      </p:sp>
    </p:spTree>
    <p:extLst>
      <p:ext uri="{BB962C8B-B14F-4D97-AF65-F5344CB8AC3E}">
        <p14:creationId xmlns:p14="http://schemas.microsoft.com/office/powerpoint/2010/main" val="3347170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20</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21</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22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25E70FB4-E249-436D-B092-D51F0F1B1ECF}" type="datetimeFigureOut">
              <a:rPr lang="el-GR" smtClean="0"/>
              <a:pPr/>
              <a:t>22/11/2023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B8FEE86-28E6-46A2-916A-C062CEDE3EF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5E70FB4-E249-436D-B092-D51F0F1B1ECF}" type="datetimeFigureOut">
              <a:rPr lang="el-GR" smtClean="0"/>
              <a:pPr/>
              <a:t>22/11/2023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B8FEE86-28E6-46A2-916A-C062CEDE3EF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5E70FB4-E249-436D-B092-D51F0F1B1ECF}" type="datetimeFigureOut">
              <a:rPr lang="el-GR" smtClean="0"/>
              <a:pPr/>
              <a:t>22/11/2023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B8FEE86-28E6-46A2-916A-C062CEDE3EF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5E70FB4-E249-436D-B092-D51F0F1B1ECF}" type="datetimeFigureOut">
              <a:rPr lang="el-GR" smtClean="0"/>
              <a:pPr/>
              <a:t>22/11/2023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B8FEE86-28E6-46A2-916A-C062CEDE3EF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5E70FB4-E249-436D-B092-D51F0F1B1ECF}" type="datetimeFigureOut">
              <a:rPr lang="el-GR" smtClean="0"/>
              <a:pPr/>
              <a:t>22/11/2023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B8FEE86-28E6-46A2-916A-C062CEDE3EF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25E70FB4-E249-436D-B092-D51F0F1B1ECF}" type="datetimeFigureOut">
              <a:rPr lang="el-GR" smtClean="0"/>
              <a:pPr/>
              <a:t>22/11/2023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B8FEE86-28E6-46A2-916A-C062CEDE3EF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25E70FB4-E249-436D-B092-D51F0F1B1ECF}" type="datetimeFigureOut">
              <a:rPr lang="el-GR" smtClean="0"/>
              <a:pPr/>
              <a:t>22/11/2023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0B8FEE86-28E6-46A2-916A-C062CEDE3EF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25E70FB4-E249-436D-B092-D51F0F1B1ECF}" type="datetimeFigureOut">
              <a:rPr lang="el-GR" smtClean="0"/>
              <a:pPr/>
              <a:t>22/11/2023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0B8FEE86-28E6-46A2-916A-C062CEDE3EF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5E70FB4-E249-436D-B092-D51F0F1B1ECF}" type="datetimeFigureOut">
              <a:rPr lang="el-GR" smtClean="0"/>
              <a:pPr/>
              <a:t>22/11/2023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B8FEE86-28E6-46A2-916A-C062CEDE3EF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5E70FB4-E249-436D-B092-D51F0F1B1ECF}" type="datetimeFigureOut">
              <a:rPr lang="el-GR" smtClean="0"/>
              <a:pPr/>
              <a:t>22/11/2023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B8FEE86-28E6-46A2-916A-C062CEDE3EF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5E70FB4-E249-436D-B092-D51F0F1B1ECF}" type="datetimeFigureOut">
              <a:rPr lang="el-GR" smtClean="0"/>
              <a:pPr/>
              <a:t>22/11/2023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B8FEE86-28E6-46A2-916A-C062CEDE3EF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70FB4-E249-436D-B092-D51F0F1B1ECF}" type="datetimeFigureOut">
              <a:rPr lang="el-GR" smtClean="0"/>
              <a:pPr/>
              <a:t>22/11/2023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FEE86-28E6-46A2-916A-C062CEDE3EF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3" Type="http://schemas.openxmlformats.org/officeDocument/2006/relationships/image" Target="../media/image2.jpeg"/><Relationship Id="rId7" Type="http://schemas.openxmlformats.org/officeDocument/2006/relationships/image" Target="../media/image19.png"/><Relationship Id="rId12"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hyperlink" Target="file:///C:\Users\Sofia\Documents\HellenicZambian%20Counsil\www.hzc.gr" TargetMode="External"/><Relationship Id="rId10" Type="http://schemas.openxmlformats.org/officeDocument/2006/relationships/image" Target="../media/image22.png"/><Relationship Id="rId4" Type="http://schemas.openxmlformats.org/officeDocument/2006/relationships/hyperlink" Target="mailto:info@hzc.gr" TargetMode="External"/><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6.jpeg"/><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27.jpeg"/><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29.jpeg"/><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31.jpeg"/><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32.jpeg"/><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29.jpeg"/><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3.wmf"/><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33.jpeg"/><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34.jpeg"/><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35.jpeg"/><Relationship Id="rId5" Type="http://schemas.openxmlformats.org/officeDocument/2006/relationships/hyperlink" Target="file:///C:\Users\Sofia\Documents\HellenicZambian%20Counsil\www.hzc.gr" TargetMode="External"/><Relationship Id="rId10" Type="http://schemas.openxmlformats.org/officeDocument/2006/relationships/image" Target="../media/image5.png"/><Relationship Id="rId4" Type="http://schemas.openxmlformats.org/officeDocument/2006/relationships/hyperlink" Target="mailto:info@hzc.gr" TargetMode="External"/><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8.gif"/><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68350">
              <a:schemeClr val="bg2">
                <a:lumMod val="75000"/>
              </a:schemeClr>
            </a:gs>
            <a:gs pos="0">
              <a:schemeClr val="bg1"/>
            </a:gs>
            <a:gs pos="100000">
              <a:schemeClr val="accent3">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3" name="2 - Εικόνα" descr="hzc_gr_logo"/>
          <p:cNvPicPr/>
          <p:nvPr/>
        </p:nvPicPr>
        <p:blipFill>
          <a:blip r:embed="rId3" cstate="print"/>
          <a:srcRect/>
          <a:stretch>
            <a:fillRect/>
          </a:stretch>
        </p:blipFill>
        <p:spPr bwMode="auto">
          <a:xfrm>
            <a:off x="1331640" y="1124744"/>
            <a:ext cx="6840760" cy="3816424"/>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val="2043670102"/>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extLst>
                    <a:ext uri="{9D8B030D-6E8A-4147-A177-3AD203B41FA5}">
                      <a16:colId xmlns:a16="http://schemas.microsoft.com/office/drawing/2014/main" val="20000"/>
                    </a:ext>
                  </a:extLst>
                </a:gridCol>
              </a:tblGrid>
              <a:tr h="370840">
                <a:tc>
                  <a:txBody>
                    <a:bodyPr/>
                    <a:lstStyle/>
                    <a:p>
                      <a:pPr algn="ctr"/>
                      <a:r>
                        <a:rPr lang="el-GR" sz="800" b="1" kern="1200" dirty="0">
                          <a:solidFill>
                            <a:schemeClr val="tx1"/>
                          </a:solidFill>
                          <a:effectLst/>
                          <a:latin typeface="Trebuchet MS" panose="020B0603020202020204" pitchFamily="34" charset="0"/>
                          <a:ea typeface="+mn-ea"/>
                          <a:cs typeface="+mn-cs"/>
                        </a:rPr>
                        <a:t>ΕΛΛΗΝΟΖΑΜΠΙΑΝΟ ΕΠΙΜΕΛΗΤΗΡΙΟ</a:t>
                      </a:r>
                      <a:endParaRPr lang="el-GR" sz="800" kern="1200" dirty="0">
                        <a:solidFill>
                          <a:schemeClr val="tx1"/>
                        </a:solidFill>
                        <a:effectLst/>
                        <a:latin typeface="Trebuchet MS" panose="020B0603020202020204" pitchFamily="34" charset="0"/>
                        <a:ea typeface="+mn-ea"/>
                        <a:cs typeface="+mn-cs"/>
                      </a:endParaRPr>
                    </a:p>
                    <a:p>
                      <a:pPr algn="ctr"/>
                      <a:r>
                        <a:rPr lang="el-GR" sz="800" kern="1200" dirty="0">
                          <a:solidFill>
                            <a:schemeClr val="tx1"/>
                          </a:solidFill>
                          <a:effectLst/>
                          <a:latin typeface="Trebuchet MS" panose="020B0603020202020204" pitchFamily="34" charset="0"/>
                          <a:ea typeface="+mn-ea"/>
                          <a:cs typeface="+mn-cs"/>
                        </a:rPr>
                        <a:t>Δωδεκανήσου 9, </a:t>
                      </a:r>
                    </a:p>
                    <a:p>
                      <a:pPr algn="ctr"/>
                      <a:r>
                        <a:rPr lang="el-GR" sz="800" kern="1200" dirty="0">
                          <a:solidFill>
                            <a:schemeClr val="tx1"/>
                          </a:solidFill>
                          <a:effectLst/>
                          <a:latin typeface="Trebuchet MS" panose="020B0603020202020204" pitchFamily="34" charset="0"/>
                          <a:ea typeface="+mn-ea"/>
                          <a:cs typeface="+mn-cs"/>
                        </a:rPr>
                        <a:t>14572 Δροσιά Αθήνα</a:t>
                      </a:r>
                    </a:p>
                    <a:p>
                      <a:pPr algn="ctr"/>
                      <a:r>
                        <a:rPr lang="en-US" sz="800" kern="1200" dirty="0">
                          <a:solidFill>
                            <a:schemeClr val="tx1"/>
                          </a:solidFill>
                          <a:effectLst/>
                          <a:latin typeface="Trebuchet MS" panose="020B0603020202020204" pitchFamily="34" charset="0"/>
                          <a:ea typeface="+mn-ea"/>
                          <a:cs typeface="+mn-cs"/>
                        </a:rPr>
                        <a:t>t</a:t>
                      </a:r>
                      <a:r>
                        <a:rPr lang="el-GR" sz="800" kern="1200" dirty="0">
                          <a:solidFill>
                            <a:schemeClr val="tx1"/>
                          </a:solidFill>
                          <a:effectLst/>
                          <a:latin typeface="Trebuchet MS" panose="020B0603020202020204" pitchFamily="34" charset="0"/>
                          <a:ea typeface="+mn-ea"/>
                          <a:cs typeface="+mn-cs"/>
                        </a:rPr>
                        <a:t>. +30 210 6714553 | </a:t>
                      </a:r>
                      <a:r>
                        <a:rPr lang="en-US" sz="800" kern="1200" dirty="0">
                          <a:solidFill>
                            <a:schemeClr val="tx1"/>
                          </a:solidFill>
                          <a:effectLst/>
                          <a:latin typeface="Trebuchet MS" panose="020B0603020202020204" pitchFamily="34" charset="0"/>
                          <a:ea typeface="+mn-ea"/>
                          <a:cs typeface="+mn-cs"/>
                        </a:rPr>
                        <a:t>f</a:t>
                      </a:r>
                      <a:r>
                        <a:rPr lang="el-GR" sz="800" kern="1200" dirty="0">
                          <a:solidFill>
                            <a:schemeClr val="tx1"/>
                          </a:solidFill>
                          <a:effectLst/>
                          <a:latin typeface="Trebuchet MS" panose="020B0603020202020204" pitchFamily="34" charset="0"/>
                          <a:ea typeface="+mn-ea"/>
                          <a:cs typeface="+mn-cs"/>
                        </a:rPr>
                        <a:t>. +30 210 6714570 | </a:t>
                      </a:r>
                      <a:r>
                        <a:rPr lang="en-US" sz="800" kern="1200" dirty="0">
                          <a:solidFill>
                            <a:schemeClr val="tx1"/>
                          </a:solidFill>
                          <a:effectLst/>
                          <a:latin typeface="Trebuchet MS" panose="020B0603020202020204" pitchFamily="34" charset="0"/>
                          <a:ea typeface="+mn-ea"/>
                          <a:cs typeface="+mn-cs"/>
                        </a:rPr>
                        <a:t>e</a:t>
                      </a:r>
                      <a:r>
                        <a:rPr lang="el-GR" sz="800" kern="1200" dirty="0">
                          <a:solidFill>
                            <a:schemeClr val="tx1"/>
                          </a:solidFill>
                          <a:effectLst/>
                          <a:latin typeface="Trebuchet MS" panose="020B0603020202020204" pitchFamily="34" charset="0"/>
                          <a:ea typeface="+mn-ea"/>
                          <a:cs typeface="+mn-cs"/>
                        </a:rPr>
                        <a:t>. </a:t>
                      </a:r>
                      <a:r>
                        <a:rPr lang="en-US" sz="800" u="sng" kern="1200" dirty="0">
                          <a:solidFill>
                            <a:schemeClr val="tx1"/>
                          </a:solidFill>
                          <a:effectLst/>
                          <a:latin typeface="Trebuchet MS" panose="020B0603020202020204" pitchFamily="34" charset="0"/>
                          <a:ea typeface="+mn-ea"/>
                          <a:cs typeface="+mn-cs"/>
                          <a:hlinkClick r:id="rId4"/>
                        </a:rPr>
                        <a:t>info@hzc.gr</a:t>
                      </a:r>
                      <a:r>
                        <a:rPr lang="el-GR" sz="800" u="sng" kern="1200" dirty="0">
                          <a:solidFill>
                            <a:schemeClr val="tx1"/>
                          </a:solidFill>
                          <a:effectLst/>
                          <a:latin typeface="Trebuchet MS" panose="020B0603020202020204" pitchFamily="34" charset="0"/>
                          <a:ea typeface="+mn-ea"/>
                          <a:cs typeface="+mn-cs"/>
                        </a:rPr>
                        <a:t> </a:t>
                      </a:r>
                      <a:r>
                        <a:rPr lang="el-GR" sz="800" u="none" kern="1200" dirty="0">
                          <a:solidFill>
                            <a:schemeClr val="tx1"/>
                          </a:solidFill>
                          <a:effectLst/>
                          <a:latin typeface="Trebuchet MS" panose="020B0603020202020204" pitchFamily="34" charset="0"/>
                          <a:ea typeface="+mn-ea"/>
                          <a:cs typeface="+mn-cs"/>
                        </a:rPr>
                        <a:t> |  </a:t>
                      </a:r>
                      <a:r>
                        <a:rPr lang="en-US" sz="800" b="1" u="sng" kern="1200" dirty="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extLst>
                  <a:ext uri="{0D108BD9-81ED-4DB2-BD59-A6C34878D82A}">
                    <a16:rowId xmlns:a16="http://schemas.microsoft.com/office/drawing/2014/main" val="10000"/>
                  </a:ext>
                </a:extLst>
              </a:tr>
            </a:tbl>
          </a:graphicData>
        </a:graphic>
      </p:graphicFrame>
      <p:sp>
        <p:nvSpPr>
          <p:cNvPr id="2" name="TextBox 1"/>
          <p:cNvSpPr txBox="1"/>
          <p:nvPr/>
        </p:nvSpPr>
        <p:spPr>
          <a:xfrm>
            <a:off x="4932040" y="1475492"/>
            <a:ext cx="4171335" cy="369332"/>
          </a:xfrm>
          <a:prstGeom prst="rect">
            <a:avLst/>
          </a:prstGeom>
          <a:noFill/>
        </p:spPr>
        <p:txBody>
          <a:bodyPr wrap="none" rtlCol="0">
            <a:spAutoFit/>
          </a:bodyPr>
          <a:lstStyle/>
          <a:p>
            <a:r>
              <a:rPr lang="el-GR" b="1" dirty="0">
                <a:latin typeface="Tahoma" panose="020B0604030504040204" pitchFamily="34" charset="0"/>
                <a:ea typeface="Tahoma" panose="020B0604030504040204" pitchFamily="34" charset="0"/>
                <a:cs typeface="Tahoma" panose="020B0604030504040204" pitchFamily="34" charset="0"/>
              </a:rPr>
              <a:t>Τομείς της Οικονομίας της Ζάμπιας</a:t>
            </a:r>
          </a:p>
        </p:txBody>
      </p:sp>
      <p:sp>
        <p:nvSpPr>
          <p:cNvPr id="7" name="Rectangle 2"/>
          <p:cNvSpPr>
            <a:spLocks noChangeArrowheads="1"/>
          </p:cNvSpPr>
          <p:nvPr/>
        </p:nvSpPr>
        <p:spPr bwMode="auto">
          <a:xfrm>
            <a:off x="2501900" y="2255223"/>
            <a:ext cx="6246564"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
              <a:buClr>
                <a:schemeClr val="accent6">
                  <a:lumMod val="50000"/>
                </a:schemeClr>
              </a:buClr>
              <a:buFont typeface="Wingdings" panose="05000000000000000000" pitchFamily="2" charset="2"/>
              <a:buChar char="q"/>
            </a:pPr>
            <a:r>
              <a:rPr lang="el-GR" sz="1400" b="1" dirty="0">
                <a:latin typeface="Trebuchet MS" panose="020B0603020202020204" pitchFamily="34" charset="0"/>
              </a:rPr>
              <a:t>Μεταποίηση</a:t>
            </a:r>
          </a:p>
          <a:p>
            <a:pPr algn="just">
              <a:buClr>
                <a:schemeClr val="accent6">
                  <a:lumMod val="50000"/>
                </a:schemeClr>
              </a:buClr>
            </a:pPr>
            <a:endParaRPr lang="el-GR" sz="1400" b="1"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Δυστυχώς ο κλάδος της μεταποίησης δεν έχει αναπτυχθεί σε σημαντικό βαθμό. Αυτός είναι και ο βασικότερος λόγος που τα περισσότερα καταναλωτικά αγαθά έχουν υψηλή τιμή, αφού οι ανάγκες της αγοράς καλύπτονται από εισαγωγές.</a:t>
            </a:r>
          </a:p>
          <a:p>
            <a:pPr algn="just">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Ο κλάδος παρουσιάζει υψηλό ρυθμό ανάπτυξης, ο οποίος ανέρχεται κατά μέσο όρο τη τελευταία 5ετία σε </a:t>
            </a:r>
            <a:r>
              <a:rPr lang="en-US" sz="1400" dirty="0">
                <a:latin typeface="Trebuchet MS" panose="020B0603020202020204" pitchFamily="34" charset="0"/>
              </a:rPr>
              <a:t>9</a:t>
            </a:r>
            <a:r>
              <a:rPr lang="el-GR" sz="1400" dirty="0">
                <a:latin typeface="Trebuchet MS" panose="020B0603020202020204" pitchFamily="34" charset="0"/>
              </a:rPr>
              <a:t>,68%.</a:t>
            </a:r>
          </a:p>
          <a:p>
            <a:pPr algn="just">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Οι κλάδοι μεταποίησης που υφίστανται προκειμένου να καλύψουν τις ανάγκες της χώρας και σε κάποιες περιπτώσεις να πραγματοποιήσουν και εξαγωγές είναι :</a:t>
            </a:r>
          </a:p>
          <a:p>
            <a:pPr algn="just">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buFont typeface="Arial" pitchFamily="34" charset="0"/>
              <a:buChar char="•"/>
            </a:pPr>
            <a:r>
              <a:rPr lang="el-GR" sz="1400" dirty="0">
                <a:latin typeface="Trebuchet MS" panose="020B0603020202020204" pitchFamily="34" charset="0"/>
              </a:rPr>
              <a:t>   Βιομηχανία ζάχαρης</a:t>
            </a:r>
          </a:p>
          <a:p>
            <a:pPr algn="just">
              <a:buClr>
                <a:schemeClr val="accent6">
                  <a:lumMod val="50000"/>
                </a:schemeClr>
              </a:buClr>
              <a:buFont typeface="Arial" pitchFamily="34" charset="0"/>
              <a:buChar char="•"/>
            </a:pPr>
            <a:r>
              <a:rPr lang="el-GR" sz="1400" dirty="0">
                <a:latin typeface="Trebuchet MS" panose="020B0603020202020204" pitchFamily="34" charset="0"/>
              </a:rPr>
              <a:t>   Τυποποίηση κρέατος και γάλακτος</a:t>
            </a:r>
          </a:p>
          <a:p>
            <a:pPr algn="just">
              <a:buClr>
                <a:schemeClr val="accent6">
                  <a:lumMod val="50000"/>
                </a:schemeClr>
              </a:buClr>
              <a:buFont typeface="Arial" pitchFamily="34" charset="0"/>
              <a:buChar char="•"/>
            </a:pPr>
            <a:r>
              <a:rPr lang="el-GR" sz="1400" dirty="0">
                <a:latin typeface="Trebuchet MS" panose="020B0603020202020204" pitchFamily="34" charset="0"/>
              </a:rPr>
              <a:t>   Μύλοι δημητριακών και καλαμποκιού</a:t>
            </a:r>
          </a:p>
          <a:p>
            <a:pPr algn="just">
              <a:buClr>
                <a:schemeClr val="accent6">
                  <a:lumMod val="50000"/>
                </a:schemeClr>
              </a:buClr>
              <a:buFont typeface="Arial" pitchFamily="34" charset="0"/>
              <a:buChar char="•"/>
            </a:pPr>
            <a:r>
              <a:rPr lang="el-GR" sz="1400" dirty="0">
                <a:latin typeface="Trebuchet MS" panose="020B0603020202020204" pitchFamily="34" charset="0"/>
              </a:rPr>
              <a:t>   Παραγωγή ζωοτροφών</a:t>
            </a:r>
          </a:p>
          <a:p>
            <a:pPr algn="just">
              <a:buClr>
                <a:schemeClr val="accent6">
                  <a:lumMod val="50000"/>
                </a:schemeClr>
              </a:buClr>
              <a:buFont typeface="Arial" pitchFamily="34" charset="0"/>
              <a:buChar char="•"/>
            </a:pPr>
            <a:endParaRPr lang="el-GR" sz="1400" dirty="0">
              <a:latin typeface="Trebuchet MS" panose="020B0603020202020204" pitchFamily="34" charset="0"/>
            </a:endParaRPr>
          </a:p>
        </p:txBody>
      </p:sp>
      <p:pic>
        <p:nvPicPr>
          <p:cNvPr id="19458" name="Picture 2" descr="http://www.zambia-mining.com/copper%20mine.jpg"/>
          <p:cNvPicPr>
            <a:picLocks noChangeAspect="1" noChangeArrowheads="1"/>
          </p:cNvPicPr>
          <p:nvPr/>
        </p:nvPicPr>
        <p:blipFill>
          <a:blip r:embed="rId6" cstate="print"/>
          <a:srcRect/>
          <a:stretch>
            <a:fillRect/>
          </a:stretch>
        </p:blipFill>
        <p:spPr bwMode="auto">
          <a:xfrm>
            <a:off x="107504" y="2060848"/>
            <a:ext cx="2270522" cy="1872208"/>
          </a:xfrm>
          <a:prstGeom prst="rect">
            <a:avLst/>
          </a:prstGeom>
          <a:noFill/>
        </p:spPr>
      </p:pic>
      <p:pic>
        <p:nvPicPr>
          <p:cNvPr id="9" name="8 - Εικόνα" descr="hzc_gr_logo"/>
          <p:cNvPicPr/>
          <p:nvPr/>
        </p:nvPicPr>
        <p:blipFill>
          <a:blip r:embed="rId7" cstate="print"/>
          <a:srcRect/>
          <a:stretch>
            <a:fillRect/>
          </a:stretch>
        </p:blipFill>
        <p:spPr bwMode="auto">
          <a:xfrm>
            <a:off x="0" y="0"/>
            <a:ext cx="2411760" cy="1296144"/>
          </a:xfrm>
          <a:prstGeom prst="rect">
            <a:avLst/>
          </a:prstGeom>
          <a:noFill/>
          <a:ln w="9525">
            <a:noFill/>
            <a:miter lim="800000"/>
            <a:headEnd/>
            <a:tailEnd/>
          </a:ln>
        </p:spPr>
      </p:pic>
    </p:spTree>
    <p:extLst>
      <p:ext uri="{BB962C8B-B14F-4D97-AF65-F5344CB8AC3E}">
        <p14:creationId xmlns:p14="http://schemas.microsoft.com/office/powerpoint/2010/main" val="278800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val="216930487"/>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extLst>
                    <a:ext uri="{9D8B030D-6E8A-4147-A177-3AD203B41FA5}">
                      <a16:colId xmlns:a16="http://schemas.microsoft.com/office/drawing/2014/main" val="20000"/>
                    </a:ext>
                  </a:extLst>
                </a:gridCol>
              </a:tblGrid>
              <a:tr h="370840">
                <a:tc>
                  <a:txBody>
                    <a:bodyPr/>
                    <a:lstStyle/>
                    <a:p>
                      <a:pPr algn="ctr"/>
                      <a:r>
                        <a:rPr lang="el-GR" sz="800" b="1" kern="1200" dirty="0">
                          <a:solidFill>
                            <a:schemeClr val="tx1"/>
                          </a:solidFill>
                          <a:effectLst/>
                          <a:latin typeface="Trebuchet MS" panose="020B0603020202020204" pitchFamily="34" charset="0"/>
                          <a:ea typeface="+mn-ea"/>
                          <a:cs typeface="+mn-cs"/>
                        </a:rPr>
                        <a:t>ΕΛΛΗΝΟΖΑΜΠΙΑΝΟ ΕΠΙΜΕΛΗΤΗΡΙΟ</a:t>
                      </a:r>
                      <a:endParaRPr lang="el-GR" sz="800" kern="1200" dirty="0">
                        <a:solidFill>
                          <a:schemeClr val="tx1"/>
                        </a:solidFill>
                        <a:effectLst/>
                        <a:latin typeface="Trebuchet MS" panose="020B0603020202020204" pitchFamily="34" charset="0"/>
                        <a:ea typeface="+mn-ea"/>
                        <a:cs typeface="+mn-cs"/>
                      </a:endParaRPr>
                    </a:p>
                    <a:p>
                      <a:pPr algn="ctr"/>
                      <a:r>
                        <a:rPr lang="el-GR" sz="800" kern="1200" dirty="0">
                          <a:solidFill>
                            <a:schemeClr val="tx1"/>
                          </a:solidFill>
                          <a:effectLst/>
                          <a:latin typeface="Trebuchet MS" panose="020B0603020202020204" pitchFamily="34" charset="0"/>
                          <a:ea typeface="+mn-ea"/>
                          <a:cs typeface="+mn-cs"/>
                        </a:rPr>
                        <a:t>Δωδεκανήσου 9, </a:t>
                      </a:r>
                    </a:p>
                    <a:p>
                      <a:pPr algn="ctr"/>
                      <a:r>
                        <a:rPr lang="el-GR" sz="800" kern="1200" dirty="0">
                          <a:solidFill>
                            <a:schemeClr val="tx1"/>
                          </a:solidFill>
                          <a:effectLst/>
                          <a:latin typeface="Trebuchet MS" panose="020B0603020202020204" pitchFamily="34" charset="0"/>
                          <a:ea typeface="+mn-ea"/>
                          <a:cs typeface="+mn-cs"/>
                        </a:rPr>
                        <a:t>14572 Δροσιά Αθήνα</a:t>
                      </a:r>
                    </a:p>
                    <a:p>
                      <a:pPr algn="ctr"/>
                      <a:r>
                        <a:rPr lang="en-US" sz="800" kern="1200" dirty="0">
                          <a:solidFill>
                            <a:schemeClr val="tx1"/>
                          </a:solidFill>
                          <a:effectLst/>
                          <a:latin typeface="Trebuchet MS" panose="020B0603020202020204" pitchFamily="34" charset="0"/>
                          <a:ea typeface="+mn-ea"/>
                          <a:cs typeface="+mn-cs"/>
                        </a:rPr>
                        <a:t>t</a:t>
                      </a:r>
                      <a:r>
                        <a:rPr lang="el-GR" sz="800" kern="1200" dirty="0">
                          <a:solidFill>
                            <a:schemeClr val="tx1"/>
                          </a:solidFill>
                          <a:effectLst/>
                          <a:latin typeface="Trebuchet MS" panose="020B0603020202020204" pitchFamily="34" charset="0"/>
                          <a:ea typeface="+mn-ea"/>
                          <a:cs typeface="+mn-cs"/>
                        </a:rPr>
                        <a:t>. +30 210 6714553 | </a:t>
                      </a:r>
                      <a:r>
                        <a:rPr lang="en-US" sz="800" kern="1200" dirty="0">
                          <a:solidFill>
                            <a:schemeClr val="tx1"/>
                          </a:solidFill>
                          <a:effectLst/>
                          <a:latin typeface="Trebuchet MS" panose="020B0603020202020204" pitchFamily="34" charset="0"/>
                          <a:ea typeface="+mn-ea"/>
                          <a:cs typeface="+mn-cs"/>
                        </a:rPr>
                        <a:t>f</a:t>
                      </a:r>
                      <a:r>
                        <a:rPr lang="el-GR" sz="800" kern="1200" dirty="0">
                          <a:solidFill>
                            <a:schemeClr val="tx1"/>
                          </a:solidFill>
                          <a:effectLst/>
                          <a:latin typeface="Trebuchet MS" panose="020B0603020202020204" pitchFamily="34" charset="0"/>
                          <a:ea typeface="+mn-ea"/>
                          <a:cs typeface="+mn-cs"/>
                        </a:rPr>
                        <a:t>. +30 210 6714570 | </a:t>
                      </a:r>
                      <a:r>
                        <a:rPr lang="en-US" sz="800" kern="1200" dirty="0">
                          <a:solidFill>
                            <a:schemeClr val="tx1"/>
                          </a:solidFill>
                          <a:effectLst/>
                          <a:latin typeface="Trebuchet MS" panose="020B0603020202020204" pitchFamily="34" charset="0"/>
                          <a:ea typeface="+mn-ea"/>
                          <a:cs typeface="+mn-cs"/>
                        </a:rPr>
                        <a:t>e</a:t>
                      </a:r>
                      <a:r>
                        <a:rPr lang="el-GR" sz="800" kern="1200" dirty="0">
                          <a:solidFill>
                            <a:schemeClr val="tx1"/>
                          </a:solidFill>
                          <a:effectLst/>
                          <a:latin typeface="Trebuchet MS" panose="020B0603020202020204" pitchFamily="34" charset="0"/>
                          <a:ea typeface="+mn-ea"/>
                          <a:cs typeface="+mn-cs"/>
                        </a:rPr>
                        <a:t>. </a:t>
                      </a:r>
                      <a:r>
                        <a:rPr lang="en-US" sz="800" u="sng" kern="1200" dirty="0">
                          <a:solidFill>
                            <a:schemeClr val="tx1"/>
                          </a:solidFill>
                          <a:effectLst/>
                          <a:latin typeface="Trebuchet MS" panose="020B0603020202020204" pitchFamily="34" charset="0"/>
                          <a:ea typeface="+mn-ea"/>
                          <a:cs typeface="+mn-cs"/>
                          <a:hlinkClick r:id="rId4"/>
                        </a:rPr>
                        <a:t>info@hzc.gr</a:t>
                      </a:r>
                      <a:r>
                        <a:rPr lang="el-GR" sz="800" u="sng" kern="1200" dirty="0">
                          <a:solidFill>
                            <a:schemeClr val="tx1"/>
                          </a:solidFill>
                          <a:effectLst/>
                          <a:latin typeface="Trebuchet MS" panose="020B0603020202020204" pitchFamily="34" charset="0"/>
                          <a:ea typeface="+mn-ea"/>
                          <a:cs typeface="+mn-cs"/>
                        </a:rPr>
                        <a:t> </a:t>
                      </a:r>
                      <a:r>
                        <a:rPr lang="el-GR" sz="800" u="none" kern="1200" dirty="0">
                          <a:solidFill>
                            <a:schemeClr val="tx1"/>
                          </a:solidFill>
                          <a:effectLst/>
                          <a:latin typeface="Trebuchet MS" panose="020B0603020202020204" pitchFamily="34" charset="0"/>
                          <a:ea typeface="+mn-ea"/>
                          <a:cs typeface="+mn-cs"/>
                        </a:rPr>
                        <a:t> |  </a:t>
                      </a:r>
                      <a:r>
                        <a:rPr lang="en-US" sz="800" b="1" u="sng" kern="1200" dirty="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extLst>
                  <a:ext uri="{0D108BD9-81ED-4DB2-BD59-A6C34878D82A}">
                    <a16:rowId xmlns:a16="http://schemas.microsoft.com/office/drawing/2014/main" val="10000"/>
                  </a:ext>
                </a:extLst>
              </a:tr>
            </a:tbl>
          </a:graphicData>
        </a:graphic>
      </p:graphicFrame>
      <p:sp>
        <p:nvSpPr>
          <p:cNvPr id="2" name="TextBox 1"/>
          <p:cNvSpPr txBox="1"/>
          <p:nvPr/>
        </p:nvSpPr>
        <p:spPr>
          <a:xfrm>
            <a:off x="4932040" y="1475492"/>
            <a:ext cx="4171335" cy="369332"/>
          </a:xfrm>
          <a:prstGeom prst="rect">
            <a:avLst/>
          </a:prstGeom>
          <a:noFill/>
        </p:spPr>
        <p:txBody>
          <a:bodyPr wrap="none" rtlCol="0">
            <a:spAutoFit/>
          </a:bodyPr>
          <a:lstStyle/>
          <a:p>
            <a:r>
              <a:rPr lang="el-GR" b="1" dirty="0">
                <a:latin typeface="Tahoma" panose="020B0604030504040204" pitchFamily="34" charset="0"/>
                <a:ea typeface="Tahoma" panose="020B0604030504040204" pitchFamily="34" charset="0"/>
                <a:cs typeface="Tahoma" panose="020B0604030504040204" pitchFamily="34" charset="0"/>
              </a:rPr>
              <a:t>Τομείς της Οικονομίας της Ζάμπιας</a:t>
            </a:r>
          </a:p>
        </p:txBody>
      </p:sp>
      <p:sp>
        <p:nvSpPr>
          <p:cNvPr id="7" name="Rectangle 2"/>
          <p:cNvSpPr>
            <a:spLocks noChangeArrowheads="1"/>
          </p:cNvSpPr>
          <p:nvPr/>
        </p:nvSpPr>
        <p:spPr bwMode="auto">
          <a:xfrm>
            <a:off x="2501900" y="2252173"/>
            <a:ext cx="6246564"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
              <a:buClr>
                <a:schemeClr val="accent6">
                  <a:lumMod val="50000"/>
                </a:schemeClr>
              </a:buClr>
              <a:buFont typeface="Wingdings" panose="05000000000000000000" pitchFamily="2" charset="2"/>
              <a:buChar char="q"/>
            </a:pPr>
            <a:r>
              <a:rPr lang="el-GR" sz="1400" b="1" dirty="0">
                <a:latin typeface="Trebuchet MS" panose="020B0603020202020204" pitchFamily="34" charset="0"/>
              </a:rPr>
              <a:t>Εμπόριο</a:t>
            </a:r>
          </a:p>
          <a:p>
            <a:pPr marL="285750" indent="-285750" algn="just">
              <a:buClr>
                <a:schemeClr val="accent6">
                  <a:lumMod val="50000"/>
                </a:schemeClr>
              </a:buClr>
              <a:buFont typeface="Wingdings" panose="05000000000000000000" pitchFamily="2" charset="2"/>
              <a:buChar char="q"/>
            </a:pPr>
            <a:endParaRPr lang="el-GR" sz="1400" b="1"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 Την τελευταία 10ετία το εμπόριο ανθεί στην Ζάμπια, κυρίως εξαιτίας της έλλειψης εγχώριας παραγωγής καταναλωτικών προϊόντων. Έτσι υπάρχουν πολλές εταιρείες εισαγωγής, </a:t>
            </a:r>
            <a:r>
              <a:rPr lang="en-US" sz="1400" dirty="0">
                <a:latin typeface="Trebuchet MS" panose="020B0603020202020204" pitchFamily="34" charset="0"/>
              </a:rPr>
              <a:t>lostics</a:t>
            </a:r>
            <a:r>
              <a:rPr lang="el-GR" sz="1400" dirty="0">
                <a:latin typeface="Trebuchet MS" panose="020B0603020202020204" pitchFamily="34" charset="0"/>
              </a:rPr>
              <a:t> και πολλά εμπορικά καταστήματα τύπου </a:t>
            </a:r>
            <a:r>
              <a:rPr lang="en-US" sz="1400" dirty="0">
                <a:latin typeface="Trebuchet MS" panose="020B0603020202020204" pitchFamily="34" charset="0"/>
              </a:rPr>
              <a:t>MALL</a:t>
            </a:r>
            <a:r>
              <a:rPr lang="el-GR" sz="1400" dirty="0">
                <a:latin typeface="Trebuchet MS" panose="020B0603020202020204" pitchFamily="34" charset="0"/>
              </a:rPr>
              <a:t> σε όλα τα αστικά κέντρα.</a:t>
            </a:r>
          </a:p>
          <a:p>
            <a:pPr algn="just">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Τα καταναλωτικά προϊόντα προωθούνται κυρίως μέσω </a:t>
            </a:r>
            <a:r>
              <a:rPr lang="en-US" sz="1400" dirty="0">
                <a:latin typeface="Trebuchet MS" panose="020B0603020202020204" pitchFamily="34" charset="0"/>
              </a:rPr>
              <a:t>Super Market </a:t>
            </a:r>
            <a:r>
              <a:rPr lang="el-GR" sz="1400" dirty="0">
                <a:latin typeface="Trebuchet MS" panose="020B0603020202020204" pitchFamily="34" charset="0"/>
              </a:rPr>
              <a:t>που ανήκουν σε πολυεθνικές επιχειρήσεις που έχουν την έδρα τους στη Νότια Αφρική. Οι αλυσίδες αυτές είναι </a:t>
            </a:r>
            <a:r>
              <a:rPr lang="el-GR" sz="1400" dirty="0"/>
              <a:t>Game, </a:t>
            </a:r>
            <a:r>
              <a:rPr lang="en-US" sz="1400" dirty="0"/>
              <a:t>Food Lovers</a:t>
            </a:r>
            <a:r>
              <a:rPr lang="el-GR" sz="1400" dirty="0"/>
              <a:t>, Pick n </a:t>
            </a:r>
            <a:r>
              <a:rPr lang="el-GR" sz="1400" dirty="0" err="1"/>
              <a:t>pay</a:t>
            </a:r>
            <a:r>
              <a:rPr lang="el-GR" sz="1400" dirty="0"/>
              <a:t>, </a:t>
            </a:r>
            <a:r>
              <a:rPr lang="el-GR" sz="1400" dirty="0" err="1"/>
              <a:t>Spar</a:t>
            </a:r>
            <a:r>
              <a:rPr lang="el-GR" sz="1400" dirty="0"/>
              <a:t>, </a:t>
            </a:r>
            <a:r>
              <a:rPr lang="en-US" sz="1400" dirty="0" err="1"/>
              <a:t>Choppies</a:t>
            </a:r>
            <a:r>
              <a:rPr lang="el-GR" sz="1400" dirty="0"/>
              <a:t> και </a:t>
            </a:r>
            <a:r>
              <a:rPr lang="el-GR" sz="1400" dirty="0" err="1"/>
              <a:t>Shoprite</a:t>
            </a:r>
            <a:r>
              <a:rPr lang="el-GR" sz="1400" dirty="0"/>
              <a:t>.</a:t>
            </a:r>
            <a:endParaRPr lang="el-GR" sz="1400" dirty="0">
              <a:latin typeface="Trebuchet MS" panose="020B0603020202020204" pitchFamily="34" charset="0"/>
            </a:endParaRPr>
          </a:p>
        </p:txBody>
      </p:sp>
      <p:pic>
        <p:nvPicPr>
          <p:cNvPr id="17410" name="Picture 2" descr="http://www.iflytheworld.com/Destinations/Africa/Lusaka/Lusaka%20Entertainment/files/lusaka-manda-hill-2.jpg"/>
          <p:cNvPicPr>
            <a:picLocks noChangeAspect="1" noChangeArrowheads="1"/>
          </p:cNvPicPr>
          <p:nvPr/>
        </p:nvPicPr>
        <p:blipFill>
          <a:blip r:embed="rId6" cstate="print"/>
          <a:srcRect/>
          <a:stretch>
            <a:fillRect/>
          </a:stretch>
        </p:blipFill>
        <p:spPr bwMode="auto">
          <a:xfrm>
            <a:off x="107504" y="2132856"/>
            <a:ext cx="2232248" cy="1872208"/>
          </a:xfrm>
          <a:prstGeom prst="rect">
            <a:avLst/>
          </a:prstGeom>
          <a:noFill/>
        </p:spPr>
      </p:pic>
      <p:pic>
        <p:nvPicPr>
          <p:cNvPr id="19457" name="Picture 1"/>
          <p:cNvPicPr>
            <a:picLocks noChangeAspect="1" noChangeArrowheads="1"/>
          </p:cNvPicPr>
          <p:nvPr/>
        </p:nvPicPr>
        <p:blipFill>
          <a:blip r:embed="rId7" cstate="print"/>
          <a:srcRect/>
          <a:stretch>
            <a:fillRect/>
          </a:stretch>
        </p:blipFill>
        <p:spPr bwMode="auto">
          <a:xfrm>
            <a:off x="3347864" y="4581128"/>
            <a:ext cx="1280142" cy="720080"/>
          </a:xfrm>
          <a:prstGeom prst="rect">
            <a:avLst/>
          </a:prstGeom>
          <a:noFill/>
          <a:ln w="9525">
            <a:noFill/>
            <a:miter lim="800000"/>
            <a:headEnd/>
            <a:tailEnd/>
          </a:ln>
        </p:spPr>
      </p:pic>
      <p:pic>
        <p:nvPicPr>
          <p:cNvPr id="19458" name="Picture 2"/>
          <p:cNvPicPr>
            <a:picLocks noChangeAspect="1" noChangeArrowheads="1"/>
          </p:cNvPicPr>
          <p:nvPr/>
        </p:nvPicPr>
        <p:blipFill>
          <a:blip r:embed="rId8" cstate="print"/>
          <a:srcRect/>
          <a:stretch>
            <a:fillRect/>
          </a:stretch>
        </p:blipFill>
        <p:spPr bwMode="auto">
          <a:xfrm>
            <a:off x="5076056" y="5301208"/>
            <a:ext cx="1296144" cy="970857"/>
          </a:xfrm>
          <a:prstGeom prst="rect">
            <a:avLst/>
          </a:prstGeom>
          <a:noFill/>
          <a:ln w="9525">
            <a:noFill/>
            <a:miter lim="800000"/>
            <a:headEnd/>
            <a:tailEnd/>
          </a:ln>
        </p:spPr>
      </p:pic>
      <p:pic>
        <p:nvPicPr>
          <p:cNvPr id="19459" name="Picture 3"/>
          <p:cNvPicPr>
            <a:picLocks noChangeAspect="1" noChangeArrowheads="1"/>
          </p:cNvPicPr>
          <p:nvPr/>
        </p:nvPicPr>
        <p:blipFill>
          <a:blip r:embed="rId9" cstate="print"/>
          <a:srcRect/>
          <a:stretch>
            <a:fillRect/>
          </a:stretch>
        </p:blipFill>
        <p:spPr bwMode="auto">
          <a:xfrm>
            <a:off x="6588224" y="4581128"/>
            <a:ext cx="1202479" cy="632271"/>
          </a:xfrm>
          <a:prstGeom prst="rect">
            <a:avLst/>
          </a:prstGeom>
          <a:noFill/>
          <a:ln w="9525">
            <a:noFill/>
            <a:miter lim="800000"/>
            <a:headEnd/>
            <a:tailEnd/>
          </a:ln>
        </p:spPr>
      </p:pic>
      <p:pic>
        <p:nvPicPr>
          <p:cNvPr id="19460" name="Picture 4"/>
          <p:cNvPicPr>
            <a:picLocks noChangeAspect="1" noChangeArrowheads="1"/>
          </p:cNvPicPr>
          <p:nvPr/>
        </p:nvPicPr>
        <p:blipFill>
          <a:blip r:embed="rId10" cstate="print"/>
          <a:srcRect/>
          <a:stretch>
            <a:fillRect/>
          </a:stretch>
        </p:blipFill>
        <p:spPr bwMode="auto">
          <a:xfrm>
            <a:off x="5148064" y="4509120"/>
            <a:ext cx="1071562" cy="1071562"/>
          </a:xfrm>
          <a:prstGeom prst="rect">
            <a:avLst/>
          </a:prstGeom>
          <a:noFill/>
          <a:ln w="9525">
            <a:noFill/>
            <a:miter lim="800000"/>
            <a:headEnd/>
            <a:tailEnd/>
          </a:ln>
        </p:spPr>
      </p:pic>
      <p:sp>
        <p:nvSpPr>
          <p:cNvPr id="19462" name="AutoShape 6" descr="Αποτέλεσμα εικόνας για shopri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9463" name="Picture 7"/>
          <p:cNvPicPr>
            <a:picLocks noChangeAspect="1" noChangeArrowheads="1"/>
          </p:cNvPicPr>
          <p:nvPr/>
        </p:nvPicPr>
        <p:blipFill>
          <a:blip r:embed="rId11" cstate="print"/>
          <a:srcRect/>
          <a:stretch>
            <a:fillRect/>
          </a:stretch>
        </p:blipFill>
        <p:spPr bwMode="auto">
          <a:xfrm>
            <a:off x="3347864" y="5589240"/>
            <a:ext cx="1030610" cy="367067"/>
          </a:xfrm>
          <a:prstGeom prst="rect">
            <a:avLst/>
          </a:prstGeom>
          <a:noFill/>
          <a:ln w="9525">
            <a:noFill/>
            <a:miter lim="800000"/>
            <a:headEnd/>
            <a:tailEnd/>
          </a:ln>
        </p:spPr>
      </p:pic>
      <p:pic>
        <p:nvPicPr>
          <p:cNvPr id="15" name="14 - Εικόνα" descr="hzc_gr_logo"/>
          <p:cNvPicPr/>
          <p:nvPr/>
        </p:nvPicPr>
        <p:blipFill>
          <a:blip r:embed="rId12" cstate="print"/>
          <a:srcRect/>
          <a:stretch>
            <a:fillRect/>
          </a:stretch>
        </p:blipFill>
        <p:spPr bwMode="auto">
          <a:xfrm>
            <a:off x="0" y="0"/>
            <a:ext cx="2411760" cy="1296144"/>
          </a:xfrm>
          <a:prstGeom prst="rect">
            <a:avLst/>
          </a:prstGeom>
          <a:noFill/>
          <a:ln w="9525">
            <a:noFill/>
            <a:miter lim="800000"/>
            <a:headEnd/>
            <a:tailEnd/>
          </a:ln>
        </p:spPr>
      </p:pic>
      <p:sp>
        <p:nvSpPr>
          <p:cNvPr id="25602" name="AutoShape 2" descr="Chopp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5604" name="AutoShape 4" descr="Chopp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9" name="18 - Εικόνα"/>
          <p:cNvPicPr/>
          <p:nvPr/>
        </p:nvPicPr>
        <p:blipFill>
          <a:blip r:embed="rId13" cstate="print"/>
          <a:srcRect/>
          <a:stretch>
            <a:fillRect/>
          </a:stretch>
        </p:blipFill>
        <p:spPr bwMode="auto">
          <a:xfrm>
            <a:off x="6804248" y="5373216"/>
            <a:ext cx="864096" cy="720080"/>
          </a:xfrm>
          <a:prstGeom prst="rect">
            <a:avLst/>
          </a:prstGeom>
          <a:noFill/>
          <a:ln w="9525">
            <a:noFill/>
            <a:miter lim="800000"/>
            <a:headEnd/>
            <a:tailEnd/>
          </a:ln>
        </p:spPr>
      </p:pic>
    </p:spTree>
    <p:extLst>
      <p:ext uri="{BB962C8B-B14F-4D97-AF65-F5344CB8AC3E}">
        <p14:creationId xmlns:p14="http://schemas.microsoft.com/office/powerpoint/2010/main" val="4270681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val="216930487"/>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extLst>
                    <a:ext uri="{9D8B030D-6E8A-4147-A177-3AD203B41FA5}">
                      <a16:colId xmlns:a16="http://schemas.microsoft.com/office/drawing/2014/main" val="20000"/>
                    </a:ext>
                  </a:extLst>
                </a:gridCol>
              </a:tblGrid>
              <a:tr h="370840">
                <a:tc>
                  <a:txBody>
                    <a:bodyPr/>
                    <a:lstStyle/>
                    <a:p>
                      <a:pPr algn="ctr"/>
                      <a:r>
                        <a:rPr lang="el-GR" sz="800" b="1" kern="1200" dirty="0">
                          <a:solidFill>
                            <a:schemeClr val="tx1"/>
                          </a:solidFill>
                          <a:effectLst/>
                          <a:latin typeface="Trebuchet MS" panose="020B0603020202020204" pitchFamily="34" charset="0"/>
                          <a:ea typeface="+mn-ea"/>
                          <a:cs typeface="+mn-cs"/>
                        </a:rPr>
                        <a:t>ΕΛΛΗΝΟΖΑΜΠΙΑΝΟ ΕΠΙΜΕΛΗΤΗΡΙΟ</a:t>
                      </a:r>
                      <a:endParaRPr lang="el-GR" sz="800" kern="1200" dirty="0">
                        <a:solidFill>
                          <a:schemeClr val="tx1"/>
                        </a:solidFill>
                        <a:effectLst/>
                        <a:latin typeface="Trebuchet MS" panose="020B0603020202020204" pitchFamily="34" charset="0"/>
                        <a:ea typeface="+mn-ea"/>
                        <a:cs typeface="+mn-cs"/>
                      </a:endParaRPr>
                    </a:p>
                    <a:p>
                      <a:pPr algn="ctr"/>
                      <a:r>
                        <a:rPr lang="el-GR" sz="800" kern="1200" dirty="0">
                          <a:solidFill>
                            <a:schemeClr val="tx1"/>
                          </a:solidFill>
                          <a:effectLst/>
                          <a:latin typeface="Trebuchet MS" panose="020B0603020202020204" pitchFamily="34" charset="0"/>
                          <a:ea typeface="+mn-ea"/>
                          <a:cs typeface="+mn-cs"/>
                        </a:rPr>
                        <a:t>Δωδεκανήσου 9, </a:t>
                      </a:r>
                    </a:p>
                    <a:p>
                      <a:pPr algn="ctr"/>
                      <a:r>
                        <a:rPr lang="el-GR" sz="800" kern="1200" dirty="0">
                          <a:solidFill>
                            <a:schemeClr val="tx1"/>
                          </a:solidFill>
                          <a:effectLst/>
                          <a:latin typeface="Trebuchet MS" panose="020B0603020202020204" pitchFamily="34" charset="0"/>
                          <a:ea typeface="+mn-ea"/>
                          <a:cs typeface="+mn-cs"/>
                        </a:rPr>
                        <a:t>14572 Δροσιά Αθήνα</a:t>
                      </a:r>
                    </a:p>
                    <a:p>
                      <a:pPr algn="ctr"/>
                      <a:r>
                        <a:rPr lang="en-US" sz="800" kern="1200" dirty="0">
                          <a:solidFill>
                            <a:schemeClr val="tx1"/>
                          </a:solidFill>
                          <a:effectLst/>
                          <a:latin typeface="Trebuchet MS" panose="020B0603020202020204" pitchFamily="34" charset="0"/>
                          <a:ea typeface="+mn-ea"/>
                          <a:cs typeface="+mn-cs"/>
                        </a:rPr>
                        <a:t>t</a:t>
                      </a:r>
                      <a:r>
                        <a:rPr lang="el-GR" sz="800" kern="1200" dirty="0">
                          <a:solidFill>
                            <a:schemeClr val="tx1"/>
                          </a:solidFill>
                          <a:effectLst/>
                          <a:latin typeface="Trebuchet MS" panose="020B0603020202020204" pitchFamily="34" charset="0"/>
                          <a:ea typeface="+mn-ea"/>
                          <a:cs typeface="+mn-cs"/>
                        </a:rPr>
                        <a:t>. +30 210 6714553 | </a:t>
                      </a:r>
                      <a:r>
                        <a:rPr lang="en-US" sz="800" kern="1200" dirty="0">
                          <a:solidFill>
                            <a:schemeClr val="tx1"/>
                          </a:solidFill>
                          <a:effectLst/>
                          <a:latin typeface="Trebuchet MS" panose="020B0603020202020204" pitchFamily="34" charset="0"/>
                          <a:ea typeface="+mn-ea"/>
                          <a:cs typeface="+mn-cs"/>
                        </a:rPr>
                        <a:t>f</a:t>
                      </a:r>
                      <a:r>
                        <a:rPr lang="el-GR" sz="800" kern="1200" dirty="0">
                          <a:solidFill>
                            <a:schemeClr val="tx1"/>
                          </a:solidFill>
                          <a:effectLst/>
                          <a:latin typeface="Trebuchet MS" panose="020B0603020202020204" pitchFamily="34" charset="0"/>
                          <a:ea typeface="+mn-ea"/>
                          <a:cs typeface="+mn-cs"/>
                        </a:rPr>
                        <a:t>. +30 210 6714570 | </a:t>
                      </a:r>
                      <a:r>
                        <a:rPr lang="en-US" sz="800" kern="1200" dirty="0">
                          <a:solidFill>
                            <a:schemeClr val="tx1"/>
                          </a:solidFill>
                          <a:effectLst/>
                          <a:latin typeface="Trebuchet MS" panose="020B0603020202020204" pitchFamily="34" charset="0"/>
                          <a:ea typeface="+mn-ea"/>
                          <a:cs typeface="+mn-cs"/>
                        </a:rPr>
                        <a:t>e</a:t>
                      </a:r>
                      <a:r>
                        <a:rPr lang="el-GR" sz="800" kern="1200" dirty="0">
                          <a:solidFill>
                            <a:schemeClr val="tx1"/>
                          </a:solidFill>
                          <a:effectLst/>
                          <a:latin typeface="Trebuchet MS" panose="020B0603020202020204" pitchFamily="34" charset="0"/>
                          <a:ea typeface="+mn-ea"/>
                          <a:cs typeface="+mn-cs"/>
                        </a:rPr>
                        <a:t>. </a:t>
                      </a:r>
                      <a:r>
                        <a:rPr lang="en-US" sz="800" u="sng" kern="1200" dirty="0">
                          <a:solidFill>
                            <a:schemeClr val="tx1"/>
                          </a:solidFill>
                          <a:effectLst/>
                          <a:latin typeface="Trebuchet MS" panose="020B0603020202020204" pitchFamily="34" charset="0"/>
                          <a:ea typeface="+mn-ea"/>
                          <a:cs typeface="+mn-cs"/>
                          <a:hlinkClick r:id="rId4"/>
                        </a:rPr>
                        <a:t>info@hzc.gr</a:t>
                      </a:r>
                      <a:r>
                        <a:rPr lang="el-GR" sz="800" u="sng" kern="1200" dirty="0">
                          <a:solidFill>
                            <a:schemeClr val="tx1"/>
                          </a:solidFill>
                          <a:effectLst/>
                          <a:latin typeface="Trebuchet MS" panose="020B0603020202020204" pitchFamily="34" charset="0"/>
                          <a:ea typeface="+mn-ea"/>
                          <a:cs typeface="+mn-cs"/>
                        </a:rPr>
                        <a:t> </a:t>
                      </a:r>
                      <a:r>
                        <a:rPr lang="el-GR" sz="800" u="none" kern="1200" dirty="0">
                          <a:solidFill>
                            <a:schemeClr val="tx1"/>
                          </a:solidFill>
                          <a:effectLst/>
                          <a:latin typeface="Trebuchet MS" panose="020B0603020202020204" pitchFamily="34" charset="0"/>
                          <a:ea typeface="+mn-ea"/>
                          <a:cs typeface="+mn-cs"/>
                        </a:rPr>
                        <a:t> |  </a:t>
                      </a:r>
                      <a:r>
                        <a:rPr lang="en-US" sz="800" b="1" u="sng" kern="1200" dirty="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extLst>
                  <a:ext uri="{0D108BD9-81ED-4DB2-BD59-A6C34878D82A}">
                    <a16:rowId xmlns:a16="http://schemas.microsoft.com/office/drawing/2014/main" val="10000"/>
                  </a:ext>
                </a:extLst>
              </a:tr>
            </a:tbl>
          </a:graphicData>
        </a:graphic>
      </p:graphicFrame>
      <p:sp>
        <p:nvSpPr>
          <p:cNvPr id="2" name="TextBox 1"/>
          <p:cNvSpPr txBox="1"/>
          <p:nvPr/>
        </p:nvSpPr>
        <p:spPr>
          <a:xfrm>
            <a:off x="4932040" y="1475492"/>
            <a:ext cx="4171335" cy="369332"/>
          </a:xfrm>
          <a:prstGeom prst="rect">
            <a:avLst/>
          </a:prstGeom>
          <a:noFill/>
        </p:spPr>
        <p:txBody>
          <a:bodyPr wrap="none" rtlCol="0">
            <a:spAutoFit/>
          </a:bodyPr>
          <a:lstStyle/>
          <a:p>
            <a:r>
              <a:rPr lang="el-GR" b="1" dirty="0">
                <a:latin typeface="Tahoma" panose="020B0604030504040204" pitchFamily="34" charset="0"/>
                <a:ea typeface="Tahoma" panose="020B0604030504040204" pitchFamily="34" charset="0"/>
                <a:cs typeface="Tahoma" panose="020B0604030504040204" pitchFamily="34" charset="0"/>
              </a:rPr>
              <a:t>Τομείς της Οικονομίας της Ζάμπιας</a:t>
            </a:r>
          </a:p>
        </p:txBody>
      </p:sp>
      <p:sp>
        <p:nvSpPr>
          <p:cNvPr id="7" name="Rectangle 2"/>
          <p:cNvSpPr>
            <a:spLocks noChangeArrowheads="1"/>
          </p:cNvSpPr>
          <p:nvPr/>
        </p:nvSpPr>
        <p:spPr bwMode="auto">
          <a:xfrm>
            <a:off x="2501900" y="1994211"/>
            <a:ext cx="6246564"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
              <a:buClr>
                <a:schemeClr val="accent6">
                  <a:lumMod val="50000"/>
                </a:schemeClr>
              </a:buClr>
              <a:buFont typeface="Wingdings" panose="05000000000000000000" pitchFamily="2" charset="2"/>
              <a:buChar char="q"/>
            </a:pPr>
            <a:r>
              <a:rPr lang="el-GR" sz="1400" b="1" dirty="0">
                <a:latin typeface="Trebuchet MS" panose="020B0603020202020204" pitchFamily="34" charset="0"/>
              </a:rPr>
              <a:t>Εμπόριο</a:t>
            </a:r>
          </a:p>
          <a:p>
            <a:pPr marL="285750" indent="-285750" algn="just">
              <a:buClr>
                <a:schemeClr val="accent6">
                  <a:lumMod val="50000"/>
                </a:schemeClr>
              </a:buClr>
              <a:buFont typeface="Wingdings" panose="05000000000000000000" pitchFamily="2" charset="2"/>
              <a:buChar char="q"/>
            </a:pPr>
            <a:endParaRPr lang="el-GR" sz="1400" b="1"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 Ο τρόπος διείσδυσης στα </a:t>
            </a:r>
            <a:r>
              <a:rPr lang="en-US" sz="1400" dirty="0">
                <a:latin typeface="Trebuchet MS" panose="020B0603020202020204" pitchFamily="34" charset="0"/>
              </a:rPr>
              <a:t>Super market </a:t>
            </a:r>
            <a:r>
              <a:rPr lang="el-GR" sz="1400" dirty="0">
                <a:latin typeface="Trebuchet MS" panose="020B0603020202020204" pitchFamily="34" charset="0"/>
              </a:rPr>
              <a:t>δεν είναι εύκολος και είναι ιδιαίτερα χρονοβόρος.</a:t>
            </a:r>
          </a:p>
          <a:p>
            <a:pPr algn="just">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Προκειμένου να ξεκινήσει η διαδικασία διαπραγμάτευσης θα πρέπει να υπάρχει </a:t>
            </a:r>
            <a:r>
              <a:rPr lang="en-US" sz="1400" dirty="0">
                <a:latin typeface="Trebuchet MS" panose="020B0603020202020204" pitchFamily="34" charset="0"/>
              </a:rPr>
              <a:t>stock landed</a:t>
            </a:r>
            <a:r>
              <a:rPr lang="el-GR" sz="1400" dirty="0">
                <a:latin typeface="Trebuchet MS" panose="020B0603020202020204" pitchFamily="34" charset="0"/>
              </a:rPr>
              <a:t>. Αυτό σημαίνει περίπου 3 μήνες (2,5 μήνες είναι το </a:t>
            </a:r>
            <a:r>
              <a:rPr lang="en-US" sz="1400" dirty="0">
                <a:latin typeface="Trebuchet MS" panose="020B0603020202020204" pitchFamily="34" charset="0"/>
              </a:rPr>
              <a:t>stock transfer). </a:t>
            </a:r>
            <a:r>
              <a:rPr lang="el-GR" sz="1400" dirty="0">
                <a:latin typeface="Trebuchet MS" panose="020B0603020202020204" pitchFamily="34" charset="0"/>
              </a:rPr>
              <a:t>Στη συνέχεια θα πρέπει το προϊόν να γίνει </a:t>
            </a:r>
            <a:r>
              <a:rPr lang="en-US" sz="1400" dirty="0">
                <a:latin typeface="Trebuchet MS" panose="020B0603020202020204" pitchFamily="34" charset="0"/>
              </a:rPr>
              <a:t>Listed </a:t>
            </a:r>
            <a:r>
              <a:rPr lang="el-GR" sz="1400" dirty="0">
                <a:latin typeface="Trebuchet MS" panose="020B0603020202020204" pitchFamily="34" charset="0"/>
              </a:rPr>
              <a:t>στα κεντρικά στη Νότια Αφρική, δηλαδή περίπου 3 μήνες. Οπότε μετά πραγματοποιούνται οι όποιες παραγγελίες από το </a:t>
            </a:r>
            <a:r>
              <a:rPr lang="en-US" sz="1400" dirty="0">
                <a:latin typeface="Trebuchet MS" panose="020B0603020202020204" pitchFamily="34" charset="0"/>
              </a:rPr>
              <a:t>Super Market</a:t>
            </a:r>
            <a:r>
              <a:rPr lang="el-GR" sz="1400" dirty="0">
                <a:latin typeface="Trebuchet MS" panose="020B0603020202020204" pitchFamily="34" charset="0"/>
              </a:rPr>
              <a:t>.</a:t>
            </a:r>
          </a:p>
          <a:p>
            <a:pPr algn="just">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Οπότε απαιτούνται περίπου 6 – 8 μήνες προκειμένου να τοποθετηθούν τα προϊόντα σε ράφι. Μέχρι τότε θα πρέπει να έχουν δαπανηθεί κεφάλαια για τα ακόλουθα :</a:t>
            </a:r>
            <a:endParaRPr lang="en-US" sz="1400" dirty="0">
              <a:latin typeface="Trebuchet MS" panose="020B0603020202020204" pitchFamily="34" charset="0"/>
            </a:endParaRPr>
          </a:p>
          <a:p>
            <a:pPr algn="just">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buFont typeface="Arial" pitchFamily="34" charset="0"/>
              <a:buChar char="•"/>
            </a:pPr>
            <a:r>
              <a:rPr lang="el-GR" sz="1400" dirty="0">
                <a:latin typeface="Trebuchet MS" panose="020B0603020202020204" pitchFamily="34" charset="0"/>
              </a:rPr>
              <a:t> Προμήθεια προϊόντων</a:t>
            </a:r>
          </a:p>
          <a:p>
            <a:pPr algn="just">
              <a:buClr>
                <a:schemeClr val="accent6">
                  <a:lumMod val="50000"/>
                </a:schemeClr>
              </a:buClr>
              <a:buFont typeface="Arial" pitchFamily="34" charset="0"/>
              <a:buChar char="•"/>
            </a:pPr>
            <a:r>
              <a:rPr lang="el-GR" sz="1400" dirty="0">
                <a:latin typeface="Trebuchet MS" panose="020B0603020202020204" pitchFamily="34" charset="0"/>
              </a:rPr>
              <a:t> Κόστος μεταφοράς και ασφάλισης</a:t>
            </a:r>
          </a:p>
          <a:p>
            <a:pPr algn="just">
              <a:buClr>
                <a:schemeClr val="accent6">
                  <a:lumMod val="50000"/>
                </a:schemeClr>
              </a:buClr>
              <a:buFont typeface="Arial" pitchFamily="34" charset="0"/>
              <a:buChar char="•"/>
            </a:pPr>
            <a:r>
              <a:rPr lang="el-GR" sz="1400" dirty="0">
                <a:latin typeface="Trebuchet MS" panose="020B0603020202020204" pitchFamily="34" charset="0"/>
              </a:rPr>
              <a:t> Φόρους εισαγωγής (2</a:t>
            </a:r>
            <a:r>
              <a:rPr lang="en-US" sz="1400" dirty="0">
                <a:latin typeface="Trebuchet MS" panose="020B0603020202020204" pitchFamily="34" charset="0"/>
              </a:rPr>
              <a:t>2</a:t>
            </a:r>
            <a:r>
              <a:rPr lang="el-GR" sz="1400" dirty="0">
                <a:latin typeface="Trebuchet MS" panose="020B0603020202020204" pitchFamily="34" charset="0"/>
              </a:rPr>
              <a:t>% για τα </a:t>
            </a:r>
            <a:r>
              <a:rPr lang="el-GR" sz="1400" dirty="0" err="1">
                <a:latin typeface="Trebuchet MS" panose="020B0603020202020204" pitchFamily="34" charset="0"/>
              </a:rPr>
              <a:t>περισ</a:t>
            </a:r>
            <a:r>
              <a:rPr lang="el-GR" sz="1400" dirty="0">
                <a:latin typeface="Trebuchet MS" panose="020B0603020202020204" pitchFamily="34" charset="0"/>
              </a:rPr>
              <a:t>. προϊόντα, 110% για αλκοολούχα)</a:t>
            </a:r>
          </a:p>
          <a:p>
            <a:pPr algn="just">
              <a:buClr>
                <a:schemeClr val="accent6">
                  <a:lumMod val="50000"/>
                </a:schemeClr>
              </a:buClr>
              <a:buFont typeface="Arial" pitchFamily="34" charset="0"/>
              <a:buChar char="•"/>
            </a:pPr>
            <a:r>
              <a:rPr lang="el-GR" sz="1400" dirty="0">
                <a:latin typeface="Trebuchet MS" panose="020B0603020202020204" pitchFamily="34" charset="0"/>
              </a:rPr>
              <a:t> Κόστος διανομής και φύλαξης</a:t>
            </a:r>
          </a:p>
          <a:p>
            <a:pPr algn="just">
              <a:buClr>
                <a:schemeClr val="accent6">
                  <a:lumMod val="50000"/>
                </a:schemeClr>
              </a:buClr>
              <a:buFont typeface="Arial" pitchFamily="34" charset="0"/>
              <a:buChar char="•"/>
            </a:pPr>
            <a:r>
              <a:rPr lang="el-GR" sz="1400" dirty="0">
                <a:latin typeface="Trebuchet MS" panose="020B0603020202020204" pitchFamily="34" charset="0"/>
              </a:rPr>
              <a:t> Κόστος </a:t>
            </a:r>
            <a:r>
              <a:rPr lang="en-US" sz="1400" dirty="0">
                <a:latin typeface="Trebuchet MS" panose="020B0603020202020204" pitchFamily="34" charset="0"/>
              </a:rPr>
              <a:t>merchandiser </a:t>
            </a:r>
            <a:endParaRPr lang="el-GR" sz="1400" dirty="0">
              <a:latin typeface="Trebuchet MS" panose="020B0603020202020204" pitchFamily="34" charset="0"/>
            </a:endParaRPr>
          </a:p>
        </p:txBody>
      </p:sp>
      <p:sp>
        <p:nvSpPr>
          <p:cNvPr id="19462" name="AutoShape 6" descr="Αποτέλεσμα εικόνας για shopri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7346" name="Picture 2" descr="http://thebestofzambia.com/app/uploads/2014/10/food-lovers-market-shop-front.jpg"/>
          <p:cNvPicPr>
            <a:picLocks noChangeAspect="1" noChangeArrowheads="1"/>
          </p:cNvPicPr>
          <p:nvPr/>
        </p:nvPicPr>
        <p:blipFill>
          <a:blip r:embed="rId6" cstate="print"/>
          <a:srcRect/>
          <a:stretch>
            <a:fillRect/>
          </a:stretch>
        </p:blipFill>
        <p:spPr bwMode="auto">
          <a:xfrm>
            <a:off x="107505" y="2060848"/>
            <a:ext cx="2232248" cy="1872208"/>
          </a:xfrm>
          <a:prstGeom prst="rect">
            <a:avLst/>
          </a:prstGeom>
          <a:noFill/>
        </p:spPr>
      </p:pic>
      <p:pic>
        <p:nvPicPr>
          <p:cNvPr id="10" name="9 - Εικόνα" descr="hzc_gr_logo"/>
          <p:cNvPicPr/>
          <p:nvPr/>
        </p:nvPicPr>
        <p:blipFill>
          <a:blip r:embed="rId7" cstate="print"/>
          <a:srcRect/>
          <a:stretch>
            <a:fillRect/>
          </a:stretch>
        </p:blipFill>
        <p:spPr bwMode="auto">
          <a:xfrm>
            <a:off x="0" y="0"/>
            <a:ext cx="2411760" cy="1340768"/>
          </a:xfrm>
          <a:prstGeom prst="rect">
            <a:avLst/>
          </a:prstGeom>
          <a:noFill/>
          <a:ln w="9525">
            <a:noFill/>
            <a:miter lim="800000"/>
            <a:headEnd/>
            <a:tailEnd/>
          </a:ln>
        </p:spPr>
      </p:pic>
    </p:spTree>
    <p:extLst>
      <p:ext uri="{BB962C8B-B14F-4D97-AF65-F5344CB8AC3E}">
        <p14:creationId xmlns:p14="http://schemas.microsoft.com/office/powerpoint/2010/main" val="4270681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val="216930487"/>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extLst>
                    <a:ext uri="{9D8B030D-6E8A-4147-A177-3AD203B41FA5}">
                      <a16:colId xmlns:a16="http://schemas.microsoft.com/office/drawing/2014/main" val="20000"/>
                    </a:ext>
                  </a:extLst>
                </a:gridCol>
              </a:tblGrid>
              <a:tr h="370840">
                <a:tc>
                  <a:txBody>
                    <a:bodyPr/>
                    <a:lstStyle/>
                    <a:p>
                      <a:pPr algn="ctr"/>
                      <a:r>
                        <a:rPr lang="el-GR" sz="800" b="1" kern="1200" dirty="0">
                          <a:solidFill>
                            <a:schemeClr val="tx1"/>
                          </a:solidFill>
                          <a:effectLst/>
                          <a:latin typeface="Trebuchet MS" panose="020B0603020202020204" pitchFamily="34" charset="0"/>
                          <a:ea typeface="+mn-ea"/>
                          <a:cs typeface="+mn-cs"/>
                        </a:rPr>
                        <a:t>ΕΛΛΗΝΟΖΑΜΠΙΑΝΟ ΕΠΙΜΕΛΗΤΗΡΙΟ</a:t>
                      </a:r>
                      <a:endParaRPr lang="el-GR" sz="800" kern="1200" dirty="0">
                        <a:solidFill>
                          <a:schemeClr val="tx1"/>
                        </a:solidFill>
                        <a:effectLst/>
                        <a:latin typeface="Trebuchet MS" panose="020B0603020202020204" pitchFamily="34" charset="0"/>
                        <a:ea typeface="+mn-ea"/>
                        <a:cs typeface="+mn-cs"/>
                      </a:endParaRPr>
                    </a:p>
                    <a:p>
                      <a:pPr algn="ctr"/>
                      <a:r>
                        <a:rPr lang="el-GR" sz="800" kern="1200" dirty="0">
                          <a:solidFill>
                            <a:schemeClr val="tx1"/>
                          </a:solidFill>
                          <a:effectLst/>
                          <a:latin typeface="Trebuchet MS" panose="020B0603020202020204" pitchFamily="34" charset="0"/>
                          <a:ea typeface="+mn-ea"/>
                          <a:cs typeface="+mn-cs"/>
                        </a:rPr>
                        <a:t>Δωδεκανήσου 9, </a:t>
                      </a:r>
                    </a:p>
                    <a:p>
                      <a:pPr algn="ctr"/>
                      <a:r>
                        <a:rPr lang="el-GR" sz="800" kern="1200" dirty="0">
                          <a:solidFill>
                            <a:schemeClr val="tx1"/>
                          </a:solidFill>
                          <a:effectLst/>
                          <a:latin typeface="Trebuchet MS" panose="020B0603020202020204" pitchFamily="34" charset="0"/>
                          <a:ea typeface="+mn-ea"/>
                          <a:cs typeface="+mn-cs"/>
                        </a:rPr>
                        <a:t>14572 Δροσιά Αθήνα</a:t>
                      </a:r>
                    </a:p>
                    <a:p>
                      <a:pPr algn="ctr"/>
                      <a:r>
                        <a:rPr lang="en-US" sz="800" kern="1200" dirty="0">
                          <a:solidFill>
                            <a:schemeClr val="tx1"/>
                          </a:solidFill>
                          <a:effectLst/>
                          <a:latin typeface="Trebuchet MS" panose="020B0603020202020204" pitchFamily="34" charset="0"/>
                          <a:ea typeface="+mn-ea"/>
                          <a:cs typeface="+mn-cs"/>
                        </a:rPr>
                        <a:t>t</a:t>
                      </a:r>
                      <a:r>
                        <a:rPr lang="el-GR" sz="800" kern="1200" dirty="0">
                          <a:solidFill>
                            <a:schemeClr val="tx1"/>
                          </a:solidFill>
                          <a:effectLst/>
                          <a:latin typeface="Trebuchet MS" panose="020B0603020202020204" pitchFamily="34" charset="0"/>
                          <a:ea typeface="+mn-ea"/>
                          <a:cs typeface="+mn-cs"/>
                        </a:rPr>
                        <a:t>. +30 210 6714553 | </a:t>
                      </a:r>
                      <a:r>
                        <a:rPr lang="en-US" sz="800" kern="1200" dirty="0">
                          <a:solidFill>
                            <a:schemeClr val="tx1"/>
                          </a:solidFill>
                          <a:effectLst/>
                          <a:latin typeface="Trebuchet MS" panose="020B0603020202020204" pitchFamily="34" charset="0"/>
                          <a:ea typeface="+mn-ea"/>
                          <a:cs typeface="+mn-cs"/>
                        </a:rPr>
                        <a:t>f</a:t>
                      </a:r>
                      <a:r>
                        <a:rPr lang="el-GR" sz="800" kern="1200" dirty="0">
                          <a:solidFill>
                            <a:schemeClr val="tx1"/>
                          </a:solidFill>
                          <a:effectLst/>
                          <a:latin typeface="Trebuchet MS" panose="020B0603020202020204" pitchFamily="34" charset="0"/>
                          <a:ea typeface="+mn-ea"/>
                          <a:cs typeface="+mn-cs"/>
                        </a:rPr>
                        <a:t>. +30 210 6714570 | </a:t>
                      </a:r>
                      <a:r>
                        <a:rPr lang="en-US" sz="800" kern="1200" dirty="0">
                          <a:solidFill>
                            <a:schemeClr val="tx1"/>
                          </a:solidFill>
                          <a:effectLst/>
                          <a:latin typeface="Trebuchet MS" panose="020B0603020202020204" pitchFamily="34" charset="0"/>
                          <a:ea typeface="+mn-ea"/>
                          <a:cs typeface="+mn-cs"/>
                        </a:rPr>
                        <a:t>e</a:t>
                      </a:r>
                      <a:r>
                        <a:rPr lang="el-GR" sz="800" kern="1200" dirty="0">
                          <a:solidFill>
                            <a:schemeClr val="tx1"/>
                          </a:solidFill>
                          <a:effectLst/>
                          <a:latin typeface="Trebuchet MS" panose="020B0603020202020204" pitchFamily="34" charset="0"/>
                          <a:ea typeface="+mn-ea"/>
                          <a:cs typeface="+mn-cs"/>
                        </a:rPr>
                        <a:t>. </a:t>
                      </a:r>
                      <a:r>
                        <a:rPr lang="en-US" sz="800" u="sng" kern="1200" dirty="0">
                          <a:solidFill>
                            <a:schemeClr val="tx1"/>
                          </a:solidFill>
                          <a:effectLst/>
                          <a:latin typeface="Trebuchet MS" panose="020B0603020202020204" pitchFamily="34" charset="0"/>
                          <a:ea typeface="+mn-ea"/>
                          <a:cs typeface="+mn-cs"/>
                          <a:hlinkClick r:id="rId4"/>
                        </a:rPr>
                        <a:t>info@hzc.gr</a:t>
                      </a:r>
                      <a:r>
                        <a:rPr lang="el-GR" sz="800" u="sng" kern="1200" dirty="0">
                          <a:solidFill>
                            <a:schemeClr val="tx1"/>
                          </a:solidFill>
                          <a:effectLst/>
                          <a:latin typeface="Trebuchet MS" panose="020B0603020202020204" pitchFamily="34" charset="0"/>
                          <a:ea typeface="+mn-ea"/>
                          <a:cs typeface="+mn-cs"/>
                        </a:rPr>
                        <a:t> </a:t>
                      </a:r>
                      <a:r>
                        <a:rPr lang="el-GR" sz="800" u="none" kern="1200" dirty="0">
                          <a:solidFill>
                            <a:schemeClr val="tx1"/>
                          </a:solidFill>
                          <a:effectLst/>
                          <a:latin typeface="Trebuchet MS" panose="020B0603020202020204" pitchFamily="34" charset="0"/>
                          <a:ea typeface="+mn-ea"/>
                          <a:cs typeface="+mn-cs"/>
                        </a:rPr>
                        <a:t> |  </a:t>
                      </a:r>
                      <a:r>
                        <a:rPr lang="en-US" sz="800" b="1" u="sng" kern="1200" dirty="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extLst>
                  <a:ext uri="{0D108BD9-81ED-4DB2-BD59-A6C34878D82A}">
                    <a16:rowId xmlns:a16="http://schemas.microsoft.com/office/drawing/2014/main" val="10000"/>
                  </a:ext>
                </a:extLst>
              </a:tr>
            </a:tbl>
          </a:graphicData>
        </a:graphic>
      </p:graphicFrame>
      <p:sp>
        <p:nvSpPr>
          <p:cNvPr id="2" name="TextBox 1"/>
          <p:cNvSpPr txBox="1"/>
          <p:nvPr/>
        </p:nvSpPr>
        <p:spPr>
          <a:xfrm>
            <a:off x="4932040" y="1475492"/>
            <a:ext cx="4171335" cy="369332"/>
          </a:xfrm>
          <a:prstGeom prst="rect">
            <a:avLst/>
          </a:prstGeom>
          <a:noFill/>
        </p:spPr>
        <p:txBody>
          <a:bodyPr wrap="none" rtlCol="0">
            <a:spAutoFit/>
          </a:bodyPr>
          <a:lstStyle/>
          <a:p>
            <a:r>
              <a:rPr lang="el-GR" b="1" dirty="0">
                <a:latin typeface="Tahoma" panose="020B0604030504040204" pitchFamily="34" charset="0"/>
                <a:ea typeface="Tahoma" panose="020B0604030504040204" pitchFamily="34" charset="0"/>
                <a:cs typeface="Tahoma" panose="020B0604030504040204" pitchFamily="34" charset="0"/>
              </a:rPr>
              <a:t>Τομείς της Οικονομίας της Ζάμπιας</a:t>
            </a:r>
          </a:p>
        </p:txBody>
      </p:sp>
      <p:sp>
        <p:nvSpPr>
          <p:cNvPr id="7" name="Rectangle 2"/>
          <p:cNvSpPr>
            <a:spLocks noChangeArrowheads="1"/>
          </p:cNvSpPr>
          <p:nvPr/>
        </p:nvSpPr>
        <p:spPr bwMode="auto">
          <a:xfrm>
            <a:off x="2501900" y="1973670"/>
            <a:ext cx="6246564"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
              <a:buClr>
                <a:schemeClr val="accent6">
                  <a:lumMod val="50000"/>
                </a:schemeClr>
              </a:buClr>
              <a:buFont typeface="Wingdings" panose="05000000000000000000" pitchFamily="2" charset="2"/>
              <a:buChar char="q"/>
            </a:pPr>
            <a:r>
              <a:rPr lang="el-GR" sz="1400" b="1" dirty="0">
                <a:latin typeface="Trebuchet MS" panose="020B0603020202020204" pitchFamily="34" charset="0"/>
              </a:rPr>
              <a:t>Εμπόριο</a:t>
            </a:r>
          </a:p>
          <a:p>
            <a:pPr marL="285750" indent="-285750" algn="just">
              <a:buClr>
                <a:schemeClr val="accent6">
                  <a:lumMod val="50000"/>
                </a:schemeClr>
              </a:buClr>
              <a:buFont typeface="Wingdings" panose="05000000000000000000" pitchFamily="2" charset="2"/>
              <a:buChar char="q"/>
            </a:pPr>
            <a:endParaRPr lang="el-GR" sz="1400" b="1"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 Η διαχείριση αποθεμάτων θεωρητικά είναι πιο εύκολη στη Ζάμπια διότι δεν έχουμε μεγάλο αριθμό καταστημάτων ανά εταιρεία </a:t>
            </a:r>
            <a:r>
              <a:rPr lang="en-US" sz="1400" dirty="0">
                <a:latin typeface="Trebuchet MS" panose="020B0603020202020204" pitchFamily="34" charset="0"/>
              </a:rPr>
              <a:t>Super Market</a:t>
            </a:r>
            <a:r>
              <a:rPr lang="el-GR" sz="1400" dirty="0">
                <a:latin typeface="Trebuchet MS" panose="020B0603020202020204" pitchFamily="34" charset="0"/>
              </a:rPr>
              <a:t>. Στη Λουσάκα υπάρχουν </a:t>
            </a:r>
            <a:r>
              <a:rPr lang="en-US" sz="1400" dirty="0">
                <a:latin typeface="Trebuchet MS" panose="020B0603020202020204" pitchFamily="34" charset="0"/>
              </a:rPr>
              <a:t>42</a:t>
            </a:r>
            <a:r>
              <a:rPr lang="el-GR" sz="1400" dirty="0">
                <a:latin typeface="Trebuchet MS" panose="020B0603020202020204" pitchFamily="34" charset="0"/>
              </a:rPr>
              <a:t> καταστήματα μόνο που ανήκουν στις 5 πολυεθνικές που αναφέραμε παραπάνω. Τα συγκεκριμένα καταστήματα λειτουργούν μέσα σε μεγάλα εμπορικά καταστήματα και υποδέχονται καθημερινά αρκετές χιλιάδες κόσμο.</a:t>
            </a:r>
          </a:p>
          <a:p>
            <a:pPr algn="just">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Η νοοτροπία καταναλωτή είναι αρκετά διαφορετική από την ελληνική ή την ευρωπαϊκή. Έχουμε πληθυσμούς με διαστρωμάτωση ηλικιακή πολύ διαφορετική. Το μεγαλύτερο μέρος του πληθυσμού αφορά ηλικίες από 11 έως και 46. Το προσδόκιμο ζωής είναι 5</a:t>
            </a:r>
            <a:r>
              <a:rPr lang="en-US" sz="1400" dirty="0">
                <a:latin typeface="Trebuchet MS" panose="020B0603020202020204" pitchFamily="34" charset="0"/>
              </a:rPr>
              <a:t>6</a:t>
            </a:r>
            <a:r>
              <a:rPr lang="el-GR" sz="1400" dirty="0">
                <a:latin typeface="Trebuchet MS" panose="020B0603020202020204" pitchFamily="34" charset="0"/>
              </a:rPr>
              <a:t> ετών.</a:t>
            </a:r>
          </a:p>
          <a:p>
            <a:pPr algn="just">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Οι τιμές στα καταστήματα είναι 3πλάσιες έως και 5πλάσιες από τις αντίστοιχες στην Ελλάδα. Π.χ. ένα πακέτο </a:t>
            </a:r>
            <a:r>
              <a:rPr lang="el-GR" sz="1400" dirty="0" err="1">
                <a:latin typeface="Trebuchet MS" panose="020B0603020202020204" pitchFamily="34" charset="0"/>
              </a:rPr>
              <a:t>Νο</a:t>
            </a:r>
            <a:r>
              <a:rPr lang="el-GR" sz="1400" dirty="0">
                <a:latin typeface="Trebuchet MS" panose="020B0603020202020204" pitchFamily="34" charset="0"/>
              </a:rPr>
              <a:t> 5 </a:t>
            </a:r>
            <a:r>
              <a:rPr lang="en-US" sz="1400" dirty="0">
                <a:latin typeface="Trebuchet MS" panose="020B0603020202020204" pitchFamily="34" charset="0"/>
              </a:rPr>
              <a:t>Barilla spaghetti </a:t>
            </a:r>
            <a:r>
              <a:rPr lang="el-GR" sz="1400" dirty="0">
                <a:latin typeface="Trebuchet MS" panose="020B0603020202020204" pitchFamily="34" charset="0"/>
              </a:rPr>
              <a:t>στην Ελλάδα έχει περίπου 0,9 € </a:t>
            </a:r>
            <a:r>
              <a:rPr lang="en-US" sz="1400" dirty="0">
                <a:latin typeface="Trebuchet MS" panose="020B0603020202020204" pitchFamily="34" charset="0"/>
              </a:rPr>
              <a:t> </a:t>
            </a:r>
            <a:r>
              <a:rPr lang="el-GR" sz="1400" dirty="0">
                <a:latin typeface="Trebuchet MS" panose="020B0603020202020204" pitchFamily="34" charset="0"/>
              </a:rPr>
              <a:t>και στη Ζάμπια 2,7 €.</a:t>
            </a:r>
          </a:p>
          <a:p>
            <a:pPr algn="just">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Υπάρχει και μία αγορά με μικρότερης εμβέλειας </a:t>
            </a:r>
            <a:r>
              <a:rPr lang="en-US" sz="1400" dirty="0">
                <a:latin typeface="Trebuchet MS" panose="020B0603020202020204" pitchFamily="34" charset="0"/>
              </a:rPr>
              <a:t>Super Market, </a:t>
            </a:r>
            <a:r>
              <a:rPr lang="el-GR" sz="1400" dirty="0">
                <a:latin typeface="Trebuchet MS" panose="020B0603020202020204" pitchFamily="34" charset="0"/>
              </a:rPr>
              <a:t>όπως είναι τα </a:t>
            </a:r>
            <a:r>
              <a:rPr lang="en-US" sz="1400" dirty="0">
                <a:latin typeface="Trebuchet MS" panose="020B0603020202020204" pitchFamily="34" charset="0"/>
              </a:rPr>
              <a:t>Melissa</a:t>
            </a:r>
            <a:r>
              <a:rPr lang="el-GR" sz="1400" dirty="0">
                <a:latin typeface="Trebuchet MS" panose="020B0603020202020204" pitchFamily="34" charset="0"/>
              </a:rPr>
              <a:t> ή </a:t>
            </a:r>
            <a:r>
              <a:rPr lang="en-US" sz="1400" dirty="0">
                <a:latin typeface="Trebuchet MS" panose="020B0603020202020204" pitchFamily="34" charset="0"/>
              </a:rPr>
              <a:t>ethnic </a:t>
            </a:r>
            <a:r>
              <a:rPr lang="el-GR" sz="1400" dirty="0">
                <a:latin typeface="Trebuchet MS" panose="020B0603020202020204" pitchFamily="34" charset="0"/>
              </a:rPr>
              <a:t>που αφορούν λιβανέζικα, ινδικά, κινέζικα, </a:t>
            </a:r>
            <a:r>
              <a:rPr lang="el-GR" sz="1400" dirty="0" err="1">
                <a:latin typeface="Trebuchet MS" panose="020B0603020202020204" pitchFamily="34" charset="0"/>
              </a:rPr>
              <a:t>κ.λ.π</a:t>
            </a:r>
            <a:r>
              <a:rPr lang="el-GR" sz="1400" dirty="0">
                <a:latin typeface="Trebuchet MS" panose="020B0603020202020204" pitchFamily="34" charset="0"/>
              </a:rPr>
              <a:t>. προϊόντα.</a:t>
            </a:r>
          </a:p>
          <a:p>
            <a:pPr algn="just">
              <a:buClr>
                <a:schemeClr val="accent6">
                  <a:lumMod val="50000"/>
                </a:schemeClr>
              </a:buClr>
            </a:pPr>
            <a:endParaRPr lang="el-GR" sz="1400" dirty="0">
              <a:latin typeface="Trebuchet MS" panose="020B0603020202020204" pitchFamily="34" charset="0"/>
            </a:endParaRPr>
          </a:p>
        </p:txBody>
      </p:sp>
      <p:sp>
        <p:nvSpPr>
          <p:cNvPr id="19462" name="AutoShape 6" descr="Αποτέλεσμα εικόνας για shopri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9394" name="Picture 2" descr="http://www.bdlive.co.za/incoming/2012/10/08/pick-n-pay.jpg/ALTERNATES/crop_400x250/Pick+n+Pay.jpg"/>
          <p:cNvPicPr>
            <a:picLocks noChangeAspect="1" noChangeArrowheads="1"/>
          </p:cNvPicPr>
          <p:nvPr/>
        </p:nvPicPr>
        <p:blipFill>
          <a:blip r:embed="rId6" cstate="print"/>
          <a:srcRect/>
          <a:stretch>
            <a:fillRect/>
          </a:stretch>
        </p:blipFill>
        <p:spPr bwMode="auto">
          <a:xfrm>
            <a:off x="107503" y="2204864"/>
            <a:ext cx="2232249" cy="1728192"/>
          </a:xfrm>
          <a:prstGeom prst="rect">
            <a:avLst/>
          </a:prstGeom>
          <a:noFill/>
        </p:spPr>
      </p:pic>
      <p:pic>
        <p:nvPicPr>
          <p:cNvPr id="10" name="9 - Εικόνα" descr="hzc_gr_logo"/>
          <p:cNvPicPr/>
          <p:nvPr/>
        </p:nvPicPr>
        <p:blipFill>
          <a:blip r:embed="rId7" cstate="print"/>
          <a:srcRect/>
          <a:stretch>
            <a:fillRect/>
          </a:stretch>
        </p:blipFill>
        <p:spPr bwMode="auto">
          <a:xfrm>
            <a:off x="0" y="0"/>
            <a:ext cx="2411760" cy="1296144"/>
          </a:xfrm>
          <a:prstGeom prst="rect">
            <a:avLst/>
          </a:prstGeom>
          <a:noFill/>
          <a:ln w="9525">
            <a:noFill/>
            <a:miter lim="800000"/>
            <a:headEnd/>
            <a:tailEnd/>
          </a:ln>
        </p:spPr>
      </p:pic>
    </p:spTree>
    <p:extLst>
      <p:ext uri="{BB962C8B-B14F-4D97-AF65-F5344CB8AC3E}">
        <p14:creationId xmlns:p14="http://schemas.microsoft.com/office/powerpoint/2010/main" val="4270681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val="2631217045"/>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extLst>
                    <a:ext uri="{9D8B030D-6E8A-4147-A177-3AD203B41FA5}">
                      <a16:colId xmlns:a16="http://schemas.microsoft.com/office/drawing/2014/main" val="20000"/>
                    </a:ext>
                  </a:extLst>
                </a:gridCol>
              </a:tblGrid>
              <a:tr h="370840">
                <a:tc>
                  <a:txBody>
                    <a:bodyPr/>
                    <a:lstStyle/>
                    <a:p>
                      <a:pPr algn="ctr"/>
                      <a:r>
                        <a:rPr lang="el-GR" sz="800" b="1" kern="1200" dirty="0">
                          <a:solidFill>
                            <a:schemeClr val="tx1"/>
                          </a:solidFill>
                          <a:effectLst/>
                          <a:latin typeface="Trebuchet MS" panose="020B0603020202020204" pitchFamily="34" charset="0"/>
                          <a:ea typeface="+mn-ea"/>
                          <a:cs typeface="+mn-cs"/>
                        </a:rPr>
                        <a:t>ΕΛΛΗΝΟΖΑΜΠΙΑΝΟ ΕΠΙΜΕΛΗΤΗΡΙΟ</a:t>
                      </a:r>
                      <a:endParaRPr lang="el-GR" sz="800" kern="1200" dirty="0">
                        <a:solidFill>
                          <a:schemeClr val="tx1"/>
                        </a:solidFill>
                        <a:effectLst/>
                        <a:latin typeface="Trebuchet MS" panose="020B0603020202020204" pitchFamily="34" charset="0"/>
                        <a:ea typeface="+mn-ea"/>
                        <a:cs typeface="+mn-cs"/>
                      </a:endParaRPr>
                    </a:p>
                    <a:p>
                      <a:pPr algn="ctr"/>
                      <a:r>
                        <a:rPr lang="el-GR" sz="800" kern="1200" dirty="0">
                          <a:solidFill>
                            <a:schemeClr val="tx1"/>
                          </a:solidFill>
                          <a:effectLst/>
                          <a:latin typeface="Trebuchet MS" panose="020B0603020202020204" pitchFamily="34" charset="0"/>
                          <a:ea typeface="+mn-ea"/>
                          <a:cs typeface="+mn-cs"/>
                        </a:rPr>
                        <a:t>Δωδεκανήσου 9, </a:t>
                      </a:r>
                    </a:p>
                    <a:p>
                      <a:pPr algn="ctr"/>
                      <a:r>
                        <a:rPr lang="el-GR" sz="800" kern="1200" dirty="0">
                          <a:solidFill>
                            <a:schemeClr val="tx1"/>
                          </a:solidFill>
                          <a:effectLst/>
                          <a:latin typeface="Trebuchet MS" panose="020B0603020202020204" pitchFamily="34" charset="0"/>
                          <a:ea typeface="+mn-ea"/>
                          <a:cs typeface="+mn-cs"/>
                        </a:rPr>
                        <a:t>14572 Δροσιά Αθήνα</a:t>
                      </a:r>
                    </a:p>
                    <a:p>
                      <a:pPr algn="ctr"/>
                      <a:r>
                        <a:rPr lang="en-US" sz="800" kern="1200" dirty="0">
                          <a:solidFill>
                            <a:schemeClr val="tx1"/>
                          </a:solidFill>
                          <a:effectLst/>
                          <a:latin typeface="Trebuchet MS" panose="020B0603020202020204" pitchFamily="34" charset="0"/>
                          <a:ea typeface="+mn-ea"/>
                          <a:cs typeface="+mn-cs"/>
                        </a:rPr>
                        <a:t>t</a:t>
                      </a:r>
                      <a:r>
                        <a:rPr lang="el-GR" sz="800" kern="1200" dirty="0">
                          <a:solidFill>
                            <a:schemeClr val="tx1"/>
                          </a:solidFill>
                          <a:effectLst/>
                          <a:latin typeface="Trebuchet MS" panose="020B0603020202020204" pitchFamily="34" charset="0"/>
                          <a:ea typeface="+mn-ea"/>
                          <a:cs typeface="+mn-cs"/>
                        </a:rPr>
                        <a:t>. +30 210 6714553 | </a:t>
                      </a:r>
                      <a:r>
                        <a:rPr lang="en-US" sz="800" kern="1200" dirty="0">
                          <a:solidFill>
                            <a:schemeClr val="tx1"/>
                          </a:solidFill>
                          <a:effectLst/>
                          <a:latin typeface="Trebuchet MS" panose="020B0603020202020204" pitchFamily="34" charset="0"/>
                          <a:ea typeface="+mn-ea"/>
                          <a:cs typeface="+mn-cs"/>
                        </a:rPr>
                        <a:t>f</a:t>
                      </a:r>
                      <a:r>
                        <a:rPr lang="el-GR" sz="800" kern="1200" dirty="0">
                          <a:solidFill>
                            <a:schemeClr val="tx1"/>
                          </a:solidFill>
                          <a:effectLst/>
                          <a:latin typeface="Trebuchet MS" panose="020B0603020202020204" pitchFamily="34" charset="0"/>
                          <a:ea typeface="+mn-ea"/>
                          <a:cs typeface="+mn-cs"/>
                        </a:rPr>
                        <a:t>. +30 210 6714570 | </a:t>
                      </a:r>
                      <a:r>
                        <a:rPr lang="en-US" sz="800" kern="1200" dirty="0">
                          <a:solidFill>
                            <a:schemeClr val="tx1"/>
                          </a:solidFill>
                          <a:effectLst/>
                          <a:latin typeface="Trebuchet MS" panose="020B0603020202020204" pitchFamily="34" charset="0"/>
                          <a:ea typeface="+mn-ea"/>
                          <a:cs typeface="+mn-cs"/>
                        </a:rPr>
                        <a:t>e</a:t>
                      </a:r>
                      <a:r>
                        <a:rPr lang="el-GR" sz="800" kern="1200" dirty="0">
                          <a:solidFill>
                            <a:schemeClr val="tx1"/>
                          </a:solidFill>
                          <a:effectLst/>
                          <a:latin typeface="Trebuchet MS" panose="020B0603020202020204" pitchFamily="34" charset="0"/>
                          <a:ea typeface="+mn-ea"/>
                          <a:cs typeface="+mn-cs"/>
                        </a:rPr>
                        <a:t>. </a:t>
                      </a:r>
                      <a:r>
                        <a:rPr lang="en-US" sz="800" u="sng" kern="1200" dirty="0">
                          <a:solidFill>
                            <a:schemeClr val="tx1"/>
                          </a:solidFill>
                          <a:effectLst/>
                          <a:latin typeface="Trebuchet MS" panose="020B0603020202020204" pitchFamily="34" charset="0"/>
                          <a:ea typeface="+mn-ea"/>
                          <a:cs typeface="+mn-cs"/>
                          <a:hlinkClick r:id="rId4"/>
                        </a:rPr>
                        <a:t>info@hzc.gr</a:t>
                      </a:r>
                      <a:r>
                        <a:rPr lang="el-GR" sz="800" u="sng" kern="1200" dirty="0">
                          <a:solidFill>
                            <a:schemeClr val="tx1"/>
                          </a:solidFill>
                          <a:effectLst/>
                          <a:latin typeface="Trebuchet MS" panose="020B0603020202020204" pitchFamily="34" charset="0"/>
                          <a:ea typeface="+mn-ea"/>
                          <a:cs typeface="+mn-cs"/>
                        </a:rPr>
                        <a:t> </a:t>
                      </a:r>
                      <a:r>
                        <a:rPr lang="el-GR" sz="800" u="none" kern="1200" dirty="0">
                          <a:solidFill>
                            <a:schemeClr val="tx1"/>
                          </a:solidFill>
                          <a:effectLst/>
                          <a:latin typeface="Trebuchet MS" panose="020B0603020202020204" pitchFamily="34" charset="0"/>
                          <a:ea typeface="+mn-ea"/>
                          <a:cs typeface="+mn-cs"/>
                        </a:rPr>
                        <a:t> |  </a:t>
                      </a:r>
                      <a:r>
                        <a:rPr lang="en-US" sz="800" b="1" u="sng" kern="1200" dirty="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extLst>
                  <a:ext uri="{0D108BD9-81ED-4DB2-BD59-A6C34878D82A}">
                    <a16:rowId xmlns:a16="http://schemas.microsoft.com/office/drawing/2014/main" val="10000"/>
                  </a:ext>
                </a:extLst>
              </a:tr>
            </a:tbl>
          </a:graphicData>
        </a:graphic>
      </p:graphicFrame>
      <p:sp>
        <p:nvSpPr>
          <p:cNvPr id="2" name="TextBox 1"/>
          <p:cNvSpPr txBox="1"/>
          <p:nvPr/>
        </p:nvSpPr>
        <p:spPr>
          <a:xfrm>
            <a:off x="7020272" y="1475492"/>
            <a:ext cx="1766448" cy="369332"/>
          </a:xfrm>
          <a:prstGeom prst="rect">
            <a:avLst/>
          </a:prstGeom>
          <a:noFill/>
        </p:spPr>
        <p:txBody>
          <a:bodyPr wrap="square" rtlCol="0">
            <a:spAutoFit/>
          </a:bodyPr>
          <a:lstStyle/>
          <a:p>
            <a:r>
              <a:rPr lang="el-GR" b="1" dirty="0">
                <a:latin typeface="Tahoma" panose="020B0604030504040204" pitchFamily="34" charset="0"/>
                <a:ea typeface="Tahoma" panose="020B0604030504040204" pitchFamily="34" charset="0"/>
                <a:cs typeface="Tahoma" panose="020B0604030504040204" pitchFamily="34" charset="0"/>
              </a:rPr>
              <a:t>Κατασκευές</a:t>
            </a:r>
          </a:p>
        </p:txBody>
      </p:sp>
      <p:sp>
        <p:nvSpPr>
          <p:cNvPr id="3" name="TextBox 2"/>
          <p:cNvSpPr txBox="1"/>
          <p:nvPr/>
        </p:nvSpPr>
        <p:spPr>
          <a:xfrm>
            <a:off x="2627784" y="2132856"/>
            <a:ext cx="6408712" cy="4909036"/>
          </a:xfrm>
          <a:prstGeom prst="rect">
            <a:avLst/>
          </a:prstGeom>
          <a:noFill/>
        </p:spPr>
        <p:txBody>
          <a:bodyPr wrap="square" rtlCol="0">
            <a:spAutoFit/>
          </a:bodyPr>
          <a:lstStyle/>
          <a:p>
            <a:pPr marL="285750" indent="-285750" algn="just">
              <a:lnSpc>
                <a:spcPts val="2400"/>
              </a:lnSpc>
              <a:buClr>
                <a:schemeClr val="accent6">
                  <a:lumMod val="50000"/>
                </a:schemeClr>
              </a:buClr>
            </a:pPr>
            <a:r>
              <a:rPr lang="el-GR" b="1" dirty="0">
                <a:latin typeface="Trebuchet MS" panose="020B0603020202020204" pitchFamily="34" charset="0"/>
                <a:ea typeface="Tahoma" panose="020B0604030504040204" pitchFamily="34" charset="0"/>
                <a:cs typeface="Tahoma" panose="020B0604030504040204" pitchFamily="34" charset="0"/>
              </a:rPr>
              <a:t>Ζήτηση</a:t>
            </a:r>
          </a:p>
          <a:p>
            <a:pPr marL="285750" indent="-285750" algn="just">
              <a:lnSpc>
                <a:spcPts val="2400"/>
              </a:lnSpc>
              <a:buClr>
                <a:schemeClr val="accent6">
                  <a:lumMod val="50000"/>
                </a:schemeClr>
              </a:buClr>
              <a:buFont typeface="Wingdings" panose="05000000000000000000" pitchFamily="2" charset="2"/>
              <a:buChar char="q"/>
            </a:pPr>
            <a:r>
              <a:rPr lang="el-GR" sz="1400" dirty="0">
                <a:latin typeface="Trebuchet MS" panose="020B0603020202020204" pitchFamily="34" charset="0"/>
                <a:ea typeface="Tahoma" panose="020B0604030504040204" pitchFamily="34" charset="0"/>
                <a:cs typeface="Tahoma" panose="020B0604030504040204" pitchFamily="34" charset="0"/>
              </a:rPr>
              <a:t>Η ζήτηση ανέρχεται σε περίπου 1.500.000 κατοικίες.</a:t>
            </a:r>
          </a:p>
          <a:p>
            <a:pPr marL="285750" indent="-285750" algn="just">
              <a:lnSpc>
                <a:spcPts val="2400"/>
              </a:lnSpc>
              <a:buClr>
                <a:schemeClr val="accent6">
                  <a:lumMod val="50000"/>
                </a:schemeClr>
              </a:buClr>
              <a:buFont typeface="Wingdings" panose="05000000000000000000" pitchFamily="2" charset="2"/>
              <a:buChar char="q"/>
            </a:pPr>
            <a:r>
              <a:rPr lang="el-GR" sz="1400" dirty="0">
                <a:latin typeface="Trebuchet MS" panose="020B0603020202020204" pitchFamily="34" charset="0"/>
                <a:ea typeface="Tahoma" panose="020B0604030504040204" pitchFamily="34" charset="0"/>
                <a:cs typeface="Tahoma" panose="020B0604030504040204" pitchFamily="34" charset="0"/>
              </a:rPr>
              <a:t>Ο πληθυσμός ανερχόταν σε </a:t>
            </a:r>
            <a:r>
              <a:rPr lang="en-US" sz="1400" dirty="0">
                <a:latin typeface="Trebuchet MS" panose="020B0603020202020204" pitchFamily="34" charset="0"/>
                <a:ea typeface="Tahoma" panose="020B0604030504040204" pitchFamily="34" charset="0"/>
                <a:cs typeface="Tahoma" panose="020B0604030504040204" pitchFamily="34" charset="0"/>
              </a:rPr>
              <a:t>19,6 </a:t>
            </a:r>
            <a:r>
              <a:rPr lang="el-GR" sz="1400" dirty="0">
                <a:latin typeface="Trebuchet MS" panose="020B0603020202020204" pitchFamily="34" charset="0"/>
                <a:ea typeface="Tahoma" panose="020B0604030504040204" pitchFamily="34" charset="0"/>
                <a:cs typeface="Tahoma" panose="020B0604030504040204" pitchFamily="34" charset="0"/>
              </a:rPr>
              <a:t>εκ. το </a:t>
            </a:r>
            <a:r>
              <a:rPr lang="en-US" sz="1400" dirty="0">
                <a:latin typeface="Trebuchet MS" panose="020B0603020202020204" pitchFamily="34" charset="0"/>
                <a:ea typeface="Tahoma" panose="020B0604030504040204" pitchFamily="34" charset="0"/>
                <a:cs typeface="Tahoma" panose="020B0604030504040204" pitchFamily="34" charset="0"/>
              </a:rPr>
              <a:t>2021</a:t>
            </a:r>
            <a:r>
              <a:rPr lang="el-GR" sz="1400" dirty="0">
                <a:latin typeface="Trebuchet MS" panose="020B0603020202020204" pitchFamily="34" charset="0"/>
                <a:ea typeface="Tahoma" panose="020B0604030504040204" pitchFamily="34" charset="0"/>
                <a:cs typeface="Tahoma" panose="020B0604030504040204" pitchFamily="34" charset="0"/>
              </a:rPr>
              <a:t>. </a:t>
            </a:r>
          </a:p>
          <a:p>
            <a:pPr marL="285750" indent="-285750" algn="just">
              <a:lnSpc>
                <a:spcPts val="2400"/>
              </a:lnSpc>
              <a:buClr>
                <a:schemeClr val="accent6">
                  <a:lumMod val="50000"/>
                </a:schemeClr>
              </a:buClr>
              <a:buFont typeface="Wingdings" panose="05000000000000000000" pitchFamily="2" charset="2"/>
              <a:buChar char="q"/>
            </a:pPr>
            <a:r>
              <a:rPr lang="el-GR" sz="1400" dirty="0">
                <a:latin typeface="Trebuchet MS" panose="020B0603020202020204" pitchFamily="34" charset="0"/>
                <a:ea typeface="Tahoma" panose="020B0604030504040204" pitchFamily="34" charset="0"/>
                <a:cs typeface="Tahoma" panose="020B0604030504040204" pitchFamily="34" charset="0"/>
              </a:rPr>
              <a:t>Το ετήσιο εισόδημα αυξάνεται συνεχώς, παράλληλα με τη μεγέθυνση της μεσαίας αστικής τάξης. </a:t>
            </a:r>
          </a:p>
          <a:p>
            <a:pPr marL="285750" indent="-285750" algn="just">
              <a:lnSpc>
                <a:spcPts val="2400"/>
              </a:lnSpc>
              <a:buClr>
                <a:schemeClr val="accent6">
                  <a:lumMod val="50000"/>
                </a:schemeClr>
              </a:buClr>
              <a:buFont typeface="Wingdings" panose="05000000000000000000" pitchFamily="2" charset="2"/>
              <a:buChar char="q"/>
            </a:pPr>
            <a:r>
              <a:rPr lang="el-GR" sz="1400" dirty="0">
                <a:latin typeface="Trebuchet MS" panose="020B0603020202020204" pitchFamily="34" charset="0"/>
                <a:ea typeface="Tahoma" panose="020B0604030504040204" pitchFamily="34" charset="0"/>
                <a:cs typeface="Tahoma" panose="020B0604030504040204" pitchFamily="34" charset="0"/>
              </a:rPr>
              <a:t>Η μεσαία τάξη αποτελείται από ελεύθερους επαγγελματίες, επιχειρηματίες, κυβερνητικά στελέχη, μετανάστες, </a:t>
            </a:r>
            <a:r>
              <a:rPr lang="el-GR" sz="1400" dirty="0" err="1">
                <a:latin typeface="Trebuchet MS" panose="020B0603020202020204" pitchFamily="34" charset="0"/>
                <a:ea typeface="Tahoma" panose="020B0604030504040204" pitchFamily="34" charset="0"/>
                <a:cs typeface="Tahoma" panose="020B0604030504040204" pitchFamily="34" charset="0"/>
              </a:rPr>
              <a:t>κ.λ.π</a:t>
            </a:r>
            <a:r>
              <a:rPr lang="el-GR" sz="1400" dirty="0">
                <a:latin typeface="Trebuchet MS" panose="020B0603020202020204" pitchFamily="34" charset="0"/>
                <a:ea typeface="Tahoma" panose="020B0604030504040204" pitchFamily="34" charset="0"/>
                <a:cs typeface="Tahoma" panose="020B0604030504040204" pitchFamily="34" charset="0"/>
              </a:rPr>
              <a:t>..</a:t>
            </a:r>
          </a:p>
          <a:p>
            <a:pPr marL="285750" indent="-285750" algn="just">
              <a:buClr>
                <a:schemeClr val="accent6">
                  <a:lumMod val="50000"/>
                </a:schemeClr>
              </a:buClr>
              <a:buFont typeface="Wingdings" panose="05000000000000000000" pitchFamily="2" charset="2"/>
              <a:buChar char="q"/>
            </a:pPr>
            <a:r>
              <a:rPr lang="el-GR" sz="1400" dirty="0">
                <a:latin typeface="Trebuchet MS" panose="020B0603020202020204" pitchFamily="34" charset="0"/>
                <a:ea typeface="Tahoma" panose="020B0604030504040204" pitchFamily="34" charset="0"/>
                <a:cs typeface="Tahoma" panose="020B0604030504040204" pitchFamily="34" charset="0"/>
              </a:rPr>
              <a:t>Η αστυφιλία σε συνδυασμό με την οικονομική ανάπτυξη δημιουργεί ανάγκες, οι οποίες είναι :</a:t>
            </a:r>
          </a:p>
          <a:p>
            <a:pPr marL="800100" lvl="1" indent="-342900">
              <a:lnSpc>
                <a:spcPts val="3000"/>
              </a:lnSpc>
              <a:buClr>
                <a:schemeClr val="accent6">
                  <a:lumMod val="50000"/>
                </a:schemeClr>
              </a:buClr>
              <a:buFont typeface="+mj-lt"/>
              <a:buAutoNum type="arabicPeriod"/>
            </a:pPr>
            <a:r>
              <a:rPr lang="el-GR" sz="1400" dirty="0">
                <a:latin typeface="Trebuchet MS" panose="020B0603020202020204" pitchFamily="34" charset="0"/>
                <a:ea typeface="Tahoma" panose="020B0604030504040204" pitchFamily="34" charset="0"/>
                <a:cs typeface="Tahoma" panose="020B0604030504040204" pitchFamily="34" charset="0"/>
              </a:rPr>
              <a:t>Ανέγερση κατοικιών, οι οποίες χωρίζονται σε τρεις κατηγορίες ανάλογα με την εισοδηματική κατηγορία της ζήτησης.</a:t>
            </a:r>
          </a:p>
          <a:p>
            <a:pPr marL="800100" lvl="1" indent="-342900">
              <a:lnSpc>
                <a:spcPts val="3000"/>
              </a:lnSpc>
              <a:buClr>
                <a:schemeClr val="accent6">
                  <a:lumMod val="50000"/>
                </a:schemeClr>
              </a:buClr>
              <a:buFont typeface="+mj-lt"/>
              <a:buAutoNum type="arabicPeriod"/>
            </a:pPr>
            <a:r>
              <a:rPr lang="el-GR" sz="1400" dirty="0">
                <a:latin typeface="Trebuchet MS" panose="020B0603020202020204" pitchFamily="34" charset="0"/>
                <a:ea typeface="Tahoma" panose="020B0604030504040204" pitchFamily="34" charset="0"/>
                <a:cs typeface="Tahoma" panose="020B0604030504040204" pitchFamily="34" charset="0"/>
              </a:rPr>
              <a:t>Ανέγερση επαγγελματικών χώρων, όπως γραφεία, εμπορικά κέντρα, μεταποιητικές μονάδες, αποθήκες, </a:t>
            </a:r>
            <a:r>
              <a:rPr lang="el-GR" sz="1400" dirty="0" err="1">
                <a:latin typeface="Trebuchet MS" panose="020B0603020202020204" pitchFamily="34" charset="0"/>
                <a:ea typeface="Tahoma" panose="020B0604030504040204" pitchFamily="34" charset="0"/>
                <a:cs typeface="Tahoma" panose="020B0604030504040204" pitchFamily="34" charset="0"/>
              </a:rPr>
              <a:t>κ.λ.π</a:t>
            </a:r>
            <a:r>
              <a:rPr lang="el-GR" sz="1400" dirty="0">
                <a:latin typeface="Trebuchet MS" panose="020B0603020202020204" pitchFamily="34" charset="0"/>
                <a:ea typeface="Tahoma" panose="020B0604030504040204" pitchFamily="34" charset="0"/>
                <a:cs typeface="Tahoma" panose="020B0604030504040204" pitchFamily="34" charset="0"/>
              </a:rPr>
              <a:t>.</a:t>
            </a:r>
          </a:p>
          <a:p>
            <a:pPr marL="800100" lvl="1" indent="-342900">
              <a:lnSpc>
                <a:spcPts val="3000"/>
              </a:lnSpc>
              <a:buClr>
                <a:schemeClr val="accent6">
                  <a:lumMod val="50000"/>
                </a:schemeClr>
              </a:buClr>
              <a:buFont typeface="+mj-lt"/>
              <a:buAutoNum type="arabicPeriod"/>
            </a:pPr>
            <a:r>
              <a:rPr lang="el-GR" sz="1400" dirty="0">
                <a:latin typeface="Trebuchet MS" panose="020B0603020202020204" pitchFamily="34" charset="0"/>
                <a:ea typeface="Tahoma" panose="020B0604030504040204" pitchFamily="34" charset="0"/>
                <a:cs typeface="Tahoma" panose="020B0604030504040204" pitchFamily="34" charset="0"/>
              </a:rPr>
              <a:t>Υποδομές σε δημόσια έργα.</a:t>
            </a:r>
          </a:p>
          <a:p>
            <a:pPr marL="285750" indent="-285750" algn="just">
              <a:lnSpc>
                <a:spcPts val="2400"/>
              </a:lnSpc>
              <a:buClr>
                <a:schemeClr val="accent6">
                  <a:lumMod val="50000"/>
                </a:schemeClr>
              </a:buClr>
              <a:buFont typeface="Wingdings" panose="05000000000000000000" pitchFamily="2" charset="2"/>
              <a:buChar char="q"/>
            </a:pPr>
            <a:endParaRPr lang="el-GR" sz="1400" dirty="0">
              <a:latin typeface="Trebuchet MS" panose="020B0603020202020204" pitchFamily="34" charset="0"/>
              <a:ea typeface="Tahoma" panose="020B0604030504040204" pitchFamily="34" charset="0"/>
              <a:cs typeface="Tahoma" panose="020B0604030504040204" pitchFamily="34" charset="0"/>
            </a:endParaRPr>
          </a:p>
        </p:txBody>
      </p:sp>
      <p:pic>
        <p:nvPicPr>
          <p:cNvPr id="31746" name="Picture 2" descr="http://www.times.co.zm/wp-content/uploads/2014/02/ZAF-housing-Big.jpg"/>
          <p:cNvPicPr>
            <a:picLocks noChangeAspect="1" noChangeArrowheads="1"/>
          </p:cNvPicPr>
          <p:nvPr/>
        </p:nvPicPr>
        <p:blipFill>
          <a:blip r:embed="rId6" cstate="print"/>
          <a:srcRect/>
          <a:stretch>
            <a:fillRect/>
          </a:stretch>
        </p:blipFill>
        <p:spPr bwMode="auto">
          <a:xfrm>
            <a:off x="107504" y="2060848"/>
            <a:ext cx="2232248" cy="2448272"/>
          </a:xfrm>
          <a:prstGeom prst="rect">
            <a:avLst/>
          </a:prstGeom>
          <a:noFill/>
        </p:spPr>
      </p:pic>
      <p:pic>
        <p:nvPicPr>
          <p:cNvPr id="9" name="8 - Εικόνα" descr="hzc_gr_logo"/>
          <p:cNvPicPr/>
          <p:nvPr/>
        </p:nvPicPr>
        <p:blipFill>
          <a:blip r:embed="rId7" cstate="print"/>
          <a:srcRect/>
          <a:stretch>
            <a:fillRect/>
          </a:stretch>
        </p:blipFill>
        <p:spPr bwMode="auto">
          <a:xfrm>
            <a:off x="0" y="0"/>
            <a:ext cx="2411760" cy="129614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val="2925985240"/>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extLst>
                    <a:ext uri="{9D8B030D-6E8A-4147-A177-3AD203B41FA5}">
                      <a16:colId xmlns:a16="http://schemas.microsoft.com/office/drawing/2014/main" val="20000"/>
                    </a:ext>
                  </a:extLst>
                </a:gridCol>
              </a:tblGrid>
              <a:tr h="370840">
                <a:tc>
                  <a:txBody>
                    <a:bodyPr/>
                    <a:lstStyle/>
                    <a:p>
                      <a:pPr algn="ctr"/>
                      <a:r>
                        <a:rPr lang="el-GR" sz="800" b="1" kern="1200" dirty="0">
                          <a:solidFill>
                            <a:schemeClr val="tx1"/>
                          </a:solidFill>
                          <a:effectLst/>
                          <a:latin typeface="Trebuchet MS" panose="020B0603020202020204" pitchFamily="34" charset="0"/>
                          <a:ea typeface="+mn-ea"/>
                          <a:cs typeface="+mn-cs"/>
                        </a:rPr>
                        <a:t>ΕΛΛΗΝΟΖΑΜΠΙΑΝΟ ΕΠΙΜΕΛΗΤΗΡΙΟ</a:t>
                      </a:r>
                      <a:endParaRPr lang="el-GR" sz="800" kern="1200" dirty="0">
                        <a:solidFill>
                          <a:schemeClr val="tx1"/>
                        </a:solidFill>
                        <a:effectLst/>
                        <a:latin typeface="Trebuchet MS" panose="020B0603020202020204" pitchFamily="34" charset="0"/>
                        <a:ea typeface="+mn-ea"/>
                        <a:cs typeface="+mn-cs"/>
                      </a:endParaRPr>
                    </a:p>
                    <a:p>
                      <a:pPr algn="ctr"/>
                      <a:r>
                        <a:rPr lang="el-GR" sz="800" kern="1200" dirty="0">
                          <a:solidFill>
                            <a:schemeClr val="tx1"/>
                          </a:solidFill>
                          <a:effectLst/>
                          <a:latin typeface="Trebuchet MS" panose="020B0603020202020204" pitchFamily="34" charset="0"/>
                          <a:ea typeface="+mn-ea"/>
                          <a:cs typeface="+mn-cs"/>
                        </a:rPr>
                        <a:t>Δωδεκανήσου 9, </a:t>
                      </a:r>
                    </a:p>
                    <a:p>
                      <a:pPr algn="ctr"/>
                      <a:r>
                        <a:rPr lang="el-GR" sz="800" kern="1200" dirty="0">
                          <a:solidFill>
                            <a:schemeClr val="tx1"/>
                          </a:solidFill>
                          <a:effectLst/>
                          <a:latin typeface="Trebuchet MS" panose="020B0603020202020204" pitchFamily="34" charset="0"/>
                          <a:ea typeface="+mn-ea"/>
                          <a:cs typeface="+mn-cs"/>
                        </a:rPr>
                        <a:t>14572 Δροσιά Αθήνα</a:t>
                      </a:r>
                    </a:p>
                    <a:p>
                      <a:pPr algn="ctr"/>
                      <a:r>
                        <a:rPr lang="en-US" sz="800" kern="1200" dirty="0">
                          <a:solidFill>
                            <a:schemeClr val="tx1"/>
                          </a:solidFill>
                          <a:effectLst/>
                          <a:latin typeface="Trebuchet MS" panose="020B0603020202020204" pitchFamily="34" charset="0"/>
                          <a:ea typeface="+mn-ea"/>
                          <a:cs typeface="+mn-cs"/>
                        </a:rPr>
                        <a:t>t</a:t>
                      </a:r>
                      <a:r>
                        <a:rPr lang="el-GR" sz="800" kern="1200" dirty="0">
                          <a:solidFill>
                            <a:schemeClr val="tx1"/>
                          </a:solidFill>
                          <a:effectLst/>
                          <a:latin typeface="Trebuchet MS" panose="020B0603020202020204" pitchFamily="34" charset="0"/>
                          <a:ea typeface="+mn-ea"/>
                          <a:cs typeface="+mn-cs"/>
                        </a:rPr>
                        <a:t>. +30 210 6714553 | </a:t>
                      </a:r>
                      <a:r>
                        <a:rPr lang="en-US" sz="800" kern="1200" dirty="0">
                          <a:solidFill>
                            <a:schemeClr val="tx1"/>
                          </a:solidFill>
                          <a:effectLst/>
                          <a:latin typeface="Trebuchet MS" panose="020B0603020202020204" pitchFamily="34" charset="0"/>
                          <a:ea typeface="+mn-ea"/>
                          <a:cs typeface="+mn-cs"/>
                        </a:rPr>
                        <a:t>f</a:t>
                      </a:r>
                      <a:r>
                        <a:rPr lang="el-GR" sz="800" kern="1200" dirty="0">
                          <a:solidFill>
                            <a:schemeClr val="tx1"/>
                          </a:solidFill>
                          <a:effectLst/>
                          <a:latin typeface="Trebuchet MS" panose="020B0603020202020204" pitchFamily="34" charset="0"/>
                          <a:ea typeface="+mn-ea"/>
                          <a:cs typeface="+mn-cs"/>
                        </a:rPr>
                        <a:t>. +30 210 6714570 | </a:t>
                      </a:r>
                      <a:r>
                        <a:rPr lang="en-US" sz="800" kern="1200" dirty="0">
                          <a:solidFill>
                            <a:schemeClr val="tx1"/>
                          </a:solidFill>
                          <a:effectLst/>
                          <a:latin typeface="Trebuchet MS" panose="020B0603020202020204" pitchFamily="34" charset="0"/>
                          <a:ea typeface="+mn-ea"/>
                          <a:cs typeface="+mn-cs"/>
                        </a:rPr>
                        <a:t>e</a:t>
                      </a:r>
                      <a:r>
                        <a:rPr lang="el-GR" sz="800" kern="1200" dirty="0">
                          <a:solidFill>
                            <a:schemeClr val="tx1"/>
                          </a:solidFill>
                          <a:effectLst/>
                          <a:latin typeface="Trebuchet MS" panose="020B0603020202020204" pitchFamily="34" charset="0"/>
                          <a:ea typeface="+mn-ea"/>
                          <a:cs typeface="+mn-cs"/>
                        </a:rPr>
                        <a:t>. </a:t>
                      </a:r>
                      <a:r>
                        <a:rPr lang="en-US" sz="800" u="sng" kern="1200" dirty="0">
                          <a:solidFill>
                            <a:schemeClr val="tx1"/>
                          </a:solidFill>
                          <a:effectLst/>
                          <a:latin typeface="Trebuchet MS" panose="020B0603020202020204" pitchFamily="34" charset="0"/>
                          <a:ea typeface="+mn-ea"/>
                          <a:cs typeface="+mn-cs"/>
                          <a:hlinkClick r:id="rId4"/>
                        </a:rPr>
                        <a:t>info@hzc.gr</a:t>
                      </a:r>
                      <a:r>
                        <a:rPr lang="el-GR" sz="800" u="sng" kern="1200" dirty="0">
                          <a:solidFill>
                            <a:schemeClr val="tx1"/>
                          </a:solidFill>
                          <a:effectLst/>
                          <a:latin typeface="Trebuchet MS" panose="020B0603020202020204" pitchFamily="34" charset="0"/>
                          <a:ea typeface="+mn-ea"/>
                          <a:cs typeface="+mn-cs"/>
                        </a:rPr>
                        <a:t> </a:t>
                      </a:r>
                      <a:r>
                        <a:rPr lang="el-GR" sz="800" u="none" kern="1200" dirty="0">
                          <a:solidFill>
                            <a:schemeClr val="tx1"/>
                          </a:solidFill>
                          <a:effectLst/>
                          <a:latin typeface="Trebuchet MS" panose="020B0603020202020204" pitchFamily="34" charset="0"/>
                          <a:ea typeface="+mn-ea"/>
                          <a:cs typeface="+mn-cs"/>
                        </a:rPr>
                        <a:t> |  </a:t>
                      </a:r>
                      <a:r>
                        <a:rPr lang="en-US" sz="800" b="1" u="sng" kern="1200" dirty="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extLst>
                  <a:ext uri="{0D108BD9-81ED-4DB2-BD59-A6C34878D82A}">
                    <a16:rowId xmlns:a16="http://schemas.microsoft.com/office/drawing/2014/main" val="10000"/>
                  </a:ext>
                </a:extLst>
              </a:tr>
            </a:tbl>
          </a:graphicData>
        </a:graphic>
      </p:graphicFrame>
      <p:sp>
        <p:nvSpPr>
          <p:cNvPr id="2" name="TextBox 1"/>
          <p:cNvSpPr txBox="1"/>
          <p:nvPr/>
        </p:nvSpPr>
        <p:spPr>
          <a:xfrm>
            <a:off x="6084168" y="1475492"/>
            <a:ext cx="2159566" cy="369332"/>
          </a:xfrm>
          <a:prstGeom prst="rect">
            <a:avLst/>
          </a:prstGeom>
          <a:noFill/>
        </p:spPr>
        <p:txBody>
          <a:bodyPr wrap="none" rtlCol="0">
            <a:spAutoFit/>
          </a:bodyPr>
          <a:lstStyle/>
          <a:p>
            <a:r>
              <a:rPr lang="el-GR" b="1" dirty="0">
                <a:latin typeface="Tahoma" panose="020B0604030504040204" pitchFamily="34" charset="0"/>
                <a:ea typeface="Tahoma" panose="020B0604030504040204" pitchFamily="34" charset="0"/>
                <a:cs typeface="Tahoma" panose="020B0604030504040204" pitchFamily="34" charset="0"/>
              </a:rPr>
              <a:t>Τιμές </a:t>
            </a:r>
            <a:r>
              <a:rPr lang="en-US" b="1" dirty="0">
                <a:latin typeface="Tahoma" panose="020B0604030504040204" pitchFamily="34" charset="0"/>
                <a:ea typeface="Tahoma" panose="020B0604030504040204" pitchFamily="34" charset="0"/>
                <a:cs typeface="Tahoma" panose="020B0604030504040204" pitchFamily="34" charset="0"/>
              </a:rPr>
              <a:t>Real Estate</a:t>
            </a:r>
            <a:endParaRPr lang="el-GR"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2"/>
          <p:cNvSpPr>
            <a:spLocks noChangeArrowheads="1"/>
          </p:cNvSpPr>
          <p:nvPr/>
        </p:nvSpPr>
        <p:spPr bwMode="auto">
          <a:xfrm>
            <a:off x="2483768" y="1988840"/>
            <a:ext cx="6246564"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l-GR" altLang="el-GR" sz="1400" dirty="0">
                <a:latin typeface="Trebuchet MS" panose="020B0603020202020204" pitchFamily="34" charset="0"/>
                <a:ea typeface="Tahoma" panose="020B0604030504040204" pitchFamily="34" charset="0"/>
                <a:cs typeface="Tahoma" panose="020B0604030504040204" pitchFamily="34" charset="0"/>
              </a:rPr>
              <a:t>Στην Ζάμπια υπάρχει μεγάλη προσφορά γης για όλες τις κατηγορίες χρήσης. Επισημαίνεται ότι η χώρα διαθέτει εθνικό κτηματολόγιο και έχουν εκπονηθεί μελέτες από το υπουργείο υποδομών σχετικά με τη χρήση ανά περιοχή. </a:t>
            </a:r>
            <a:r>
              <a:rPr lang="el-GR" sz="1400" dirty="0">
                <a:latin typeface="Trebuchet MS" panose="020B0603020202020204" pitchFamily="34" charset="0"/>
              </a:rPr>
              <a:t>Οι τιμές που διαμορφώνουν την αγορά </a:t>
            </a:r>
            <a:r>
              <a:rPr lang="en-US" sz="1400" dirty="0">
                <a:latin typeface="Trebuchet MS" panose="020B0603020202020204" pitchFamily="34" charset="0"/>
              </a:rPr>
              <a:t>Real Estate</a:t>
            </a:r>
            <a:r>
              <a:rPr lang="el-GR" sz="1400" dirty="0">
                <a:latin typeface="Trebuchet MS" panose="020B0603020202020204" pitchFamily="34" charset="0"/>
              </a:rPr>
              <a:t> στη Ζάμπια επηρεάζονται από τους ακόλουθους παράγοντες :</a:t>
            </a:r>
          </a:p>
          <a:p>
            <a:pPr algn="just"/>
            <a:endParaRPr lang="el-GR" sz="1400" dirty="0">
              <a:latin typeface="Trebuchet MS" panose="020B0603020202020204" pitchFamily="34" charset="0"/>
            </a:endParaRPr>
          </a:p>
          <a:p>
            <a:pPr marL="342900" indent="-342900" algn="just">
              <a:buFont typeface="+mj-lt"/>
              <a:buAutoNum type="arabicPeriod"/>
            </a:pPr>
            <a:r>
              <a:rPr lang="el-GR" sz="1400" dirty="0">
                <a:latin typeface="Trebuchet MS" panose="020B0603020202020204" pitchFamily="34" charset="0"/>
              </a:rPr>
              <a:t>Την συνεχώς αυξανόμενη ζήτηση, κυρίως στις αστικές περιοχές.</a:t>
            </a:r>
          </a:p>
          <a:p>
            <a:pPr marL="342900" indent="-342900" algn="just">
              <a:buFont typeface="+mj-lt"/>
              <a:buAutoNum type="arabicPeriod"/>
            </a:pPr>
            <a:r>
              <a:rPr lang="el-GR" sz="1400" dirty="0">
                <a:latin typeface="Trebuchet MS" panose="020B0603020202020204" pitchFamily="34" charset="0"/>
              </a:rPr>
              <a:t>Την εισοδηματική τάξη που απευθύνεται το ακίνητο.</a:t>
            </a:r>
          </a:p>
          <a:p>
            <a:pPr marL="342900" indent="-342900" algn="just">
              <a:buFont typeface="+mj-lt"/>
              <a:buAutoNum type="arabicPeriod"/>
            </a:pPr>
            <a:r>
              <a:rPr lang="el-GR" sz="1400" dirty="0">
                <a:latin typeface="Trebuchet MS" panose="020B0603020202020204" pitchFamily="34" charset="0"/>
              </a:rPr>
              <a:t>Το κόστος, η ποιότητα και η ποικιλία των δομικών υλικών.</a:t>
            </a:r>
          </a:p>
          <a:p>
            <a:pPr marL="342900" indent="-342900" algn="just">
              <a:buFont typeface="+mj-lt"/>
              <a:buAutoNum type="arabicPeriod"/>
            </a:pPr>
            <a:r>
              <a:rPr lang="el-GR" sz="1400" dirty="0">
                <a:latin typeface="Trebuchet MS" panose="020B0603020202020204" pitchFamily="34" charset="0"/>
              </a:rPr>
              <a:t>Η ποιότητα κατασκευής.</a:t>
            </a:r>
          </a:p>
          <a:p>
            <a:pPr marL="342900" indent="-342900" algn="just">
              <a:buFont typeface="+mj-lt"/>
              <a:buAutoNum type="arabicPeriod"/>
            </a:pPr>
            <a:r>
              <a:rPr lang="el-GR" sz="1400" dirty="0">
                <a:latin typeface="Trebuchet MS" panose="020B0603020202020204" pitchFamily="34" charset="0"/>
              </a:rPr>
              <a:t>Η χωροθέτηση.</a:t>
            </a:r>
          </a:p>
          <a:p>
            <a:pPr marL="342900" indent="-342900" algn="just">
              <a:buFont typeface="+mj-lt"/>
              <a:buAutoNum type="arabicPeriod"/>
            </a:pPr>
            <a:endParaRPr lang="el-GR" sz="1400" dirty="0">
              <a:latin typeface="Trebuchet MS" panose="020B0603020202020204" pitchFamily="34" charset="0"/>
            </a:endParaRPr>
          </a:p>
          <a:p>
            <a:pPr marL="342900" indent="-342900" algn="just"/>
            <a:r>
              <a:rPr lang="el-GR" sz="1400" dirty="0">
                <a:latin typeface="Trebuchet MS" panose="020B0603020202020204" pitchFamily="34" charset="0"/>
              </a:rPr>
              <a:t>      Οι τιμές πώλησης (ενδεικτικό) και το κόστος κατασκευής ανά κατηγορία κατασκευής είναι :</a:t>
            </a:r>
          </a:p>
          <a:p>
            <a:pPr marL="342900" indent="-342900" algn="just">
              <a:buFont typeface="+mj-lt"/>
              <a:buAutoNum type="arabicPeriod"/>
            </a:pPr>
            <a:endParaRPr lang="en-US" sz="1400" dirty="0">
              <a:latin typeface="Trebuchet MS" panose="020B0603020202020204" pitchFamily="34" charset="0"/>
            </a:endParaRPr>
          </a:p>
        </p:txBody>
      </p:sp>
      <p:graphicFrame>
        <p:nvGraphicFramePr>
          <p:cNvPr id="11" name="10 - Πίνακας"/>
          <p:cNvGraphicFramePr>
            <a:graphicFrameLocks noGrp="1"/>
          </p:cNvGraphicFramePr>
          <p:nvPr>
            <p:extLst>
              <p:ext uri="{D42A27DB-BD31-4B8C-83A1-F6EECF244321}">
                <p14:modId xmlns:p14="http://schemas.microsoft.com/office/powerpoint/2010/main" val="2769920713"/>
              </p:ext>
            </p:extLst>
          </p:nvPr>
        </p:nvGraphicFramePr>
        <p:xfrm>
          <a:off x="3203849" y="5013176"/>
          <a:ext cx="4824537" cy="1224135"/>
        </p:xfrm>
        <a:graphic>
          <a:graphicData uri="http://schemas.openxmlformats.org/drawingml/2006/table">
            <a:tbl>
              <a:tblPr/>
              <a:tblGrid>
                <a:gridCol w="1754025">
                  <a:extLst>
                    <a:ext uri="{9D8B030D-6E8A-4147-A177-3AD203B41FA5}">
                      <a16:colId xmlns:a16="http://schemas.microsoft.com/office/drawing/2014/main" val="20000"/>
                    </a:ext>
                  </a:extLst>
                </a:gridCol>
                <a:gridCol w="1521704">
                  <a:extLst>
                    <a:ext uri="{9D8B030D-6E8A-4147-A177-3AD203B41FA5}">
                      <a16:colId xmlns:a16="http://schemas.microsoft.com/office/drawing/2014/main" val="20001"/>
                    </a:ext>
                  </a:extLst>
                </a:gridCol>
                <a:gridCol w="1548808">
                  <a:extLst>
                    <a:ext uri="{9D8B030D-6E8A-4147-A177-3AD203B41FA5}">
                      <a16:colId xmlns:a16="http://schemas.microsoft.com/office/drawing/2014/main" val="20002"/>
                    </a:ext>
                  </a:extLst>
                </a:gridCol>
              </a:tblGrid>
              <a:tr h="244827">
                <a:tc>
                  <a:txBody>
                    <a:bodyPr/>
                    <a:lstStyle/>
                    <a:p>
                      <a:pPr algn="l" fontAlgn="b"/>
                      <a:endParaRPr lang="el-GR"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1" i="0" u="none" strike="noStrike" dirty="0">
                          <a:solidFill>
                            <a:srgbClr val="974807"/>
                          </a:solidFill>
                          <a:latin typeface="Calibri"/>
                        </a:rPr>
                        <a:t>Sales</a:t>
                      </a:r>
                    </a:p>
                  </a:txBody>
                  <a:tcPr marL="9525" marR="9525" marT="9525" marB="0" anchor="b">
                    <a:lnL>
                      <a:noFill/>
                    </a:lnL>
                    <a:lnR>
                      <a:noFill/>
                    </a:lnR>
                    <a:lnT>
                      <a:noFill/>
                    </a:lnT>
                    <a:lnB>
                      <a:noFill/>
                    </a:lnB>
                  </a:tcPr>
                </a:tc>
                <a:tc>
                  <a:txBody>
                    <a:bodyPr/>
                    <a:lstStyle/>
                    <a:p>
                      <a:pPr algn="ctr" fontAlgn="b"/>
                      <a:r>
                        <a:rPr lang="en-US" sz="1100" b="1" i="0" u="none" strike="noStrike">
                          <a:solidFill>
                            <a:srgbClr val="974807"/>
                          </a:solidFill>
                          <a:latin typeface="Calibri"/>
                        </a:rPr>
                        <a:t>Construction cost</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244827">
                <a:tc>
                  <a:txBody>
                    <a:bodyPr/>
                    <a:lstStyle/>
                    <a:p>
                      <a:pPr algn="l" fontAlgn="b"/>
                      <a:endParaRPr lang="el-GR" sz="1100" b="1"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1" i="0" u="none" strike="noStrike" dirty="0">
                          <a:solidFill>
                            <a:srgbClr val="974807"/>
                          </a:solidFill>
                          <a:latin typeface="Calibri"/>
                        </a:rPr>
                        <a:t>Price per m2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974807"/>
                          </a:solidFill>
                          <a:latin typeface="Calibri"/>
                        </a:rPr>
                        <a:t>Price per m2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4827">
                <a:tc>
                  <a:txBody>
                    <a:bodyPr/>
                    <a:lstStyle/>
                    <a:p>
                      <a:pPr algn="l" fontAlgn="b"/>
                      <a:r>
                        <a:rPr lang="en-US" sz="1100" b="1" i="0" u="none" strike="noStrike">
                          <a:solidFill>
                            <a:srgbClr val="974807"/>
                          </a:solidFill>
                          <a:latin typeface="Calibri"/>
                        </a:rPr>
                        <a:t>Mall center</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l-GR" sz="1100" b="0" i="0" u="none" strike="noStrike" dirty="0">
                          <a:solidFill>
                            <a:srgbClr val="000000"/>
                          </a:solidFill>
                          <a:latin typeface="Calibri"/>
                        </a:rPr>
                        <a:t>1.</a:t>
                      </a:r>
                      <a:r>
                        <a:rPr lang="en-US" sz="1100" b="0" i="0" u="none" strike="noStrike" dirty="0">
                          <a:solidFill>
                            <a:srgbClr val="000000"/>
                          </a:solidFill>
                          <a:latin typeface="Calibri"/>
                        </a:rPr>
                        <a:t>4</a:t>
                      </a:r>
                      <a:r>
                        <a:rPr lang="el-GR" sz="1100" b="0" i="0" u="none" strike="noStrike" dirty="0">
                          <a:solidFill>
                            <a:srgbClr val="000000"/>
                          </a:solidFill>
                          <a:latin typeface="Calibri"/>
                        </a:rPr>
                        <a:t>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7</a:t>
                      </a:r>
                      <a:r>
                        <a:rPr lang="el-GR" sz="1100" b="0" i="0" u="none" strike="noStrike" dirty="0">
                          <a:solidFill>
                            <a:srgbClr val="000000"/>
                          </a:solidFill>
                          <a:latin typeface="Calibri"/>
                        </a:rPr>
                        <a:t>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4827">
                <a:tc>
                  <a:txBody>
                    <a:bodyPr/>
                    <a:lstStyle/>
                    <a:p>
                      <a:pPr algn="l" fontAlgn="b"/>
                      <a:r>
                        <a:rPr lang="en-US" sz="1100" b="1" i="0" u="none" strike="noStrike">
                          <a:solidFill>
                            <a:srgbClr val="974807"/>
                          </a:solidFill>
                          <a:latin typeface="Calibri"/>
                        </a:rPr>
                        <a:t>Industrial bulding</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l-GR" sz="1100" b="0" i="0" u="none" strike="noStrike" dirty="0">
                          <a:solidFill>
                            <a:srgbClr val="000000"/>
                          </a:solidFill>
                          <a:latin typeface="Calibri"/>
                        </a:rPr>
                        <a:t>1.</a:t>
                      </a:r>
                      <a:r>
                        <a:rPr lang="en-US" sz="1100" b="0" i="0" u="none" strike="noStrike" dirty="0">
                          <a:solidFill>
                            <a:srgbClr val="000000"/>
                          </a:solidFill>
                          <a:latin typeface="Calibri"/>
                        </a:rPr>
                        <a:t>6</a:t>
                      </a:r>
                      <a:r>
                        <a:rPr lang="el-GR" sz="1100" b="0" i="0" u="none" strike="noStrike" dirty="0">
                          <a:solidFill>
                            <a:srgbClr val="000000"/>
                          </a:solidFill>
                          <a:latin typeface="Calibri"/>
                        </a:rPr>
                        <a:t>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6</a:t>
                      </a:r>
                      <a:r>
                        <a:rPr lang="el-GR" sz="1100" b="0" i="0" u="none" strike="noStrike" dirty="0">
                          <a:solidFill>
                            <a:srgbClr val="000000"/>
                          </a:solidFill>
                          <a:latin typeface="Calibri"/>
                        </a:rPr>
                        <a:t>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4827">
                <a:tc>
                  <a:txBody>
                    <a:bodyPr/>
                    <a:lstStyle/>
                    <a:p>
                      <a:pPr algn="l" fontAlgn="b"/>
                      <a:r>
                        <a:rPr lang="en-US" sz="1100" b="1" i="0" u="none" strike="noStrike">
                          <a:solidFill>
                            <a:srgbClr val="974807"/>
                          </a:solidFill>
                          <a:latin typeface="Calibri"/>
                        </a:rPr>
                        <a:t>Logistic center</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solidFill>
                            <a:srgbClr val="000000"/>
                          </a:solidFill>
                          <a:latin typeface="Calibri"/>
                        </a:rPr>
                        <a:t>1.2</a:t>
                      </a:r>
                      <a:r>
                        <a:rPr lang="el-GR" sz="1100" b="0" i="0" u="none" strike="noStrike" dirty="0">
                          <a:solidFill>
                            <a:srgbClr val="000000"/>
                          </a:solidFill>
                          <a:latin typeface="Calibri"/>
                        </a:rPr>
                        <a:t>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6</a:t>
                      </a:r>
                      <a:r>
                        <a:rPr lang="el-GR" sz="1100" b="0" i="0" u="none" strike="noStrike" dirty="0">
                          <a:solidFill>
                            <a:srgbClr val="000000"/>
                          </a:solidFill>
                          <a:latin typeface="Calibri"/>
                        </a:rPr>
                        <a:t>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1026" name="Picture 2"/>
          <p:cNvPicPr>
            <a:picLocks noChangeAspect="1" noChangeArrowheads="1"/>
          </p:cNvPicPr>
          <p:nvPr/>
        </p:nvPicPr>
        <p:blipFill>
          <a:blip r:embed="rId6" cstate="print"/>
          <a:srcRect/>
          <a:stretch>
            <a:fillRect/>
          </a:stretch>
        </p:blipFill>
        <p:spPr bwMode="auto">
          <a:xfrm>
            <a:off x="107504" y="2132855"/>
            <a:ext cx="2232248" cy="3168353"/>
          </a:xfrm>
          <a:prstGeom prst="rect">
            <a:avLst/>
          </a:prstGeom>
          <a:noFill/>
          <a:ln w="9525">
            <a:noFill/>
            <a:miter lim="800000"/>
            <a:headEnd/>
            <a:tailEnd/>
          </a:ln>
        </p:spPr>
      </p:pic>
      <p:pic>
        <p:nvPicPr>
          <p:cNvPr id="10" name="9 - Εικόνα" descr="hzc_gr_logo"/>
          <p:cNvPicPr/>
          <p:nvPr/>
        </p:nvPicPr>
        <p:blipFill>
          <a:blip r:embed="rId7" cstate="print"/>
          <a:srcRect/>
          <a:stretch>
            <a:fillRect/>
          </a:stretch>
        </p:blipFill>
        <p:spPr bwMode="auto">
          <a:xfrm>
            <a:off x="0" y="0"/>
            <a:ext cx="2411760" cy="1296144"/>
          </a:xfrm>
          <a:prstGeom prst="rect">
            <a:avLst/>
          </a:prstGeom>
          <a:noFill/>
          <a:ln w="9525">
            <a:noFill/>
            <a:miter lim="800000"/>
            <a:headEnd/>
            <a:tailEnd/>
          </a:ln>
        </p:spPr>
      </p:pic>
    </p:spTree>
    <p:extLst>
      <p:ext uri="{BB962C8B-B14F-4D97-AF65-F5344CB8AC3E}">
        <p14:creationId xmlns:p14="http://schemas.microsoft.com/office/powerpoint/2010/main" val="1693984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val="3087267832"/>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extLst>
                    <a:ext uri="{9D8B030D-6E8A-4147-A177-3AD203B41FA5}">
                      <a16:colId xmlns:a16="http://schemas.microsoft.com/office/drawing/2014/main" val="20000"/>
                    </a:ext>
                  </a:extLst>
                </a:gridCol>
              </a:tblGrid>
              <a:tr h="370840">
                <a:tc>
                  <a:txBody>
                    <a:bodyPr/>
                    <a:lstStyle/>
                    <a:p>
                      <a:pPr algn="ctr"/>
                      <a:r>
                        <a:rPr lang="el-GR" sz="800" b="1" kern="1200" dirty="0">
                          <a:solidFill>
                            <a:schemeClr val="tx1"/>
                          </a:solidFill>
                          <a:effectLst/>
                          <a:latin typeface="Trebuchet MS" panose="020B0603020202020204" pitchFamily="34" charset="0"/>
                          <a:ea typeface="+mn-ea"/>
                          <a:cs typeface="+mn-cs"/>
                        </a:rPr>
                        <a:t>ΕΛΛΗΝΟΖΑΜΠΙΑΝΟ ΕΠΙΜΕΛΗΤΗΡΙΟ</a:t>
                      </a:r>
                      <a:endParaRPr lang="el-GR" sz="800" kern="1200" dirty="0">
                        <a:solidFill>
                          <a:schemeClr val="tx1"/>
                        </a:solidFill>
                        <a:effectLst/>
                        <a:latin typeface="Trebuchet MS" panose="020B0603020202020204" pitchFamily="34" charset="0"/>
                        <a:ea typeface="+mn-ea"/>
                        <a:cs typeface="+mn-cs"/>
                      </a:endParaRPr>
                    </a:p>
                    <a:p>
                      <a:pPr algn="ctr"/>
                      <a:r>
                        <a:rPr lang="el-GR" sz="800" kern="1200" dirty="0">
                          <a:solidFill>
                            <a:schemeClr val="tx1"/>
                          </a:solidFill>
                          <a:effectLst/>
                          <a:latin typeface="Trebuchet MS" panose="020B0603020202020204" pitchFamily="34" charset="0"/>
                          <a:ea typeface="+mn-ea"/>
                          <a:cs typeface="+mn-cs"/>
                        </a:rPr>
                        <a:t>Δωδεκανήσου 9, </a:t>
                      </a:r>
                    </a:p>
                    <a:p>
                      <a:pPr algn="ctr"/>
                      <a:r>
                        <a:rPr lang="el-GR" sz="800" kern="1200" dirty="0">
                          <a:solidFill>
                            <a:schemeClr val="tx1"/>
                          </a:solidFill>
                          <a:effectLst/>
                          <a:latin typeface="Trebuchet MS" panose="020B0603020202020204" pitchFamily="34" charset="0"/>
                          <a:ea typeface="+mn-ea"/>
                          <a:cs typeface="+mn-cs"/>
                        </a:rPr>
                        <a:t>14572 Δροσιά Αθήνα</a:t>
                      </a:r>
                    </a:p>
                    <a:p>
                      <a:pPr algn="ctr"/>
                      <a:r>
                        <a:rPr lang="en-US" sz="800" kern="1200" dirty="0">
                          <a:solidFill>
                            <a:schemeClr val="tx1"/>
                          </a:solidFill>
                          <a:effectLst/>
                          <a:latin typeface="Trebuchet MS" panose="020B0603020202020204" pitchFamily="34" charset="0"/>
                          <a:ea typeface="+mn-ea"/>
                          <a:cs typeface="+mn-cs"/>
                        </a:rPr>
                        <a:t>t</a:t>
                      </a:r>
                      <a:r>
                        <a:rPr lang="el-GR" sz="800" kern="1200" dirty="0">
                          <a:solidFill>
                            <a:schemeClr val="tx1"/>
                          </a:solidFill>
                          <a:effectLst/>
                          <a:latin typeface="Trebuchet MS" panose="020B0603020202020204" pitchFamily="34" charset="0"/>
                          <a:ea typeface="+mn-ea"/>
                          <a:cs typeface="+mn-cs"/>
                        </a:rPr>
                        <a:t>. +30 210 6714553 | </a:t>
                      </a:r>
                      <a:r>
                        <a:rPr lang="en-US" sz="800" kern="1200" dirty="0">
                          <a:solidFill>
                            <a:schemeClr val="tx1"/>
                          </a:solidFill>
                          <a:effectLst/>
                          <a:latin typeface="Trebuchet MS" panose="020B0603020202020204" pitchFamily="34" charset="0"/>
                          <a:ea typeface="+mn-ea"/>
                          <a:cs typeface="+mn-cs"/>
                        </a:rPr>
                        <a:t>f</a:t>
                      </a:r>
                      <a:r>
                        <a:rPr lang="el-GR" sz="800" kern="1200" dirty="0">
                          <a:solidFill>
                            <a:schemeClr val="tx1"/>
                          </a:solidFill>
                          <a:effectLst/>
                          <a:latin typeface="Trebuchet MS" panose="020B0603020202020204" pitchFamily="34" charset="0"/>
                          <a:ea typeface="+mn-ea"/>
                          <a:cs typeface="+mn-cs"/>
                        </a:rPr>
                        <a:t>. +30 210 6714570 | </a:t>
                      </a:r>
                      <a:r>
                        <a:rPr lang="en-US" sz="800" kern="1200" dirty="0">
                          <a:solidFill>
                            <a:schemeClr val="tx1"/>
                          </a:solidFill>
                          <a:effectLst/>
                          <a:latin typeface="Trebuchet MS" panose="020B0603020202020204" pitchFamily="34" charset="0"/>
                          <a:ea typeface="+mn-ea"/>
                          <a:cs typeface="+mn-cs"/>
                        </a:rPr>
                        <a:t>e</a:t>
                      </a:r>
                      <a:r>
                        <a:rPr lang="el-GR" sz="800" kern="1200" dirty="0">
                          <a:solidFill>
                            <a:schemeClr val="tx1"/>
                          </a:solidFill>
                          <a:effectLst/>
                          <a:latin typeface="Trebuchet MS" panose="020B0603020202020204" pitchFamily="34" charset="0"/>
                          <a:ea typeface="+mn-ea"/>
                          <a:cs typeface="+mn-cs"/>
                        </a:rPr>
                        <a:t>. </a:t>
                      </a:r>
                      <a:r>
                        <a:rPr lang="en-US" sz="800" u="sng" kern="1200" dirty="0">
                          <a:solidFill>
                            <a:schemeClr val="tx1"/>
                          </a:solidFill>
                          <a:effectLst/>
                          <a:latin typeface="Trebuchet MS" panose="020B0603020202020204" pitchFamily="34" charset="0"/>
                          <a:ea typeface="+mn-ea"/>
                          <a:cs typeface="+mn-cs"/>
                          <a:hlinkClick r:id="rId4"/>
                        </a:rPr>
                        <a:t>info@hzc.gr</a:t>
                      </a:r>
                      <a:r>
                        <a:rPr lang="el-GR" sz="800" u="sng" kern="1200" dirty="0">
                          <a:solidFill>
                            <a:schemeClr val="tx1"/>
                          </a:solidFill>
                          <a:effectLst/>
                          <a:latin typeface="Trebuchet MS" panose="020B0603020202020204" pitchFamily="34" charset="0"/>
                          <a:ea typeface="+mn-ea"/>
                          <a:cs typeface="+mn-cs"/>
                        </a:rPr>
                        <a:t> </a:t>
                      </a:r>
                      <a:r>
                        <a:rPr lang="el-GR" sz="800" u="none" kern="1200" dirty="0">
                          <a:solidFill>
                            <a:schemeClr val="tx1"/>
                          </a:solidFill>
                          <a:effectLst/>
                          <a:latin typeface="Trebuchet MS" panose="020B0603020202020204" pitchFamily="34" charset="0"/>
                          <a:ea typeface="+mn-ea"/>
                          <a:cs typeface="+mn-cs"/>
                        </a:rPr>
                        <a:t> |  </a:t>
                      </a:r>
                      <a:r>
                        <a:rPr lang="en-US" sz="800" b="1" u="sng" kern="1200" dirty="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extLst>
                  <a:ext uri="{0D108BD9-81ED-4DB2-BD59-A6C34878D82A}">
                    <a16:rowId xmlns:a16="http://schemas.microsoft.com/office/drawing/2014/main" val="10000"/>
                  </a:ext>
                </a:extLst>
              </a:tr>
            </a:tbl>
          </a:graphicData>
        </a:graphic>
      </p:graphicFrame>
      <p:sp>
        <p:nvSpPr>
          <p:cNvPr id="2" name="TextBox 1"/>
          <p:cNvSpPr txBox="1"/>
          <p:nvPr/>
        </p:nvSpPr>
        <p:spPr>
          <a:xfrm>
            <a:off x="6660232" y="1484784"/>
            <a:ext cx="2159566" cy="369332"/>
          </a:xfrm>
          <a:prstGeom prst="rect">
            <a:avLst/>
          </a:prstGeom>
          <a:noFill/>
        </p:spPr>
        <p:txBody>
          <a:bodyPr wrap="none" rtlCol="0">
            <a:spAutoFit/>
          </a:bodyPr>
          <a:lstStyle/>
          <a:p>
            <a:r>
              <a:rPr lang="el-GR" b="1" dirty="0">
                <a:latin typeface="Tahoma" panose="020B0604030504040204" pitchFamily="34" charset="0"/>
                <a:ea typeface="Tahoma" panose="020B0604030504040204" pitchFamily="34" charset="0"/>
                <a:cs typeface="Tahoma" panose="020B0604030504040204" pitchFamily="34" charset="0"/>
              </a:rPr>
              <a:t>Τιμές </a:t>
            </a:r>
            <a:r>
              <a:rPr lang="en-US" b="1" dirty="0">
                <a:latin typeface="Tahoma" panose="020B0604030504040204" pitchFamily="34" charset="0"/>
                <a:ea typeface="Tahoma" panose="020B0604030504040204" pitchFamily="34" charset="0"/>
                <a:cs typeface="Tahoma" panose="020B0604030504040204" pitchFamily="34" charset="0"/>
              </a:rPr>
              <a:t>Real Estate</a:t>
            </a:r>
            <a:endParaRPr lang="el-GR"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2"/>
          <p:cNvSpPr>
            <a:spLocks noChangeArrowheads="1"/>
          </p:cNvSpPr>
          <p:nvPr/>
        </p:nvSpPr>
        <p:spPr bwMode="auto">
          <a:xfrm>
            <a:off x="2771800" y="2132856"/>
            <a:ext cx="5400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l-GR" sz="1400" dirty="0">
                <a:latin typeface="Trebuchet MS" panose="020B0603020202020204" pitchFamily="34" charset="0"/>
              </a:rPr>
              <a:t>Οι τιμές ακινήτων κατοικίας και το ανάλογο κόστος κατασκευής παρουσιάζεται στον πίνακα που ακολουθεί: </a:t>
            </a:r>
          </a:p>
        </p:txBody>
      </p:sp>
      <p:pic>
        <p:nvPicPr>
          <p:cNvPr id="24578" name="Picture 2" descr="http://www.radissonblu.com/images/hotel-lusaka/location/1369345806716.jpg"/>
          <p:cNvPicPr>
            <a:picLocks noChangeAspect="1" noChangeArrowheads="1"/>
          </p:cNvPicPr>
          <p:nvPr/>
        </p:nvPicPr>
        <p:blipFill>
          <a:blip r:embed="rId6" cstate="print"/>
          <a:srcRect/>
          <a:stretch>
            <a:fillRect/>
          </a:stretch>
        </p:blipFill>
        <p:spPr bwMode="auto">
          <a:xfrm>
            <a:off x="107504" y="2060848"/>
            <a:ext cx="2232248" cy="2088232"/>
          </a:xfrm>
          <a:prstGeom prst="rect">
            <a:avLst/>
          </a:prstGeom>
          <a:noFill/>
        </p:spPr>
      </p:pic>
      <p:graphicFrame>
        <p:nvGraphicFramePr>
          <p:cNvPr id="11" name="10 - Πίνακας"/>
          <p:cNvGraphicFramePr>
            <a:graphicFrameLocks noGrp="1"/>
          </p:cNvGraphicFramePr>
          <p:nvPr>
            <p:extLst>
              <p:ext uri="{D42A27DB-BD31-4B8C-83A1-F6EECF244321}">
                <p14:modId xmlns:p14="http://schemas.microsoft.com/office/powerpoint/2010/main" val="82365101"/>
              </p:ext>
            </p:extLst>
          </p:nvPr>
        </p:nvGraphicFramePr>
        <p:xfrm>
          <a:off x="2987825" y="2708920"/>
          <a:ext cx="5112569" cy="3600405"/>
        </p:xfrm>
        <a:graphic>
          <a:graphicData uri="http://schemas.openxmlformats.org/drawingml/2006/table">
            <a:tbl>
              <a:tblPr/>
              <a:tblGrid>
                <a:gridCol w="1858743">
                  <a:extLst>
                    <a:ext uri="{9D8B030D-6E8A-4147-A177-3AD203B41FA5}">
                      <a16:colId xmlns:a16="http://schemas.microsoft.com/office/drawing/2014/main" val="20000"/>
                    </a:ext>
                  </a:extLst>
                </a:gridCol>
                <a:gridCol w="1612552">
                  <a:extLst>
                    <a:ext uri="{9D8B030D-6E8A-4147-A177-3AD203B41FA5}">
                      <a16:colId xmlns:a16="http://schemas.microsoft.com/office/drawing/2014/main" val="20001"/>
                    </a:ext>
                  </a:extLst>
                </a:gridCol>
                <a:gridCol w="1641274">
                  <a:extLst>
                    <a:ext uri="{9D8B030D-6E8A-4147-A177-3AD203B41FA5}">
                      <a16:colId xmlns:a16="http://schemas.microsoft.com/office/drawing/2014/main" val="20002"/>
                    </a:ext>
                  </a:extLst>
                </a:gridCol>
              </a:tblGrid>
              <a:tr h="240027">
                <a:tc>
                  <a:txBody>
                    <a:bodyPr/>
                    <a:lstStyle/>
                    <a:p>
                      <a:pPr algn="l" fontAlgn="b"/>
                      <a:endParaRPr lang="el-GR" sz="1100" b="0" i="0" u="none" strike="noStrike" dirty="0">
                        <a:solidFill>
                          <a:srgbClr val="974807"/>
                        </a:solidFill>
                        <a:latin typeface="Calibri"/>
                      </a:endParaRPr>
                    </a:p>
                  </a:txBody>
                  <a:tcPr marL="9525" marR="9525" marT="9525" marB="0" anchor="b">
                    <a:lnL>
                      <a:noFill/>
                    </a:lnL>
                    <a:lnR>
                      <a:noFill/>
                    </a:lnR>
                    <a:lnT>
                      <a:noFill/>
                    </a:lnT>
                    <a:lnB>
                      <a:noFill/>
                    </a:lnB>
                  </a:tcPr>
                </a:tc>
                <a:tc>
                  <a:txBody>
                    <a:bodyPr/>
                    <a:lstStyle/>
                    <a:p>
                      <a:pPr algn="ctr" fontAlgn="b"/>
                      <a:r>
                        <a:rPr lang="en-US" sz="1100" b="1" i="0" u="none" strike="noStrike">
                          <a:solidFill>
                            <a:srgbClr val="974807"/>
                          </a:solidFill>
                          <a:latin typeface="Calibri"/>
                        </a:rPr>
                        <a:t>Sales</a:t>
                      </a:r>
                    </a:p>
                  </a:txBody>
                  <a:tcPr marL="9525" marR="9525" marT="9525" marB="0" anchor="b">
                    <a:lnL>
                      <a:noFill/>
                    </a:lnL>
                    <a:lnR>
                      <a:noFill/>
                    </a:lnR>
                    <a:lnT>
                      <a:noFill/>
                    </a:lnT>
                    <a:lnB>
                      <a:noFill/>
                    </a:lnB>
                  </a:tcPr>
                </a:tc>
                <a:tc>
                  <a:txBody>
                    <a:bodyPr/>
                    <a:lstStyle/>
                    <a:p>
                      <a:pPr algn="ctr" fontAlgn="b"/>
                      <a:r>
                        <a:rPr lang="en-US" sz="1100" b="1" i="0" u="none" strike="noStrike">
                          <a:solidFill>
                            <a:srgbClr val="974807"/>
                          </a:solidFill>
                          <a:latin typeface="Calibri"/>
                        </a:rPr>
                        <a:t>Construction cost</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240027">
                <a:tc>
                  <a:txBody>
                    <a:bodyPr/>
                    <a:lstStyle/>
                    <a:p>
                      <a:pPr algn="l" fontAlgn="b"/>
                      <a:r>
                        <a:rPr lang="en-US" sz="1100" b="1" i="0" u="none" strike="noStrike">
                          <a:solidFill>
                            <a:srgbClr val="974807"/>
                          </a:solidFill>
                          <a:latin typeface="Calibri"/>
                        </a:rPr>
                        <a:t>Lusaka</a:t>
                      </a:r>
                    </a:p>
                  </a:txBody>
                  <a:tcPr marL="9525" marR="9525" marT="9525" marB="0" anchor="b">
                    <a:lnL>
                      <a:noFill/>
                    </a:lnL>
                    <a:lnR>
                      <a:noFill/>
                    </a:lnR>
                    <a:lnT>
                      <a:noFill/>
                    </a:lnT>
                    <a:lnB>
                      <a:noFill/>
                    </a:lnB>
                  </a:tcPr>
                </a:tc>
                <a:tc>
                  <a:txBody>
                    <a:bodyPr/>
                    <a:lstStyle/>
                    <a:p>
                      <a:pPr algn="ctr" fontAlgn="b"/>
                      <a:r>
                        <a:rPr lang="en-US" sz="1100" b="1" i="0" u="none" strike="noStrike">
                          <a:solidFill>
                            <a:srgbClr val="974807"/>
                          </a:solidFill>
                          <a:latin typeface="Calibri"/>
                        </a:rPr>
                        <a:t>Price per m2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974807"/>
                          </a:solidFill>
                          <a:latin typeface="Calibri"/>
                        </a:rPr>
                        <a:t>Price per m2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0027">
                <a:tc>
                  <a:txBody>
                    <a:bodyPr/>
                    <a:lstStyle/>
                    <a:p>
                      <a:pPr algn="l" fontAlgn="b"/>
                      <a:r>
                        <a:rPr lang="en-US" sz="1100" b="0" i="0" u="none" strike="noStrike" dirty="0">
                          <a:solidFill>
                            <a:srgbClr val="4F6228"/>
                          </a:solidFill>
                          <a:latin typeface="Calibri"/>
                        </a:rPr>
                        <a:t>Low Budget House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solidFill>
                            <a:srgbClr val="000000"/>
                          </a:solidFill>
                          <a:latin typeface="Calibri"/>
                        </a:rPr>
                        <a:t>1.550</a:t>
                      </a:r>
                      <a:r>
                        <a:rPr lang="el-GR"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6</a:t>
                      </a:r>
                      <a:r>
                        <a:rPr lang="el-GR" sz="1100" b="0" i="0" u="none" strike="noStrike" dirty="0">
                          <a:solidFill>
                            <a:srgbClr val="000000"/>
                          </a:solidFill>
                          <a:latin typeface="Calibri"/>
                        </a:rPr>
                        <a:t>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0027">
                <a:tc>
                  <a:txBody>
                    <a:bodyPr/>
                    <a:lstStyle/>
                    <a:p>
                      <a:pPr algn="l" fontAlgn="b"/>
                      <a:r>
                        <a:rPr lang="en-US" sz="1100" b="0" i="0" u="none" strike="noStrike">
                          <a:solidFill>
                            <a:srgbClr val="4F6228"/>
                          </a:solidFill>
                          <a:latin typeface="Calibri"/>
                        </a:rPr>
                        <a:t>Medium Budget House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solidFill>
                            <a:srgbClr val="000000"/>
                          </a:solidFill>
                          <a:latin typeface="Calibri"/>
                        </a:rPr>
                        <a:t>2.10</a:t>
                      </a:r>
                      <a:r>
                        <a:rPr lang="el-GR" sz="1100" b="0" i="0" u="none" strike="noStrike" dirty="0">
                          <a:solidFill>
                            <a:srgbClr val="000000"/>
                          </a:solidFill>
                          <a:latin typeface="Calibri"/>
                        </a:rPr>
                        <a:t>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8</a:t>
                      </a:r>
                      <a:r>
                        <a:rPr lang="el-GR" sz="1100" b="0" i="0" u="none" strike="noStrike" dirty="0">
                          <a:solidFill>
                            <a:srgbClr val="000000"/>
                          </a:solidFill>
                          <a:latin typeface="Calibri"/>
                        </a:rPr>
                        <a:t>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0027">
                <a:tc>
                  <a:txBody>
                    <a:bodyPr/>
                    <a:lstStyle/>
                    <a:p>
                      <a:pPr algn="l" fontAlgn="b"/>
                      <a:r>
                        <a:rPr lang="en-US" sz="1100" b="0" i="0" u="none" strike="noStrike">
                          <a:solidFill>
                            <a:srgbClr val="4F6228"/>
                          </a:solidFill>
                          <a:latin typeface="Calibri"/>
                        </a:rPr>
                        <a:t>High Budget House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solidFill>
                            <a:srgbClr val="000000"/>
                          </a:solidFill>
                          <a:latin typeface="Calibri"/>
                        </a:rPr>
                        <a:t>2</a:t>
                      </a:r>
                      <a:r>
                        <a:rPr lang="el-GR" sz="1100" b="0" i="0" u="none" strike="noStrike" dirty="0">
                          <a:solidFill>
                            <a:srgbClr val="000000"/>
                          </a:solidFill>
                          <a:latin typeface="Calibri"/>
                        </a:rPr>
                        <a:t>.</a:t>
                      </a:r>
                      <a:r>
                        <a:rPr lang="en-US" sz="1100" b="0" i="0" u="none" strike="noStrike" dirty="0">
                          <a:solidFill>
                            <a:srgbClr val="000000"/>
                          </a:solidFill>
                          <a:latin typeface="Calibri"/>
                        </a:rPr>
                        <a:t>8</a:t>
                      </a:r>
                      <a:r>
                        <a:rPr lang="el-GR" sz="1100" b="0" i="0" u="none" strike="noStrike" dirty="0">
                          <a:solidFill>
                            <a:srgbClr val="000000"/>
                          </a:solidFill>
                          <a:latin typeface="Calibri"/>
                        </a:rPr>
                        <a:t>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1.2</a:t>
                      </a:r>
                      <a:r>
                        <a:rPr lang="el-GR" sz="1100" b="0" i="0" u="none" strike="noStrike" dirty="0">
                          <a:solidFill>
                            <a:srgbClr val="000000"/>
                          </a:solidFill>
                          <a:latin typeface="Calibri"/>
                        </a:rPr>
                        <a:t>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0027">
                <a:tc>
                  <a:txBody>
                    <a:bodyPr/>
                    <a:lstStyle/>
                    <a:p>
                      <a:pPr algn="l" fontAlgn="b"/>
                      <a:endParaRPr lang="el-GR" sz="1100" b="0" i="0" u="none" strike="noStrike">
                        <a:solidFill>
                          <a:srgbClr val="974807"/>
                        </a:solidFill>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dirty="0">
                        <a:solidFill>
                          <a:srgbClr val="974807"/>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l-GR" sz="1100" b="0" i="0" u="none" strike="noStrike">
                        <a:solidFill>
                          <a:srgbClr val="974807"/>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5"/>
                  </a:ext>
                </a:extLst>
              </a:tr>
              <a:tr h="240027">
                <a:tc>
                  <a:txBody>
                    <a:bodyPr/>
                    <a:lstStyle/>
                    <a:p>
                      <a:pPr algn="l" fontAlgn="b"/>
                      <a:r>
                        <a:rPr lang="en-US" sz="1100" b="1" i="0" u="none" strike="noStrike">
                          <a:solidFill>
                            <a:srgbClr val="974807"/>
                          </a:solidFill>
                          <a:latin typeface="Calibri"/>
                        </a:rPr>
                        <a:t>Ndola</a:t>
                      </a:r>
                    </a:p>
                  </a:txBody>
                  <a:tcPr marL="9525" marR="9525" marT="9525" marB="0" anchor="b">
                    <a:lnL>
                      <a:noFill/>
                    </a:lnL>
                    <a:lnR>
                      <a:noFill/>
                    </a:lnR>
                    <a:lnT>
                      <a:noFill/>
                    </a:lnT>
                    <a:lnB>
                      <a:noFill/>
                    </a:lnB>
                  </a:tcPr>
                </a:tc>
                <a:tc>
                  <a:txBody>
                    <a:bodyPr/>
                    <a:lstStyle/>
                    <a:p>
                      <a:pPr algn="l" fontAlgn="b"/>
                      <a:endParaRPr lang="el-GR" sz="1100" b="0" i="0" u="none" strike="noStrike">
                        <a:solidFill>
                          <a:srgbClr val="974807"/>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l-GR" sz="1100" b="0" i="0" u="none" strike="noStrike">
                        <a:solidFill>
                          <a:srgbClr val="974807"/>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0027">
                <a:tc>
                  <a:txBody>
                    <a:bodyPr/>
                    <a:lstStyle/>
                    <a:p>
                      <a:pPr algn="l" fontAlgn="b"/>
                      <a:r>
                        <a:rPr lang="en-US" sz="1100" b="0" i="0" u="none" strike="noStrike">
                          <a:solidFill>
                            <a:srgbClr val="4F6228"/>
                          </a:solidFill>
                          <a:latin typeface="Calibri"/>
                        </a:rPr>
                        <a:t>Low Budget House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solidFill>
                            <a:srgbClr val="000000"/>
                          </a:solidFill>
                          <a:latin typeface="Calibri"/>
                        </a:rPr>
                        <a:t>1.300</a:t>
                      </a:r>
                      <a:r>
                        <a:rPr lang="el-GR"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700</a:t>
                      </a:r>
                      <a:r>
                        <a:rPr lang="el-GR"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0027">
                <a:tc>
                  <a:txBody>
                    <a:bodyPr/>
                    <a:lstStyle/>
                    <a:p>
                      <a:pPr algn="l" fontAlgn="b"/>
                      <a:r>
                        <a:rPr lang="en-US" sz="1100" b="0" i="0" u="none" strike="noStrike">
                          <a:solidFill>
                            <a:srgbClr val="4F6228"/>
                          </a:solidFill>
                          <a:latin typeface="Calibri"/>
                        </a:rPr>
                        <a:t>Medium Budget House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solidFill>
                            <a:srgbClr val="000000"/>
                          </a:solidFill>
                          <a:latin typeface="Calibri"/>
                        </a:rPr>
                        <a:t>1.700</a:t>
                      </a:r>
                      <a:r>
                        <a:rPr lang="el-GR"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90</a:t>
                      </a:r>
                      <a:r>
                        <a:rPr lang="el-GR" sz="1100" b="0" i="0" u="none" strike="noStrike" dirty="0">
                          <a:solidFill>
                            <a:srgbClr val="000000"/>
                          </a:solidFill>
                          <a:latin typeface="Calibri"/>
                        </a:rPr>
                        <a:t>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0027">
                <a:tc>
                  <a:txBody>
                    <a:bodyPr/>
                    <a:lstStyle/>
                    <a:p>
                      <a:pPr algn="l" fontAlgn="b"/>
                      <a:r>
                        <a:rPr lang="en-US" sz="1100" b="0" i="0" u="none" strike="noStrike">
                          <a:solidFill>
                            <a:srgbClr val="4F6228"/>
                          </a:solidFill>
                          <a:latin typeface="Calibri"/>
                        </a:rPr>
                        <a:t>High Budget House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solidFill>
                            <a:srgbClr val="000000"/>
                          </a:solidFill>
                          <a:latin typeface="Calibri"/>
                        </a:rPr>
                        <a:t>2.500</a:t>
                      </a:r>
                      <a:r>
                        <a:rPr lang="el-GR"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1.25</a:t>
                      </a:r>
                      <a:r>
                        <a:rPr lang="el-GR" sz="1100" b="0" i="0" u="none" strike="noStrike" dirty="0">
                          <a:solidFill>
                            <a:srgbClr val="000000"/>
                          </a:solidFill>
                          <a:latin typeface="Calibri"/>
                        </a:rPr>
                        <a:t>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0027">
                <a:tc>
                  <a:txBody>
                    <a:bodyPr/>
                    <a:lstStyle/>
                    <a:p>
                      <a:pPr algn="l" fontAlgn="b"/>
                      <a:endParaRPr lang="el-GR" sz="1100" b="0" i="0" u="none" strike="noStrike">
                        <a:solidFill>
                          <a:srgbClr val="974807"/>
                        </a:solidFill>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974807"/>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l-GR" sz="1100" b="0" i="0" u="none" strike="noStrike">
                        <a:solidFill>
                          <a:srgbClr val="974807"/>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0"/>
                  </a:ext>
                </a:extLst>
              </a:tr>
              <a:tr h="240027">
                <a:tc>
                  <a:txBody>
                    <a:bodyPr/>
                    <a:lstStyle/>
                    <a:p>
                      <a:pPr algn="l" fontAlgn="b"/>
                      <a:r>
                        <a:rPr lang="en-US" sz="1100" b="1" i="0" u="none" strike="noStrike">
                          <a:solidFill>
                            <a:srgbClr val="974807"/>
                          </a:solidFill>
                          <a:latin typeface="Calibri"/>
                        </a:rPr>
                        <a:t>Livingston</a:t>
                      </a:r>
                    </a:p>
                  </a:txBody>
                  <a:tcPr marL="9525" marR="9525" marT="9525" marB="0" anchor="b">
                    <a:lnL>
                      <a:noFill/>
                    </a:lnL>
                    <a:lnR>
                      <a:noFill/>
                    </a:lnR>
                    <a:lnT>
                      <a:noFill/>
                    </a:lnT>
                    <a:lnB>
                      <a:noFill/>
                    </a:lnB>
                  </a:tcPr>
                </a:tc>
                <a:tc>
                  <a:txBody>
                    <a:bodyPr/>
                    <a:lstStyle/>
                    <a:p>
                      <a:pPr algn="l" fontAlgn="b"/>
                      <a:endParaRPr lang="el-GR" sz="1100" b="0" i="0" u="none" strike="noStrike">
                        <a:solidFill>
                          <a:srgbClr val="974807"/>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l-GR" sz="1100" b="0" i="0" u="none" strike="noStrike">
                        <a:solidFill>
                          <a:srgbClr val="974807"/>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40027">
                <a:tc>
                  <a:txBody>
                    <a:bodyPr/>
                    <a:lstStyle/>
                    <a:p>
                      <a:pPr algn="l" fontAlgn="b"/>
                      <a:r>
                        <a:rPr lang="en-US" sz="1100" b="0" i="0" u="none" strike="noStrike">
                          <a:solidFill>
                            <a:srgbClr val="4F6228"/>
                          </a:solidFill>
                          <a:latin typeface="Calibri"/>
                        </a:rPr>
                        <a:t>Low Budget House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solidFill>
                            <a:srgbClr val="000000"/>
                          </a:solidFill>
                          <a:latin typeface="Calibri"/>
                        </a:rPr>
                        <a:t>1.550</a:t>
                      </a:r>
                      <a:r>
                        <a:rPr lang="el-GR"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750</a:t>
                      </a:r>
                      <a:r>
                        <a:rPr lang="el-GR"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40027">
                <a:tc>
                  <a:txBody>
                    <a:bodyPr/>
                    <a:lstStyle/>
                    <a:p>
                      <a:pPr algn="l" fontAlgn="b"/>
                      <a:r>
                        <a:rPr lang="en-US" sz="1100" b="0" i="0" u="none" strike="noStrike">
                          <a:solidFill>
                            <a:srgbClr val="4F6228"/>
                          </a:solidFill>
                          <a:latin typeface="Calibri"/>
                        </a:rPr>
                        <a:t>Medium Budget House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solidFill>
                            <a:srgbClr val="000000"/>
                          </a:solidFill>
                          <a:latin typeface="Calibri"/>
                        </a:rPr>
                        <a:t>2.200</a:t>
                      </a:r>
                      <a:r>
                        <a:rPr lang="el-GR"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950</a:t>
                      </a:r>
                      <a:r>
                        <a:rPr lang="el-GR"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40027">
                <a:tc>
                  <a:txBody>
                    <a:bodyPr/>
                    <a:lstStyle/>
                    <a:p>
                      <a:pPr algn="l" fontAlgn="b"/>
                      <a:r>
                        <a:rPr lang="en-US" sz="1100" b="0" i="0" u="none" strike="noStrike">
                          <a:solidFill>
                            <a:srgbClr val="4F6228"/>
                          </a:solidFill>
                          <a:latin typeface="Calibri"/>
                        </a:rPr>
                        <a:t>High Budget House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solidFill>
                            <a:srgbClr val="000000"/>
                          </a:solidFill>
                          <a:latin typeface="Calibri"/>
                        </a:rPr>
                        <a:t>3.100</a:t>
                      </a:r>
                      <a:r>
                        <a:rPr lang="el-GR"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1.300</a:t>
                      </a:r>
                      <a:r>
                        <a:rPr lang="el-GR"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pic>
        <p:nvPicPr>
          <p:cNvPr id="10" name="9 - Εικόνα" descr="hzc_gr_logo"/>
          <p:cNvPicPr/>
          <p:nvPr/>
        </p:nvPicPr>
        <p:blipFill>
          <a:blip r:embed="rId7" cstate="print"/>
          <a:srcRect/>
          <a:stretch>
            <a:fillRect/>
          </a:stretch>
        </p:blipFill>
        <p:spPr bwMode="auto">
          <a:xfrm>
            <a:off x="0" y="116632"/>
            <a:ext cx="2411760" cy="1224136"/>
          </a:xfrm>
          <a:prstGeom prst="rect">
            <a:avLst/>
          </a:prstGeom>
          <a:noFill/>
          <a:ln w="9525">
            <a:noFill/>
            <a:miter lim="800000"/>
            <a:headEnd/>
            <a:tailEnd/>
          </a:ln>
        </p:spPr>
      </p:pic>
    </p:spTree>
    <p:extLst>
      <p:ext uri="{BB962C8B-B14F-4D97-AF65-F5344CB8AC3E}">
        <p14:creationId xmlns:p14="http://schemas.microsoft.com/office/powerpoint/2010/main" val="3221861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val="112285027"/>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extLst>
                    <a:ext uri="{9D8B030D-6E8A-4147-A177-3AD203B41FA5}">
                      <a16:colId xmlns:a16="http://schemas.microsoft.com/office/drawing/2014/main" val="20000"/>
                    </a:ext>
                  </a:extLst>
                </a:gridCol>
              </a:tblGrid>
              <a:tr h="370840">
                <a:tc>
                  <a:txBody>
                    <a:bodyPr/>
                    <a:lstStyle/>
                    <a:p>
                      <a:pPr algn="ctr"/>
                      <a:r>
                        <a:rPr lang="el-GR" sz="800" b="1" kern="1200" dirty="0">
                          <a:solidFill>
                            <a:schemeClr val="tx1"/>
                          </a:solidFill>
                          <a:effectLst/>
                          <a:latin typeface="Trebuchet MS" panose="020B0603020202020204" pitchFamily="34" charset="0"/>
                          <a:ea typeface="+mn-ea"/>
                          <a:cs typeface="+mn-cs"/>
                        </a:rPr>
                        <a:t>ΕΛΛΗΝΟΖΑΜΠΙΑΝΟ ΕΠΙΜΕΛΗΤΗΡΙΟ</a:t>
                      </a:r>
                      <a:endParaRPr lang="el-GR" sz="800" kern="1200" dirty="0">
                        <a:solidFill>
                          <a:schemeClr val="tx1"/>
                        </a:solidFill>
                        <a:effectLst/>
                        <a:latin typeface="Trebuchet MS" panose="020B0603020202020204" pitchFamily="34" charset="0"/>
                        <a:ea typeface="+mn-ea"/>
                        <a:cs typeface="+mn-cs"/>
                      </a:endParaRPr>
                    </a:p>
                    <a:p>
                      <a:pPr algn="ctr"/>
                      <a:r>
                        <a:rPr lang="el-GR" sz="800" kern="1200" dirty="0">
                          <a:solidFill>
                            <a:schemeClr val="tx1"/>
                          </a:solidFill>
                          <a:effectLst/>
                          <a:latin typeface="Trebuchet MS" panose="020B0603020202020204" pitchFamily="34" charset="0"/>
                          <a:ea typeface="+mn-ea"/>
                          <a:cs typeface="+mn-cs"/>
                        </a:rPr>
                        <a:t>Δωδεκανήσου 9, </a:t>
                      </a:r>
                    </a:p>
                    <a:p>
                      <a:pPr algn="ctr"/>
                      <a:r>
                        <a:rPr lang="el-GR" sz="800" kern="1200" dirty="0">
                          <a:solidFill>
                            <a:schemeClr val="tx1"/>
                          </a:solidFill>
                          <a:effectLst/>
                          <a:latin typeface="Trebuchet MS" panose="020B0603020202020204" pitchFamily="34" charset="0"/>
                          <a:ea typeface="+mn-ea"/>
                          <a:cs typeface="+mn-cs"/>
                        </a:rPr>
                        <a:t>14572 Δροσιά Αθήνα</a:t>
                      </a:r>
                    </a:p>
                    <a:p>
                      <a:pPr algn="ctr"/>
                      <a:r>
                        <a:rPr lang="en-US" sz="800" kern="1200" dirty="0">
                          <a:solidFill>
                            <a:schemeClr val="tx1"/>
                          </a:solidFill>
                          <a:effectLst/>
                          <a:latin typeface="Trebuchet MS" panose="020B0603020202020204" pitchFamily="34" charset="0"/>
                          <a:ea typeface="+mn-ea"/>
                          <a:cs typeface="+mn-cs"/>
                        </a:rPr>
                        <a:t>t</a:t>
                      </a:r>
                      <a:r>
                        <a:rPr lang="el-GR" sz="800" kern="1200" dirty="0">
                          <a:solidFill>
                            <a:schemeClr val="tx1"/>
                          </a:solidFill>
                          <a:effectLst/>
                          <a:latin typeface="Trebuchet MS" panose="020B0603020202020204" pitchFamily="34" charset="0"/>
                          <a:ea typeface="+mn-ea"/>
                          <a:cs typeface="+mn-cs"/>
                        </a:rPr>
                        <a:t>. +30 210 6714553 | </a:t>
                      </a:r>
                      <a:r>
                        <a:rPr lang="en-US" sz="800" kern="1200" dirty="0">
                          <a:solidFill>
                            <a:schemeClr val="tx1"/>
                          </a:solidFill>
                          <a:effectLst/>
                          <a:latin typeface="Trebuchet MS" panose="020B0603020202020204" pitchFamily="34" charset="0"/>
                          <a:ea typeface="+mn-ea"/>
                          <a:cs typeface="+mn-cs"/>
                        </a:rPr>
                        <a:t>f</a:t>
                      </a:r>
                      <a:r>
                        <a:rPr lang="el-GR" sz="800" kern="1200" dirty="0">
                          <a:solidFill>
                            <a:schemeClr val="tx1"/>
                          </a:solidFill>
                          <a:effectLst/>
                          <a:latin typeface="Trebuchet MS" panose="020B0603020202020204" pitchFamily="34" charset="0"/>
                          <a:ea typeface="+mn-ea"/>
                          <a:cs typeface="+mn-cs"/>
                        </a:rPr>
                        <a:t>. +30 210 6714570 | </a:t>
                      </a:r>
                      <a:r>
                        <a:rPr lang="en-US" sz="800" kern="1200" dirty="0">
                          <a:solidFill>
                            <a:schemeClr val="tx1"/>
                          </a:solidFill>
                          <a:effectLst/>
                          <a:latin typeface="Trebuchet MS" panose="020B0603020202020204" pitchFamily="34" charset="0"/>
                          <a:ea typeface="+mn-ea"/>
                          <a:cs typeface="+mn-cs"/>
                        </a:rPr>
                        <a:t>e</a:t>
                      </a:r>
                      <a:r>
                        <a:rPr lang="el-GR" sz="800" kern="1200" dirty="0">
                          <a:solidFill>
                            <a:schemeClr val="tx1"/>
                          </a:solidFill>
                          <a:effectLst/>
                          <a:latin typeface="Trebuchet MS" panose="020B0603020202020204" pitchFamily="34" charset="0"/>
                          <a:ea typeface="+mn-ea"/>
                          <a:cs typeface="+mn-cs"/>
                        </a:rPr>
                        <a:t>. </a:t>
                      </a:r>
                      <a:r>
                        <a:rPr lang="en-US" sz="800" u="sng" kern="1200" dirty="0">
                          <a:solidFill>
                            <a:schemeClr val="tx1"/>
                          </a:solidFill>
                          <a:effectLst/>
                          <a:latin typeface="Trebuchet MS" panose="020B0603020202020204" pitchFamily="34" charset="0"/>
                          <a:ea typeface="+mn-ea"/>
                          <a:cs typeface="+mn-cs"/>
                          <a:hlinkClick r:id="rId4"/>
                        </a:rPr>
                        <a:t>info@hzc.gr</a:t>
                      </a:r>
                      <a:r>
                        <a:rPr lang="el-GR" sz="800" u="sng" kern="1200" dirty="0">
                          <a:solidFill>
                            <a:schemeClr val="tx1"/>
                          </a:solidFill>
                          <a:effectLst/>
                          <a:latin typeface="Trebuchet MS" panose="020B0603020202020204" pitchFamily="34" charset="0"/>
                          <a:ea typeface="+mn-ea"/>
                          <a:cs typeface="+mn-cs"/>
                        </a:rPr>
                        <a:t> </a:t>
                      </a:r>
                      <a:r>
                        <a:rPr lang="el-GR" sz="800" u="none" kern="1200" dirty="0">
                          <a:solidFill>
                            <a:schemeClr val="tx1"/>
                          </a:solidFill>
                          <a:effectLst/>
                          <a:latin typeface="Trebuchet MS" panose="020B0603020202020204" pitchFamily="34" charset="0"/>
                          <a:ea typeface="+mn-ea"/>
                          <a:cs typeface="+mn-cs"/>
                        </a:rPr>
                        <a:t> |  </a:t>
                      </a:r>
                      <a:r>
                        <a:rPr lang="en-US" sz="800" b="1" u="sng" kern="1200" dirty="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extLst>
                  <a:ext uri="{0D108BD9-81ED-4DB2-BD59-A6C34878D82A}">
                    <a16:rowId xmlns:a16="http://schemas.microsoft.com/office/drawing/2014/main" val="10000"/>
                  </a:ext>
                </a:extLst>
              </a:tr>
            </a:tbl>
          </a:graphicData>
        </a:graphic>
      </p:graphicFrame>
      <p:sp>
        <p:nvSpPr>
          <p:cNvPr id="2" name="TextBox 1"/>
          <p:cNvSpPr txBox="1"/>
          <p:nvPr/>
        </p:nvSpPr>
        <p:spPr>
          <a:xfrm>
            <a:off x="7236296" y="1484784"/>
            <a:ext cx="1701107" cy="369332"/>
          </a:xfrm>
          <a:prstGeom prst="rect">
            <a:avLst/>
          </a:prstGeom>
          <a:noFill/>
        </p:spPr>
        <p:txBody>
          <a:bodyPr wrap="none" rtlCol="0">
            <a:spAutoFit/>
          </a:bodyPr>
          <a:lstStyle/>
          <a:p>
            <a:r>
              <a:rPr lang="el-GR" b="1" dirty="0">
                <a:latin typeface="Tahoma" panose="020B0604030504040204" pitchFamily="34" charset="0"/>
                <a:ea typeface="Tahoma" panose="020B0604030504040204" pitchFamily="34" charset="0"/>
                <a:cs typeface="Tahoma" panose="020B0604030504040204" pitchFamily="34" charset="0"/>
              </a:rPr>
              <a:t>Δομικά Υλικά</a:t>
            </a:r>
          </a:p>
        </p:txBody>
      </p:sp>
      <p:sp>
        <p:nvSpPr>
          <p:cNvPr id="7" name="Rectangle 2"/>
          <p:cNvSpPr>
            <a:spLocks noChangeArrowheads="1"/>
          </p:cNvSpPr>
          <p:nvPr/>
        </p:nvSpPr>
        <p:spPr bwMode="auto">
          <a:xfrm>
            <a:off x="2555776" y="1972556"/>
            <a:ext cx="6246564" cy="4375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buClr>
                <a:schemeClr val="accent6">
                  <a:lumMod val="50000"/>
                </a:schemeClr>
              </a:buClr>
              <a:buFont typeface="Wingdings" panose="05000000000000000000" pitchFamily="2" charset="2"/>
              <a:buChar char="q"/>
            </a:pPr>
            <a:r>
              <a:rPr lang="el-GR" sz="1400" b="1" dirty="0">
                <a:latin typeface="Trebuchet MS" panose="020B0603020202020204" pitchFamily="34" charset="0"/>
              </a:rPr>
              <a:t>Τεχνολογία κατασκευών</a:t>
            </a:r>
          </a:p>
          <a:p>
            <a:pPr>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Η τεχνολογία κατασκευών που χρησιμοποιείται σήμερα στη Ζάμπια διαφοροποιείται από αυτή που χρησιμοποιείται στην Ευρώπη.</a:t>
            </a:r>
          </a:p>
          <a:p>
            <a:pPr algn="just">
              <a:buClr>
                <a:schemeClr val="accent6">
                  <a:lumMod val="50000"/>
                </a:schemeClr>
              </a:buClr>
            </a:pPr>
            <a:endParaRPr lang="el-GR" sz="1400" dirty="0">
              <a:latin typeface="Trebuchet MS" panose="020B0603020202020204" pitchFamily="34" charset="0"/>
            </a:endParaRPr>
          </a:p>
          <a:p>
            <a:pPr marL="342900" indent="-342900" algn="just">
              <a:lnSpc>
                <a:spcPts val="2500"/>
              </a:lnSpc>
              <a:buClr>
                <a:schemeClr val="accent6">
                  <a:lumMod val="50000"/>
                </a:schemeClr>
              </a:buClr>
              <a:buFont typeface="+mj-lt"/>
              <a:buAutoNum type="arabicPeriod"/>
            </a:pPr>
            <a:r>
              <a:rPr lang="el-GR" sz="1400" dirty="0">
                <a:latin typeface="Trebuchet MS" panose="020B0603020202020204" pitchFamily="34" charset="0"/>
              </a:rPr>
              <a:t>Διαφοροποιήσεις στον φέροντα οργανισμό.</a:t>
            </a:r>
          </a:p>
          <a:p>
            <a:pPr marL="342900" indent="-342900" algn="just">
              <a:lnSpc>
                <a:spcPts val="2500"/>
              </a:lnSpc>
              <a:buClr>
                <a:schemeClr val="accent6">
                  <a:lumMod val="50000"/>
                </a:schemeClr>
              </a:buClr>
              <a:buFont typeface="+mj-lt"/>
              <a:buAutoNum type="arabicPeriod"/>
            </a:pPr>
            <a:r>
              <a:rPr lang="el-GR" sz="1400" dirty="0">
                <a:latin typeface="Trebuchet MS" panose="020B0603020202020204" pitchFamily="34" charset="0"/>
              </a:rPr>
              <a:t>Τοιχοποιίες κυρίως με τσιμεντόλιθο</a:t>
            </a:r>
            <a:r>
              <a:rPr lang="en-US" sz="1400" dirty="0">
                <a:latin typeface="Trebuchet MS" panose="020B0603020202020204" pitchFamily="34" charset="0"/>
              </a:rPr>
              <a:t> </a:t>
            </a:r>
            <a:r>
              <a:rPr lang="el-GR" sz="1400" dirty="0">
                <a:latin typeface="Trebuchet MS" panose="020B0603020202020204" pitchFamily="34" charset="0"/>
              </a:rPr>
              <a:t>και επιχρίσματα.</a:t>
            </a:r>
          </a:p>
          <a:p>
            <a:pPr marL="342900" indent="-342900" algn="just">
              <a:lnSpc>
                <a:spcPts val="2500"/>
              </a:lnSpc>
              <a:buClr>
                <a:schemeClr val="accent6">
                  <a:lumMod val="50000"/>
                </a:schemeClr>
              </a:buClr>
              <a:buFont typeface="+mj-lt"/>
              <a:buAutoNum type="arabicPeriod"/>
            </a:pPr>
            <a:r>
              <a:rPr lang="el-GR" sz="1400" dirty="0">
                <a:latin typeface="Trebuchet MS" panose="020B0603020202020204" pitchFamily="34" charset="0"/>
              </a:rPr>
              <a:t>Περιορισμένη ξηρά δόμηση (γυψοσανίδα, τσιμεντοσανίδα).</a:t>
            </a:r>
          </a:p>
          <a:p>
            <a:pPr marL="342900" indent="-342900" algn="just">
              <a:lnSpc>
                <a:spcPts val="2500"/>
              </a:lnSpc>
              <a:buClr>
                <a:schemeClr val="accent6">
                  <a:lumMod val="50000"/>
                </a:schemeClr>
              </a:buClr>
              <a:buFont typeface="+mj-lt"/>
              <a:buAutoNum type="arabicPeriod"/>
            </a:pPr>
            <a:r>
              <a:rPr lang="el-GR" sz="1400" dirty="0">
                <a:latin typeface="Trebuchet MS" panose="020B0603020202020204" pitchFamily="34" charset="0"/>
              </a:rPr>
              <a:t>Ελάχιστα μονωτικά υλικά (δεν υπάρχει ανάγκη λόγω κλίματος).</a:t>
            </a:r>
          </a:p>
          <a:p>
            <a:pPr marL="342900" indent="-342900" algn="just">
              <a:lnSpc>
                <a:spcPts val="2500"/>
              </a:lnSpc>
              <a:buClr>
                <a:schemeClr val="accent6">
                  <a:lumMod val="50000"/>
                </a:schemeClr>
              </a:buClr>
              <a:buFont typeface="+mj-lt"/>
              <a:buAutoNum type="arabicPeriod"/>
            </a:pPr>
            <a:r>
              <a:rPr lang="el-GR" sz="1400" dirty="0">
                <a:latin typeface="Trebuchet MS" panose="020B0603020202020204" pitchFamily="34" charset="0"/>
              </a:rPr>
              <a:t>Μικρή διαθεσιμότητα σε υλικά κουφωμάτων και υαλοπινάκων.</a:t>
            </a:r>
          </a:p>
          <a:p>
            <a:pPr marL="342900" indent="-342900" algn="just">
              <a:lnSpc>
                <a:spcPts val="2500"/>
              </a:lnSpc>
              <a:buClr>
                <a:schemeClr val="accent6">
                  <a:lumMod val="50000"/>
                </a:schemeClr>
              </a:buClr>
              <a:buFont typeface="+mj-lt"/>
              <a:buAutoNum type="arabicPeriod"/>
            </a:pPr>
            <a:r>
              <a:rPr lang="el-GR" sz="1400" dirty="0">
                <a:latin typeface="Trebuchet MS" panose="020B0603020202020204" pitchFamily="34" charset="0"/>
              </a:rPr>
              <a:t>Χαμηλή ποιότητα και διαθεσιμότητα σε υλικά δαπέδων.</a:t>
            </a:r>
          </a:p>
          <a:p>
            <a:pPr marL="342900" indent="-342900" algn="just">
              <a:lnSpc>
                <a:spcPts val="2500"/>
              </a:lnSpc>
              <a:buClr>
                <a:schemeClr val="accent6">
                  <a:lumMod val="50000"/>
                </a:schemeClr>
              </a:buClr>
              <a:buFont typeface="+mj-lt"/>
              <a:buAutoNum type="arabicPeriod"/>
            </a:pPr>
            <a:r>
              <a:rPr lang="el-GR" sz="1400" dirty="0">
                <a:latin typeface="Trebuchet MS" panose="020B0603020202020204" pitchFamily="34" charset="0"/>
              </a:rPr>
              <a:t>Μικρό κόστος μηχανολογικών (δεν υπάρχει κεντρική θέρμανση λόγω κλίματος).</a:t>
            </a:r>
          </a:p>
          <a:p>
            <a:pPr marL="342900" indent="-342900" algn="just">
              <a:lnSpc>
                <a:spcPts val="2500"/>
              </a:lnSpc>
              <a:buClr>
                <a:schemeClr val="accent6">
                  <a:lumMod val="50000"/>
                </a:schemeClr>
              </a:buClr>
            </a:pPr>
            <a:r>
              <a:rPr lang="el-GR" sz="1400" dirty="0">
                <a:latin typeface="Trebuchet MS" panose="020B0603020202020204" pitchFamily="34" charset="0"/>
              </a:rPr>
              <a:t>      Στη Ζάμπια υπάρχει παραγωγή τσιμέντου (π.χ. </a:t>
            </a:r>
            <a:r>
              <a:rPr lang="en-US" sz="1400" dirty="0">
                <a:latin typeface="Trebuchet MS" panose="020B0603020202020204" pitchFamily="34" charset="0"/>
              </a:rPr>
              <a:t>Lafarge)</a:t>
            </a:r>
            <a:r>
              <a:rPr lang="el-GR" sz="1400" dirty="0">
                <a:latin typeface="Trebuchet MS" panose="020B0603020202020204" pitchFamily="34" charset="0"/>
              </a:rPr>
              <a:t>, ενώ στα περισσότερα υλικά πραγματοποιείται εισαγωγή.</a:t>
            </a:r>
          </a:p>
        </p:txBody>
      </p:sp>
      <p:pic>
        <p:nvPicPr>
          <p:cNvPr id="22530" name="Picture 2" descr="http://www.mwebantu.com/wp-content/uploads/2012/11/17379244_d58a7fb3d8.jpg"/>
          <p:cNvPicPr>
            <a:picLocks noChangeAspect="1" noChangeArrowheads="1"/>
          </p:cNvPicPr>
          <p:nvPr/>
        </p:nvPicPr>
        <p:blipFill>
          <a:blip r:embed="rId6" cstate="print"/>
          <a:srcRect/>
          <a:stretch>
            <a:fillRect/>
          </a:stretch>
        </p:blipFill>
        <p:spPr bwMode="auto">
          <a:xfrm>
            <a:off x="107504" y="2204864"/>
            <a:ext cx="2232248" cy="2160240"/>
          </a:xfrm>
          <a:prstGeom prst="rect">
            <a:avLst/>
          </a:prstGeom>
          <a:noFill/>
        </p:spPr>
      </p:pic>
      <p:pic>
        <p:nvPicPr>
          <p:cNvPr id="9" name="8 - Εικόνα" descr="hzc_gr_logo"/>
          <p:cNvPicPr/>
          <p:nvPr/>
        </p:nvPicPr>
        <p:blipFill>
          <a:blip r:embed="rId7" cstate="print"/>
          <a:srcRect/>
          <a:stretch>
            <a:fillRect/>
          </a:stretch>
        </p:blipFill>
        <p:spPr bwMode="auto">
          <a:xfrm>
            <a:off x="0" y="0"/>
            <a:ext cx="2411760" cy="1368152"/>
          </a:xfrm>
          <a:prstGeom prst="rect">
            <a:avLst/>
          </a:prstGeom>
          <a:noFill/>
          <a:ln w="9525">
            <a:noFill/>
            <a:miter lim="800000"/>
            <a:headEnd/>
            <a:tailEnd/>
          </a:ln>
        </p:spPr>
      </p:pic>
    </p:spTree>
    <p:extLst>
      <p:ext uri="{BB962C8B-B14F-4D97-AF65-F5344CB8AC3E}">
        <p14:creationId xmlns:p14="http://schemas.microsoft.com/office/powerpoint/2010/main" val="1083700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val="2043670102"/>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extLst>
                    <a:ext uri="{9D8B030D-6E8A-4147-A177-3AD203B41FA5}">
                      <a16:colId xmlns:a16="http://schemas.microsoft.com/office/drawing/2014/main" val="20000"/>
                    </a:ext>
                  </a:extLst>
                </a:gridCol>
              </a:tblGrid>
              <a:tr h="370840">
                <a:tc>
                  <a:txBody>
                    <a:bodyPr/>
                    <a:lstStyle/>
                    <a:p>
                      <a:pPr algn="ctr"/>
                      <a:r>
                        <a:rPr lang="el-GR" sz="800" b="1" kern="1200" dirty="0">
                          <a:solidFill>
                            <a:schemeClr val="tx1"/>
                          </a:solidFill>
                          <a:effectLst/>
                          <a:latin typeface="Trebuchet MS" panose="020B0603020202020204" pitchFamily="34" charset="0"/>
                          <a:ea typeface="+mn-ea"/>
                          <a:cs typeface="+mn-cs"/>
                        </a:rPr>
                        <a:t>ΕΛΛΗΝΟΖΑΜΠΙΑΝΟ ΕΠΙΜΕΛΗΤΗΡΙΟ</a:t>
                      </a:r>
                      <a:endParaRPr lang="el-GR" sz="800" kern="1200" dirty="0">
                        <a:solidFill>
                          <a:schemeClr val="tx1"/>
                        </a:solidFill>
                        <a:effectLst/>
                        <a:latin typeface="Trebuchet MS" panose="020B0603020202020204" pitchFamily="34" charset="0"/>
                        <a:ea typeface="+mn-ea"/>
                        <a:cs typeface="+mn-cs"/>
                      </a:endParaRPr>
                    </a:p>
                    <a:p>
                      <a:pPr algn="ctr"/>
                      <a:r>
                        <a:rPr lang="el-GR" sz="800" kern="1200" dirty="0">
                          <a:solidFill>
                            <a:schemeClr val="tx1"/>
                          </a:solidFill>
                          <a:effectLst/>
                          <a:latin typeface="Trebuchet MS" panose="020B0603020202020204" pitchFamily="34" charset="0"/>
                          <a:ea typeface="+mn-ea"/>
                          <a:cs typeface="+mn-cs"/>
                        </a:rPr>
                        <a:t>Δωδεκανήσου 9, </a:t>
                      </a:r>
                    </a:p>
                    <a:p>
                      <a:pPr algn="ctr"/>
                      <a:r>
                        <a:rPr lang="el-GR" sz="800" kern="1200" dirty="0">
                          <a:solidFill>
                            <a:schemeClr val="tx1"/>
                          </a:solidFill>
                          <a:effectLst/>
                          <a:latin typeface="Trebuchet MS" panose="020B0603020202020204" pitchFamily="34" charset="0"/>
                          <a:ea typeface="+mn-ea"/>
                          <a:cs typeface="+mn-cs"/>
                        </a:rPr>
                        <a:t>14572 Δροσιά Αθήνα</a:t>
                      </a:r>
                    </a:p>
                    <a:p>
                      <a:pPr algn="ctr"/>
                      <a:r>
                        <a:rPr lang="en-US" sz="800" kern="1200" dirty="0">
                          <a:solidFill>
                            <a:schemeClr val="tx1"/>
                          </a:solidFill>
                          <a:effectLst/>
                          <a:latin typeface="Trebuchet MS" panose="020B0603020202020204" pitchFamily="34" charset="0"/>
                          <a:ea typeface="+mn-ea"/>
                          <a:cs typeface="+mn-cs"/>
                        </a:rPr>
                        <a:t>t</a:t>
                      </a:r>
                      <a:r>
                        <a:rPr lang="el-GR" sz="800" kern="1200" dirty="0">
                          <a:solidFill>
                            <a:schemeClr val="tx1"/>
                          </a:solidFill>
                          <a:effectLst/>
                          <a:latin typeface="Trebuchet MS" panose="020B0603020202020204" pitchFamily="34" charset="0"/>
                          <a:ea typeface="+mn-ea"/>
                          <a:cs typeface="+mn-cs"/>
                        </a:rPr>
                        <a:t>. +30 210 6714553 | </a:t>
                      </a:r>
                      <a:r>
                        <a:rPr lang="en-US" sz="800" kern="1200" dirty="0">
                          <a:solidFill>
                            <a:schemeClr val="tx1"/>
                          </a:solidFill>
                          <a:effectLst/>
                          <a:latin typeface="Trebuchet MS" panose="020B0603020202020204" pitchFamily="34" charset="0"/>
                          <a:ea typeface="+mn-ea"/>
                          <a:cs typeface="+mn-cs"/>
                        </a:rPr>
                        <a:t>f</a:t>
                      </a:r>
                      <a:r>
                        <a:rPr lang="el-GR" sz="800" kern="1200" dirty="0">
                          <a:solidFill>
                            <a:schemeClr val="tx1"/>
                          </a:solidFill>
                          <a:effectLst/>
                          <a:latin typeface="Trebuchet MS" panose="020B0603020202020204" pitchFamily="34" charset="0"/>
                          <a:ea typeface="+mn-ea"/>
                          <a:cs typeface="+mn-cs"/>
                        </a:rPr>
                        <a:t>. +30 210 6714570 | </a:t>
                      </a:r>
                      <a:r>
                        <a:rPr lang="en-US" sz="800" kern="1200" dirty="0">
                          <a:solidFill>
                            <a:schemeClr val="tx1"/>
                          </a:solidFill>
                          <a:effectLst/>
                          <a:latin typeface="Trebuchet MS" panose="020B0603020202020204" pitchFamily="34" charset="0"/>
                          <a:ea typeface="+mn-ea"/>
                          <a:cs typeface="+mn-cs"/>
                        </a:rPr>
                        <a:t>e</a:t>
                      </a:r>
                      <a:r>
                        <a:rPr lang="el-GR" sz="800" kern="1200" dirty="0">
                          <a:solidFill>
                            <a:schemeClr val="tx1"/>
                          </a:solidFill>
                          <a:effectLst/>
                          <a:latin typeface="Trebuchet MS" panose="020B0603020202020204" pitchFamily="34" charset="0"/>
                          <a:ea typeface="+mn-ea"/>
                          <a:cs typeface="+mn-cs"/>
                        </a:rPr>
                        <a:t>. </a:t>
                      </a:r>
                      <a:r>
                        <a:rPr lang="en-US" sz="800" u="sng" kern="1200" dirty="0">
                          <a:solidFill>
                            <a:schemeClr val="tx1"/>
                          </a:solidFill>
                          <a:effectLst/>
                          <a:latin typeface="Trebuchet MS" panose="020B0603020202020204" pitchFamily="34" charset="0"/>
                          <a:ea typeface="+mn-ea"/>
                          <a:cs typeface="+mn-cs"/>
                          <a:hlinkClick r:id="rId4"/>
                        </a:rPr>
                        <a:t>info@hzc.gr</a:t>
                      </a:r>
                      <a:r>
                        <a:rPr lang="el-GR" sz="800" u="sng" kern="1200" dirty="0">
                          <a:solidFill>
                            <a:schemeClr val="tx1"/>
                          </a:solidFill>
                          <a:effectLst/>
                          <a:latin typeface="Trebuchet MS" panose="020B0603020202020204" pitchFamily="34" charset="0"/>
                          <a:ea typeface="+mn-ea"/>
                          <a:cs typeface="+mn-cs"/>
                        </a:rPr>
                        <a:t> </a:t>
                      </a:r>
                      <a:r>
                        <a:rPr lang="el-GR" sz="800" u="none" kern="1200" dirty="0">
                          <a:solidFill>
                            <a:schemeClr val="tx1"/>
                          </a:solidFill>
                          <a:effectLst/>
                          <a:latin typeface="Trebuchet MS" panose="020B0603020202020204" pitchFamily="34" charset="0"/>
                          <a:ea typeface="+mn-ea"/>
                          <a:cs typeface="+mn-cs"/>
                        </a:rPr>
                        <a:t> |  </a:t>
                      </a:r>
                      <a:r>
                        <a:rPr lang="en-US" sz="800" b="1" u="sng" kern="1200" dirty="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extLst>
                  <a:ext uri="{0D108BD9-81ED-4DB2-BD59-A6C34878D82A}">
                    <a16:rowId xmlns:a16="http://schemas.microsoft.com/office/drawing/2014/main" val="10000"/>
                  </a:ext>
                </a:extLst>
              </a:tr>
            </a:tbl>
          </a:graphicData>
        </a:graphic>
      </p:graphicFrame>
      <p:sp>
        <p:nvSpPr>
          <p:cNvPr id="2" name="TextBox 1"/>
          <p:cNvSpPr txBox="1"/>
          <p:nvPr/>
        </p:nvSpPr>
        <p:spPr>
          <a:xfrm>
            <a:off x="6444208" y="1484784"/>
            <a:ext cx="2531462" cy="369332"/>
          </a:xfrm>
          <a:prstGeom prst="rect">
            <a:avLst/>
          </a:prstGeom>
          <a:noFill/>
        </p:spPr>
        <p:txBody>
          <a:bodyPr wrap="none" rtlCol="0">
            <a:spAutoFit/>
          </a:bodyPr>
          <a:lstStyle/>
          <a:p>
            <a:r>
              <a:rPr lang="el-GR" b="1" dirty="0">
                <a:latin typeface="Tahoma" panose="020B0604030504040204" pitchFamily="34" charset="0"/>
                <a:ea typeface="Tahoma" panose="020B0604030504040204" pitchFamily="34" charset="0"/>
                <a:cs typeface="Tahoma" panose="020B0604030504040204" pitchFamily="34" charset="0"/>
              </a:rPr>
              <a:t>Επιχειρήσεις κλάδου</a:t>
            </a:r>
          </a:p>
        </p:txBody>
      </p:sp>
      <p:sp>
        <p:nvSpPr>
          <p:cNvPr id="7" name="Rectangle 2"/>
          <p:cNvSpPr>
            <a:spLocks noChangeArrowheads="1"/>
          </p:cNvSpPr>
          <p:nvPr/>
        </p:nvSpPr>
        <p:spPr bwMode="auto">
          <a:xfrm>
            <a:off x="2627784" y="1988840"/>
            <a:ext cx="6246564" cy="417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
              <a:lnSpc>
                <a:spcPts val="2000"/>
              </a:lnSpc>
              <a:buClr>
                <a:schemeClr val="accent6">
                  <a:lumMod val="50000"/>
                </a:schemeClr>
              </a:buClr>
              <a:buFont typeface="Wingdings" panose="05000000000000000000" pitchFamily="2" charset="2"/>
              <a:buChar char="q"/>
            </a:pPr>
            <a:r>
              <a:rPr lang="el-GR" sz="1400" dirty="0">
                <a:latin typeface="Trebuchet MS" panose="020B0603020202020204" pitchFamily="34" charset="0"/>
              </a:rPr>
              <a:t>Κατασκευαστικές Επιχειρήσεις : Οι εταιρείες που αναλαμβάνουν κατασκευές σε αστικές περιοχές είναι συνήθως ξένων συμφερόντων, όπως Κινέζικες, Λιβανέζικες και Ινδικές. Σε αυτές τις εταιρείες, υπάρχει σημαντική έλλειψη σε τεχνογνωσία, ενώ το προϊόν τους είναι πολύ χαμηλής ποιότητας.</a:t>
            </a:r>
          </a:p>
          <a:p>
            <a:pPr marL="285750" indent="-285750" algn="just">
              <a:lnSpc>
                <a:spcPts val="2000"/>
              </a:lnSpc>
              <a:buClr>
                <a:schemeClr val="accent6">
                  <a:lumMod val="50000"/>
                </a:schemeClr>
              </a:buClr>
              <a:buFont typeface="Wingdings" panose="05000000000000000000" pitchFamily="2" charset="2"/>
              <a:buChar char="q"/>
            </a:pPr>
            <a:r>
              <a:rPr lang="el-GR" sz="1400" dirty="0">
                <a:latin typeface="Trebuchet MS" panose="020B0603020202020204" pitchFamily="34" charset="0"/>
              </a:rPr>
              <a:t>Εταιρείες </a:t>
            </a:r>
            <a:r>
              <a:rPr lang="en-US" sz="1400" dirty="0">
                <a:latin typeface="Trebuchet MS" panose="020B0603020202020204" pitchFamily="34" charset="0"/>
              </a:rPr>
              <a:t>Real Estate </a:t>
            </a:r>
            <a:r>
              <a:rPr lang="el-GR" sz="1400" dirty="0">
                <a:latin typeface="Trebuchet MS" panose="020B0603020202020204" pitchFamily="34" charset="0"/>
              </a:rPr>
              <a:t>: Οι εταιρείες του χώρου έχουν μέτριας ποιότητας παρεχόμενη υπηρεσία, οι οποίες λειτουργούν σε περιβάλλον με μικρό ανταγωνισμό και μεγάλη ζήτηση.</a:t>
            </a:r>
          </a:p>
          <a:p>
            <a:pPr marL="285750" indent="-285750" algn="just">
              <a:lnSpc>
                <a:spcPts val="2000"/>
              </a:lnSpc>
              <a:buClr>
                <a:schemeClr val="accent6">
                  <a:lumMod val="50000"/>
                </a:schemeClr>
              </a:buClr>
              <a:buFont typeface="Wingdings" panose="05000000000000000000" pitchFamily="2" charset="2"/>
              <a:buChar char="q"/>
            </a:pPr>
            <a:r>
              <a:rPr lang="el-GR" sz="1400" dirty="0">
                <a:latin typeface="Trebuchet MS" panose="020B0603020202020204" pitchFamily="34" charset="0"/>
              </a:rPr>
              <a:t>Τράπεζες : Τα τελευταία τέσσερα χρόνια τα περισσότερα χρηματοπιστωτικά ιδρύματα διεισδύουν στον κατασκευαστικό κλάδο χρηματοδοτώντας εταιρείες κατασκευαστικές ή επιχειρήσεις και ιδιώτες για επαγγελματικό ή οικιστικό προϊόν.</a:t>
            </a:r>
          </a:p>
          <a:p>
            <a:pPr marL="285750" indent="-285750" algn="just">
              <a:lnSpc>
                <a:spcPts val="2000"/>
              </a:lnSpc>
              <a:buClr>
                <a:schemeClr val="accent6">
                  <a:lumMod val="50000"/>
                </a:schemeClr>
              </a:buClr>
              <a:buFont typeface="Wingdings" panose="05000000000000000000" pitchFamily="2" charset="2"/>
              <a:buChar char="q"/>
            </a:pPr>
            <a:r>
              <a:rPr lang="el-GR" sz="1400" dirty="0">
                <a:latin typeface="Trebuchet MS" panose="020B0603020202020204" pitchFamily="34" charset="0"/>
              </a:rPr>
              <a:t>Ορυχεία Χαλκού : Ενδιαφέρον παρουσιάζουν πολυεθνικές εταιρείες εξόρυξης χαλκού, οι οποίες επενδύουν σε εργατικές κατοικίες σε συνεργασία με τοπικές ή παναφρικανικές τράπεζες και ασφαλιστικά ταμεία.</a:t>
            </a:r>
          </a:p>
        </p:txBody>
      </p:sp>
      <p:pic>
        <p:nvPicPr>
          <p:cNvPr id="20482" name="Picture 2" descr="https://fbcdn-sphotos-c-a.akamaihd.net/hphotos-ak-ash2/v/t1.0-9/1236242_499502390138998_566024411_n.jpg?oh=00aac772ef7de20ff15bd6973a1e6a48&amp;oe=54B4622C&amp;__gda__=1422521227_155ee720904a4bfcf008b42d61d3f1e3"/>
          <p:cNvPicPr>
            <a:picLocks noChangeAspect="1" noChangeArrowheads="1"/>
          </p:cNvPicPr>
          <p:nvPr/>
        </p:nvPicPr>
        <p:blipFill>
          <a:blip r:embed="rId6" cstate="print"/>
          <a:srcRect/>
          <a:stretch>
            <a:fillRect/>
          </a:stretch>
        </p:blipFill>
        <p:spPr bwMode="auto">
          <a:xfrm>
            <a:off x="107505" y="2132856"/>
            <a:ext cx="2232248" cy="2088232"/>
          </a:xfrm>
          <a:prstGeom prst="rect">
            <a:avLst/>
          </a:prstGeom>
          <a:noFill/>
        </p:spPr>
      </p:pic>
      <p:pic>
        <p:nvPicPr>
          <p:cNvPr id="9" name="8 - Εικόνα" descr="hzc_gr_logo"/>
          <p:cNvPicPr/>
          <p:nvPr/>
        </p:nvPicPr>
        <p:blipFill>
          <a:blip r:embed="rId7" cstate="print"/>
          <a:srcRect/>
          <a:stretch>
            <a:fillRect/>
          </a:stretch>
        </p:blipFill>
        <p:spPr bwMode="auto">
          <a:xfrm>
            <a:off x="0" y="0"/>
            <a:ext cx="2411760" cy="1296144"/>
          </a:xfrm>
          <a:prstGeom prst="rect">
            <a:avLst/>
          </a:prstGeom>
          <a:noFill/>
          <a:ln w="9525">
            <a:noFill/>
            <a:miter lim="800000"/>
            <a:headEnd/>
            <a:tailEnd/>
          </a:ln>
        </p:spPr>
      </p:pic>
    </p:spTree>
    <p:extLst>
      <p:ext uri="{BB962C8B-B14F-4D97-AF65-F5344CB8AC3E}">
        <p14:creationId xmlns:p14="http://schemas.microsoft.com/office/powerpoint/2010/main" val="278800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val="3078990190"/>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extLst>
                    <a:ext uri="{9D8B030D-6E8A-4147-A177-3AD203B41FA5}">
                      <a16:colId xmlns:a16="http://schemas.microsoft.com/office/drawing/2014/main" val="20000"/>
                    </a:ext>
                  </a:extLst>
                </a:gridCol>
              </a:tblGrid>
              <a:tr h="370840">
                <a:tc>
                  <a:txBody>
                    <a:bodyPr/>
                    <a:lstStyle/>
                    <a:p>
                      <a:pPr algn="ctr"/>
                      <a:r>
                        <a:rPr lang="el-GR" sz="800" b="1" kern="1200" dirty="0">
                          <a:solidFill>
                            <a:schemeClr val="tx1"/>
                          </a:solidFill>
                          <a:effectLst/>
                          <a:latin typeface="Trebuchet MS" panose="020B0603020202020204" pitchFamily="34" charset="0"/>
                          <a:ea typeface="+mn-ea"/>
                          <a:cs typeface="+mn-cs"/>
                        </a:rPr>
                        <a:t>ΕΛΛΗΝΟΖΑΜΠΙΑΝΟ ΕΠΙΜΕΛΗΤΗΡΙΟ</a:t>
                      </a:r>
                      <a:endParaRPr lang="el-GR" sz="800" kern="1200" dirty="0">
                        <a:solidFill>
                          <a:schemeClr val="tx1"/>
                        </a:solidFill>
                        <a:effectLst/>
                        <a:latin typeface="Trebuchet MS" panose="020B0603020202020204" pitchFamily="34" charset="0"/>
                        <a:ea typeface="+mn-ea"/>
                        <a:cs typeface="+mn-cs"/>
                      </a:endParaRPr>
                    </a:p>
                    <a:p>
                      <a:pPr algn="ctr"/>
                      <a:r>
                        <a:rPr lang="el-GR" sz="800" kern="1200" dirty="0">
                          <a:solidFill>
                            <a:schemeClr val="tx1"/>
                          </a:solidFill>
                          <a:effectLst/>
                          <a:latin typeface="Trebuchet MS" panose="020B0603020202020204" pitchFamily="34" charset="0"/>
                          <a:ea typeface="+mn-ea"/>
                          <a:cs typeface="+mn-cs"/>
                        </a:rPr>
                        <a:t>Δωδεκανήσου 9, </a:t>
                      </a:r>
                    </a:p>
                    <a:p>
                      <a:pPr algn="ctr"/>
                      <a:r>
                        <a:rPr lang="el-GR" sz="800" kern="1200" dirty="0">
                          <a:solidFill>
                            <a:schemeClr val="tx1"/>
                          </a:solidFill>
                          <a:effectLst/>
                          <a:latin typeface="Trebuchet MS" panose="020B0603020202020204" pitchFamily="34" charset="0"/>
                          <a:ea typeface="+mn-ea"/>
                          <a:cs typeface="+mn-cs"/>
                        </a:rPr>
                        <a:t>14572 Δροσιά Αθήνα</a:t>
                      </a:r>
                    </a:p>
                    <a:p>
                      <a:pPr algn="ctr"/>
                      <a:r>
                        <a:rPr lang="en-US" sz="800" kern="1200" dirty="0">
                          <a:solidFill>
                            <a:schemeClr val="tx1"/>
                          </a:solidFill>
                          <a:effectLst/>
                          <a:latin typeface="Trebuchet MS" panose="020B0603020202020204" pitchFamily="34" charset="0"/>
                          <a:ea typeface="+mn-ea"/>
                          <a:cs typeface="+mn-cs"/>
                        </a:rPr>
                        <a:t>t</a:t>
                      </a:r>
                      <a:r>
                        <a:rPr lang="el-GR" sz="800" kern="1200" dirty="0">
                          <a:solidFill>
                            <a:schemeClr val="tx1"/>
                          </a:solidFill>
                          <a:effectLst/>
                          <a:latin typeface="Trebuchet MS" panose="020B0603020202020204" pitchFamily="34" charset="0"/>
                          <a:ea typeface="+mn-ea"/>
                          <a:cs typeface="+mn-cs"/>
                        </a:rPr>
                        <a:t>. +30 210 6714553 | </a:t>
                      </a:r>
                      <a:r>
                        <a:rPr lang="en-US" sz="800" kern="1200" dirty="0">
                          <a:solidFill>
                            <a:schemeClr val="tx1"/>
                          </a:solidFill>
                          <a:effectLst/>
                          <a:latin typeface="Trebuchet MS" panose="020B0603020202020204" pitchFamily="34" charset="0"/>
                          <a:ea typeface="+mn-ea"/>
                          <a:cs typeface="+mn-cs"/>
                        </a:rPr>
                        <a:t>f</a:t>
                      </a:r>
                      <a:r>
                        <a:rPr lang="el-GR" sz="800" kern="1200" dirty="0">
                          <a:solidFill>
                            <a:schemeClr val="tx1"/>
                          </a:solidFill>
                          <a:effectLst/>
                          <a:latin typeface="Trebuchet MS" panose="020B0603020202020204" pitchFamily="34" charset="0"/>
                          <a:ea typeface="+mn-ea"/>
                          <a:cs typeface="+mn-cs"/>
                        </a:rPr>
                        <a:t>. +30 210 6714570 | </a:t>
                      </a:r>
                      <a:r>
                        <a:rPr lang="en-US" sz="800" kern="1200" dirty="0">
                          <a:solidFill>
                            <a:schemeClr val="tx1"/>
                          </a:solidFill>
                          <a:effectLst/>
                          <a:latin typeface="Trebuchet MS" panose="020B0603020202020204" pitchFamily="34" charset="0"/>
                          <a:ea typeface="+mn-ea"/>
                          <a:cs typeface="+mn-cs"/>
                        </a:rPr>
                        <a:t>e</a:t>
                      </a:r>
                      <a:r>
                        <a:rPr lang="el-GR" sz="800" kern="1200" dirty="0">
                          <a:solidFill>
                            <a:schemeClr val="tx1"/>
                          </a:solidFill>
                          <a:effectLst/>
                          <a:latin typeface="Trebuchet MS" panose="020B0603020202020204" pitchFamily="34" charset="0"/>
                          <a:ea typeface="+mn-ea"/>
                          <a:cs typeface="+mn-cs"/>
                        </a:rPr>
                        <a:t>. </a:t>
                      </a:r>
                      <a:r>
                        <a:rPr lang="en-US" sz="800" u="sng" kern="1200" dirty="0">
                          <a:solidFill>
                            <a:schemeClr val="tx1"/>
                          </a:solidFill>
                          <a:effectLst/>
                          <a:latin typeface="Trebuchet MS" panose="020B0603020202020204" pitchFamily="34" charset="0"/>
                          <a:ea typeface="+mn-ea"/>
                          <a:cs typeface="+mn-cs"/>
                          <a:hlinkClick r:id="rId4"/>
                        </a:rPr>
                        <a:t>info@hzc.gr</a:t>
                      </a:r>
                      <a:r>
                        <a:rPr lang="el-GR" sz="800" u="sng" kern="1200" dirty="0">
                          <a:solidFill>
                            <a:schemeClr val="tx1"/>
                          </a:solidFill>
                          <a:effectLst/>
                          <a:latin typeface="Trebuchet MS" panose="020B0603020202020204" pitchFamily="34" charset="0"/>
                          <a:ea typeface="+mn-ea"/>
                          <a:cs typeface="+mn-cs"/>
                        </a:rPr>
                        <a:t> </a:t>
                      </a:r>
                      <a:r>
                        <a:rPr lang="el-GR" sz="800" u="none" kern="1200" dirty="0">
                          <a:solidFill>
                            <a:schemeClr val="tx1"/>
                          </a:solidFill>
                          <a:effectLst/>
                          <a:latin typeface="Trebuchet MS" panose="020B0603020202020204" pitchFamily="34" charset="0"/>
                          <a:ea typeface="+mn-ea"/>
                          <a:cs typeface="+mn-cs"/>
                        </a:rPr>
                        <a:t> |  </a:t>
                      </a:r>
                      <a:r>
                        <a:rPr lang="en-US" sz="800" b="1" u="sng" kern="1200" dirty="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extLst>
                  <a:ext uri="{0D108BD9-81ED-4DB2-BD59-A6C34878D82A}">
                    <a16:rowId xmlns:a16="http://schemas.microsoft.com/office/drawing/2014/main" val="10000"/>
                  </a:ext>
                </a:extLst>
              </a:tr>
            </a:tbl>
          </a:graphicData>
        </a:graphic>
      </p:graphicFrame>
      <p:sp>
        <p:nvSpPr>
          <p:cNvPr id="2" name="TextBox 1"/>
          <p:cNvSpPr txBox="1"/>
          <p:nvPr/>
        </p:nvSpPr>
        <p:spPr>
          <a:xfrm>
            <a:off x="5004048" y="1475492"/>
            <a:ext cx="4054315" cy="369332"/>
          </a:xfrm>
          <a:prstGeom prst="rect">
            <a:avLst/>
          </a:prstGeom>
          <a:noFill/>
        </p:spPr>
        <p:txBody>
          <a:bodyPr wrap="none" rtlCol="0">
            <a:spAutoFit/>
          </a:bodyPr>
          <a:lstStyle/>
          <a:p>
            <a:r>
              <a:rPr lang="el-GR" b="1" dirty="0">
                <a:latin typeface="Tahoma" panose="020B0604030504040204" pitchFamily="34" charset="0"/>
                <a:ea typeface="Tahoma" panose="020B0604030504040204" pitchFamily="34" charset="0"/>
                <a:cs typeface="Tahoma" panose="020B0604030504040204" pitchFamily="34" charset="0"/>
              </a:rPr>
              <a:t>Τομείς της Οικονομίας της Ζάμπια</a:t>
            </a:r>
          </a:p>
        </p:txBody>
      </p:sp>
      <p:sp>
        <p:nvSpPr>
          <p:cNvPr id="7" name="Rectangle 2"/>
          <p:cNvSpPr>
            <a:spLocks noChangeArrowheads="1"/>
          </p:cNvSpPr>
          <p:nvPr/>
        </p:nvSpPr>
        <p:spPr bwMode="auto">
          <a:xfrm>
            <a:off x="2501900" y="1886908"/>
            <a:ext cx="6246564"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
              <a:buClr>
                <a:schemeClr val="accent6">
                  <a:lumMod val="50000"/>
                </a:schemeClr>
              </a:buClr>
              <a:buFont typeface="Wingdings" panose="05000000000000000000" pitchFamily="2" charset="2"/>
              <a:buChar char="q"/>
            </a:pPr>
            <a:r>
              <a:rPr lang="el-GR" sz="1400" b="1" dirty="0">
                <a:latin typeface="Trebuchet MS" panose="020B0603020202020204" pitchFamily="34" charset="0"/>
              </a:rPr>
              <a:t>Υπηρεσίες</a:t>
            </a:r>
          </a:p>
          <a:p>
            <a:pPr algn="just">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Τα τελευταία 7 – 8 έτη έχει αναπτυχθεί ο κλάδος των Τραπεζών με την δημιουργία αρκετών νέων χρηματοπιστωτικών ιδρυμάτων. Όμως ο κλάδος που αναπτύσσεται ραγδαία είναι αυτός του Τουρισμού. Τόσο ο επαγγελματικός τουρισμός, όσο και ο τουρισμός αναψυχής ιδιαίτερα στην περιοχή του Λίβινγκστον.</a:t>
            </a:r>
          </a:p>
          <a:p>
            <a:pPr algn="just">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Οι αλυσίδες που δραστηριοποιούνται στη Ζάμπια είναι :</a:t>
            </a:r>
          </a:p>
          <a:p>
            <a:pPr algn="just">
              <a:buClr>
                <a:schemeClr val="accent6">
                  <a:lumMod val="50000"/>
                </a:schemeClr>
              </a:buClr>
            </a:pPr>
            <a:endParaRPr lang="el-GR" sz="1400" dirty="0">
              <a:latin typeface="Trebuchet MS" panose="020B0603020202020204" pitchFamily="34" charset="0"/>
            </a:endParaRPr>
          </a:p>
          <a:p>
            <a:pPr marL="342900" indent="-342900" algn="just">
              <a:buClr>
                <a:schemeClr val="accent6">
                  <a:lumMod val="50000"/>
                </a:schemeClr>
              </a:buClr>
              <a:buFont typeface="Arial" pitchFamily="34" charset="0"/>
              <a:buChar char="•"/>
            </a:pPr>
            <a:r>
              <a:rPr lang="en-US" sz="1400" dirty="0">
                <a:latin typeface="Trebuchet MS" panose="020B0603020202020204" pitchFamily="34" charset="0"/>
              </a:rPr>
              <a:t>Radisson </a:t>
            </a:r>
            <a:r>
              <a:rPr lang="en-US" sz="1400" dirty="0" err="1">
                <a:latin typeface="Trebuchet MS" panose="020B0603020202020204" pitchFamily="34" charset="0"/>
              </a:rPr>
              <a:t>blu</a:t>
            </a:r>
            <a:endParaRPr lang="en-US" sz="1400" dirty="0">
              <a:latin typeface="Trebuchet MS" panose="020B0603020202020204" pitchFamily="34" charset="0"/>
            </a:endParaRPr>
          </a:p>
          <a:p>
            <a:pPr marL="342900" indent="-342900" algn="just">
              <a:buClr>
                <a:schemeClr val="accent6">
                  <a:lumMod val="50000"/>
                </a:schemeClr>
              </a:buClr>
              <a:buFont typeface="Arial" pitchFamily="34" charset="0"/>
              <a:buChar char="•"/>
            </a:pPr>
            <a:r>
              <a:rPr lang="en-US" sz="1400" dirty="0">
                <a:latin typeface="Trebuchet MS" panose="020B0603020202020204" pitchFamily="34" charset="0"/>
              </a:rPr>
              <a:t>Intercontinental</a:t>
            </a:r>
          </a:p>
          <a:p>
            <a:pPr marL="342900" indent="-342900" algn="just">
              <a:buClr>
                <a:schemeClr val="accent6">
                  <a:lumMod val="50000"/>
                </a:schemeClr>
              </a:buClr>
              <a:buFont typeface="Arial" pitchFamily="34" charset="0"/>
              <a:buChar char="•"/>
            </a:pPr>
            <a:r>
              <a:rPr lang="en-US" sz="1400" dirty="0">
                <a:latin typeface="Trebuchet MS" panose="020B0603020202020204" pitchFamily="34" charset="0"/>
              </a:rPr>
              <a:t>Proteas</a:t>
            </a:r>
            <a:r>
              <a:rPr lang="el-GR" sz="1400" dirty="0">
                <a:latin typeface="Trebuchet MS" panose="020B0603020202020204" pitchFamily="34" charset="0"/>
              </a:rPr>
              <a:t> - </a:t>
            </a:r>
            <a:r>
              <a:rPr lang="en-US" sz="1400" dirty="0" err="1">
                <a:latin typeface="Trebuchet MS" panose="020B0603020202020204" pitchFamily="34" charset="0"/>
              </a:rPr>
              <a:t>Mariot</a:t>
            </a:r>
            <a:endParaRPr lang="en-US" sz="1400" dirty="0">
              <a:latin typeface="Trebuchet MS" panose="020B0603020202020204" pitchFamily="34" charset="0"/>
            </a:endParaRPr>
          </a:p>
          <a:p>
            <a:pPr marL="342900" indent="-342900" algn="just">
              <a:buClr>
                <a:schemeClr val="accent6">
                  <a:lumMod val="50000"/>
                </a:schemeClr>
              </a:buClr>
              <a:buFont typeface="Arial" pitchFamily="34" charset="0"/>
              <a:buChar char="•"/>
            </a:pPr>
            <a:r>
              <a:rPr lang="en-US" sz="1400" dirty="0">
                <a:latin typeface="Trebuchet MS" panose="020B0603020202020204" pitchFamily="34" charset="0"/>
              </a:rPr>
              <a:t>Hilton</a:t>
            </a:r>
          </a:p>
          <a:p>
            <a:pPr marL="342900" indent="-342900" algn="just">
              <a:buClr>
                <a:schemeClr val="accent6">
                  <a:lumMod val="50000"/>
                </a:schemeClr>
              </a:buClr>
              <a:buFont typeface="Arial" pitchFamily="34" charset="0"/>
              <a:buChar char="•"/>
            </a:pPr>
            <a:r>
              <a:rPr lang="en-US" sz="1400" dirty="0" err="1">
                <a:latin typeface="Trebuchet MS" panose="020B0603020202020204" pitchFamily="34" charset="0"/>
              </a:rPr>
              <a:t>Taj</a:t>
            </a:r>
            <a:r>
              <a:rPr lang="en-US" sz="1400" dirty="0">
                <a:latin typeface="Trebuchet MS" panose="020B0603020202020204" pitchFamily="34" charset="0"/>
              </a:rPr>
              <a:t> </a:t>
            </a:r>
            <a:r>
              <a:rPr lang="en-US" sz="1400" dirty="0" err="1">
                <a:latin typeface="Trebuchet MS" panose="020B0603020202020204" pitchFamily="34" charset="0"/>
              </a:rPr>
              <a:t>pamodzi</a:t>
            </a:r>
            <a:endParaRPr lang="en-US" sz="1400" dirty="0">
              <a:latin typeface="Trebuchet MS" panose="020B0603020202020204" pitchFamily="34" charset="0"/>
            </a:endParaRPr>
          </a:p>
          <a:p>
            <a:pPr marL="342900" indent="-342900" algn="just">
              <a:buClr>
                <a:schemeClr val="accent6">
                  <a:lumMod val="50000"/>
                </a:schemeClr>
              </a:buClr>
              <a:buFont typeface="Arial" pitchFamily="34" charset="0"/>
              <a:buChar char="•"/>
            </a:pPr>
            <a:r>
              <a:rPr lang="en-US" sz="1400" dirty="0">
                <a:latin typeface="Trebuchet MS" panose="020B0603020202020204" pitchFamily="34" charset="0"/>
              </a:rPr>
              <a:t>Sun Hotels</a:t>
            </a:r>
          </a:p>
          <a:p>
            <a:pPr algn="just">
              <a:buClr>
                <a:schemeClr val="accent6">
                  <a:lumMod val="50000"/>
                </a:schemeClr>
              </a:buClr>
            </a:pPr>
            <a:endParaRPr lang="en-US" sz="1400"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Στη Λουσάκα υπάρχουν ήδη περίπου 2.500 κλίνες ξενοδοχείων 4 και 5 αστέρων, ενώ υπάρχει ανάγκη για διπλασιασμό τους. Η μέση τιμή διανυκτέρευσης ανέρχεται σε 220 $ με πρωινό.</a:t>
            </a:r>
          </a:p>
        </p:txBody>
      </p:sp>
      <p:pic>
        <p:nvPicPr>
          <p:cNvPr id="15362" name="Picture 2" descr="http://www.radissonblu.com/images/hotel-lusaka/location/1369345806716.jpg"/>
          <p:cNvPicPr>
            <a:picLocks noChangeAspect="1" noChangeArrowheads="1"/>
          </p:cNvPicPr>
          <p:nvPr/>
        </p:nvPicPr>
        <p:blipFill>
          <a:blip r:embed="rId6" cstate="print"/>
          <a:srcRect/>
          <a:stretch>
            <a:fillRect/>
          </a:stretch>
        </p:blipFill>
        <p:spPr bwMode="auto">
          <a:xfrm>
            <a:off x="107504" y="2132855"/>
            <a:ext cx="2232248" cy="1872209"/>
          </a:xfrm>
          <a:prstGeom prst="rect">
            <a:avLst/>
          </a:prstGeom>
          <a:noFill/>
        </p:spPr>
      </p:pic>
      <p:pic>
        <p:nvPicPr>
          <p:cNvPr id="9" name="8 - Εικόνα" descr="hzc_gr_logo"/>
          <p:cNvPicPr/>
          <p:nvPr/>
        </p:nvPicPr>
        <p:blipFill>
          <a:blip r:embed="rId7" cstate="print"/>
          <a:srcRect/>
          <a:stretch>
            <a:fillRect/>
          </a:stretch>
        </p:blipFill>
        <p:spPr bwMode="auto">
          <a:xfrm>
            <a:off x="0" y="0"/>
            <a:ext cx="2411760" cy="1340768"/>
          </a:xfrm>
          <a:prstGeom prst="rect">
            <a:avLst/>
          </a:prstGeom>
          <a:noFill/>
          <a:ln w="9525">
            <a:noFill/>
            <a:miter lim="800000"/>
            <a:headEnd/>
            <a:tailEnd/>
          </a:ln>
        </p:spPr>
      </p:pic>
    </p:spTree>
    <p:extLst>
      <p:ext uri="{BB962C8B-B14F-4D97-AF65-F5344CB8AC3E}">
        <p14:creationId xmlns:p14="http://schemas.microsoft.com/office/powerpoint/2010/main" val="2952460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val="2631217045"/>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extLst>
                    <a:ext uri="{9D8B030D-6E8A-4147-A177-3AD203B41FA5}">
                      <a16:colId xmlns:a16="http://schemas.microsoft.com/office/drawing/2014/main" val="20000"/>
                    </a:ext>
                  </a:extLst>
                </a:gridCol>
              </a:tblGrid>
              <a:tr h="370840">
                <a:tc>
                  <a:txBody>
                    <a:bodyPr/>
                    <a:lstStyle/>
                    <a:p>
                      <a:pPr algn="ctr"/>
                      <a:r>
                        <a:rPr lang="el-GR" sz="800" b="1" kern="1200" dirty="0">
                          <a:solidFill>
                            <a:schemeClr val="tx1"/>
                          </a:solidFill>
                          <a:effectLst/>
                          <a:latin typeface="Trebuchet MS" panose="020B0603020202020204" pitchFamily="34" charset="0"/>
                          <a:ea typeface="+mn-ea"/>
                          <a:cs typeface="+mn-cs"/>
                        </a:rPr>
                        <a:t>ΕΛΛΗΝΟΖΑΜΠΙΑΝΟ ΕΠΙΜΕΛΗΤΗΡΙΟ</a:t>
                      </a:r>
                      <a:endParaRPr lang="el-GR" sz="800" kern="1200" dirty="0">
                        <a:solidFill>
                          <a:schemeClr val="tx1"/>
                        </a:solidFill>
                        <a:effectLst/>
                        <a:latin typeface="Trebuchet MS" panose="020B0603020202020204" pitchFamily="34" charset="0"/>
                        <a:ea typeface="+mn-ea"/>
                        <a:cs typeface="+mn-cs"/>
                      </a:endParaRPr>
                    </a:p>
                    <a:p>
                      <a:pPr algn="ctr"/>
                      <a:r>
                        <a:rPr lang="el-GR" sz="800" kern="1200" dirty="0">
                          <a:solidFill>
                            <a:schemeClr val="tx1"/>
                          </a:solidFill>
                          <a:effectLst/>
                          <a:latin typeface="Trebuchet MS" panose="020B0603020202020204" pitchFamily="34" charset="0"/>
                          <a:ea typeface="+mn-ea"/>
                          <a:cs typeface="+mn-cs"/>
                        </a:rPr>
                        <a:t>Δωδεκανήσου 9, </a:t>
                      </a:r>
                    </a:p>
                    <a:p>
                      <a:pPr algn="ctr"/>
                      <a:r>
                        <a:rPr lang="el-GR" sz="800" kern="1200" dirty="0">
                          <a:solidFill>
                            <a:schemeClr val="tx1"/>
                          </a:solidFill>
                          <a:effectLst/>
                          <a:latin typeface="Trebuchet MS" panose="020B0603020202020204" pitchFamily="34" charset="0"/>
                          <a:ea typeface="+mn-ea"/>
                          <a:cs typeface="+mn-cs"/>
                        </a:rPr>
                        <a:t>14572 Δροσιά Αθήνα</a:t>
                      </a:r>
                    </a:p>
                    <a:p>
                      <a:pPr algn="ctr"/>
                      <a:r>
                        <a:rPr lang="en-US" sz="800" kern="1200" dirty="0">
                          <a:solidFill>
                            <a:schemeClr val="tx1"/>
                          </a:solidFill>
                          <a:effectLst/>
                          <a:latin typeface="Trebuchet MS" panose="020B0603020202020204" pitchFamily="34" charset="0"/>
                          <a:ea typeface="+mn-ea"/>
                          <a:cs typeface="+mn-cs"/>
                        </a:rPr>
                        <a:t>t</a:t>
                      </a:r>
                      <a:r>
                        <a:rPr lang="el-GR" sz="800" kern="1200" dirty="0">
                          <a:solidFill>
                            <a:schemeClr val="tx1"/>
                          </a:solidFill>
                          <a:effectLst/>
                          <a:latin typeface="Trebuchet MS" panose="020B0603020202020204" pitchFamily="34" charset="0"/>
                          <a:ea typeface="+mn-ea"/>
                          <a:cs typeface="+mn-cs"/>
                        </a:rPr>
                        <a:t>. +30 210 6714553 | </a:t>
                      </a:r>
                      <a:r>
                        <a:rPr lang="en-US" sz="800" kern="1200" dirty="0">
                          <a:solidFill>
                            <a:schemeClr val="tx1"/>
                          </a:solidFill>
                          <a:effectLst/>
                          <a:latin typeface="Trebuchet MS" panose="020B0603020202020204" pitchFamily="34" charset="0"/>
                          <a:ea typeface="+mn-ea"/>
                          <a:cs typeface="+mn-cs"/>
                        </a:rPr>
                        <a:t>f</a:t>
                      </a:r>
                      <a:r>
                        <a:rPr lang="el-GR" sz="800" kern="1200" dirty="0">
                          <a:solidFill>
                            <a:schemeClr val="tx1"/>
                          </a:solidFill>
                          <a:effectLst/>
                          <a:latin typeface="Trebuchet MS" panose="020B0603020202020204" pitchFamily="34" charset="0"/>
                          <a:ea typeface="+mn-ea"/>
                          <a:cs typeface="+mn-cs"/>
                        </a:rPr>
                        <a:t>. +30 210 6714570 | </a:t>
                      </a:r>
                      <a:r>
                        <a:rPr lang="en-US" sz="800" kern="1200" dirty="0">
                          <a:solidFill>
                            <a:schemeClr val="tx1"/>
                          </a:solidFill>
                          <a:effectLst/>
                          <a:latin typeface="Trebuchet MS" panose="020B0603020202020204" pitchFamily="34" charset="0"/>
                          <a:ea typeface="+mn-ea"/>
                          <a:cs typeface="+mn-cs"/>
                        </a:rPr>
                        <a:t>e</a:t>
                      </a:r>
                      <a:r>
                        <a:rPr lang="el-GR" sz="800" kern="1200" dirty="0">
                          <a:solidFill>
                            <a:schemeClr val="tx1"/>
                          </a:solidFill>
                          <a:effectLst/>
                          <a:latin typeface="Trebuchet MS" panose="020B0603020202020204" pitchFamily="34" charset="0"/>
                          <a:ea typeface="+mn-ea"/>
                          <a:cs typeface="+mn-cs"/>
                        </a:rPr>
                        <a:t>. </a:t>
                      </a:r>
                      <a:r>
                        <a:rPr lang="en-US" sz="800" u="sng" kern="1200" dirty="0">
                          <a:solidFill>
                            <a:schemeClr val="tx1"/>
                          </a:solidFill>
                          <a:effectLst/>
                          <a:latin typeface="Trebuchet MS" panose="020B0603020202020204" pitchFamily="34" charset="0"/>
                          <a:ea typeface="+mn-ea"/>
                          <a:cs typeface="+mn-cs"/>
                          <a:hlinkClick r:id="rId4"/>
                        </a:rPr>
                        <a:t>info@hzc.gr</a:t>
                      </a:r>
                      <a:r>
                        <a:rPr lang="el-GR" sz="800" u="sng" kern="1200" dirty="0">
                          <a:solidFill>
                            <a:schemeClr val="tx1"/>
                          </a:solidFill>
                          <a:effectLst/>
                          <a:latin typeface="Trebuchet MS" panose="020B0603020202020204" pitchFamily="34" charset="0"/>
                          <a:ea typeface="+mn-ea"/>
                          <a:cs typeface="+mn-cs"/>
                        </a:rPr>
                        <a:t> </a:t>
                      </a:r>
                      <a:r>
                        <a:rPr lang="el-GR" sz="800" u="none" kern="1200" dirty="0">
                          <a:solidFill>
                            <a:schemeClr val="tx1"/>
                          </a:solidFill>
                          <a:effectLst/>
                          <a:latin typeface="Trebuchet MS" panose="020B0603020202020204" pitchFamily="34" charset="0"/>
                          <a:ea typeface="+mn-ea"/>
                          <a:cs typeface="+mn-cs"/>
                        </a:rPr>
                        <a:t> |  </a:t>
                      </a:r>
                      <a:r>
                        <a:rPr lang="en-US" sz="800" b="1" u="sng" kern="1200" dirty="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extLst>
                  <a:ext uri="{0D108BD9-81ED-4DB2-BD59-A6C34878D82A}">
                    <a16:rowId xmlns:a16="http://schemas.microsoft.com/office/drawing/2014/main" val="10000"/>
                  </a:ext>
                </a:extLst>
              </a:tr>
            </a:tbl>
          </a:graphicData>
        </a:graphic>
      </p:graphicFrame>
      <p:sp>
        <p:nvSpPr>
          <p:cNvPr id="2" name="TextBox 1"/>
          <p:cNvSpPr txBox="1"/>
          <p:nvPr/>
        </p:nvSpPr>
        <p:spPr>
          <a:xfrm>
            <a:off x="7236296" y="1475492"/>
            <a:ext cx="1673856" cy="369332"/>
          </a:xfrm>
          <a:prstGeom prst="rect">
            <a:avLst/>
          </a:prstGeom>
          <a:noFill/>
        </p:spPr>
        <p:txBody>
          <a:bodyPr wrap="none" rtlCol="0">
            <a:spAutoFit/>
          </a:bodyPr>
          <a:lstStyle/>
          <a:p>
            <a:r>
              <a:rPr lang="el-GR" b="1" dirty="0">
                <a:latin typeface="Tahoma" panose="020B0604030504040204" pitchFamily="34" charset="0"/>
                <a:ea typeface="Tahoma" panose="020B0604030504040204" pitchFamily="34" charset="0"/>
                <a:cs typeface="Tahoma" panose="020B0604030504040204" pitchFamily="34" charset="0"/>
              </a:rPr>
              <a:t>Γιατί Ζάμπια;</a:t>
            </a:r>
          </a:p>
        </p:txBody>
      </p:sp>
      <p:sp>
        <p:nvSpPr>
          <p:cNvPr id="3" name="TextBox 2"/>
          <p:cNvSpPr txBox="1"/>
          <p:nvPr/>
        </p:nvSpPr>
        <p:spPr>
          <a:xfrm>
            <a:off x="2627784" y="2337842"/>
            <a:ext cx="6408712" cy="523220"/>
          </a:xfrm>
          <a:prstGeom prst="rect">
            <a:avLst/>
          </a:prstGeom>
          <a:noFill/>
        </p:spPr>
        <p:txBody>
          <a:bodyPr wrap="square" rtlCol="0">
            <a:spAutoFit/>
          </a:bodyPr>
          <a:lstStyle/>
          <a:p>
            <a:pPr marL="285750" indent="-285750" algn="just">
              <a:buClr>
                <a:schemeClr val="accent6">
                  <a:lumMod val="50000"/>
                </a:schemeClr>
              </a:buClr>
              <a:buFont typeface="Wingdings" panose="05000000000000000000" pitchFamily="2" charset="2"/>
              <a:buChar char="q"/>
            </a:pPr>
            <a:endParaRPr lang="el-GR" sz="1400" dirty="0">
              <a:latin typeface="Trebuchet MS" panose="020B0603020202020204" pitchFamily="34" charset="0"/>
              <a:ea typeface="Tahoma" panose="020B0604030504040204" pitchFamily="34" charset="0"/>
              <a:cs typeface="Tahoma" panose="020B0604030504040204" pitchFamily="34" charset="0"/>
            </a:endParaRPr>
          </a:p>
          <a:p>
            <a:endParaRPr lang="el-GR" sz="1400" dirty="0">
              <a:latin typeface="Trebuchet MS" panose="020B0603020202020204" pitchFamily="34" charset="0"/>
              <a:ea typeface="Tahoma" panose="020B0604030504040204" pitchFamily="34" charset="0"/>
              <a:cs typeface="Tahoma" panose="020B0604030504040204" pitchFamily="34" charset="0"/>
            </a:endParaRPr>
          </a:p>
        </p:txBody>
      </p:sp>
      <p:graphicFrame>
        <p:nvGraphicFramePr>
          <p:cNvPr id="15" name="14 - Πίνακας"/>
          <p:cNvGraphicFramePr>
            <a:graphicFrameLocks noGrp="1"/>
          </p:cNvGraphicFramePr>
          <p:nvPr>
            <p:extLst>
              <p:ext uri="{D42A27DB-BD31-4B8C-83A1-F6EECF244321}">
                <p14:modId xmlns:p14="http://schemas.microsoft.com/office/powerpoint/2010/main" val="3136175554"/>
              </p:ext>
            </p:extLst>
          </p:nvPr>
        </p:nvGraphicFramePr>
        <p:xfrm>
          <a:off x="2627784" y="4653136"/>
          <a:ext cx="3528392" cy="1152127"/>
        </p:xfrm>
        <a:graphic>
          <a:graphicData uri="http://schemas.openxmlformats.org/drawingml/2006/table">
            <a:tbl>
              <a:tblPr/>
              <a:tblGrid>
                <a:gridCol w="1181601">
                  <a:extLst>
                    <a:ext uri="{9D8B030D-6E8A-4147-A177-3AD203B41FA5}">
                      <a16:colId xmlns:a16="http://schemas.microsoft.com/office/drawing/2014/main" val="20000"/>
                    </a:ext>
                  </a:extLst>
                </a:gridCol>
                <a:gridCol w="2346791">
                  <a:extLst>
                    <a:ext uri="{9D8B030D-6E8A-4147-A177-3AD203B41FA5}">
                      <a16:colId xmlns:a16="http://schemas.microsoft.com/office/drawing/2014/main" val="20001"/>
                    </a:ext>
                  </a:extLst>
                </a:gridCol>
              </a:tblGrid>
              <a:tr h="228144">
                <a:tc>
                  <a:txBody>
                    <a:bodyPr/>
                    <a:lstStyle/>
                    <a:p>
                      <a:pPr algn="l" fontAlgn="b"/>
                      <a:r>
                        <a:rPr lang="el-GR" sz="1100" b="1" i="0" u="none" strike="noStrike">
                          <a:solidFill>
                            <a:srgbClr val="000000"/>
                          </a:solidFill>
                          <a:latin typeface="Arial"/>
                        </a:rPr>
                        <a:t>Πολίτευμα</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AF1DD"/>
                    </a:solidFill>
                  </a:tcPr>
                </a:tc>
                <a:tc>
                  <a:txBody>
                    <a:bodyPr/>
                    <a:lstStyle/>
                    <a:p>
                      <a:pPr algn="ctr" fontAlgn="b"/>
                      <a:r>
                        <a:rPr lang="el-GR" sz="1100" b="0" i="0" u="none" strike="noStrike">
                          <a:solidFill>
                            <a:srgbClr val="000000"/>
                          </a:solidFill>
                          <a:latin typeface="Arial"/>
                        </a:rPr>
                        <a:t>Προεδρευόμενη Δημοκρατία</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228144">
                <a:tc>
                  <a:txBody>
                    <a:bodyPr/>
                    <a:lstStyle/>
                    <a:p>
                      <a:pPr algn="l" fontAlgn="b"/>
                      <a:r>
                        <a:rPr lang="el-GR" sz="1100" b="1" i="0" u="none" strike="noStrike">
                          <a:solidFill>
                            <a:srgbClr val="000000"/>
                          </a:solidFill>
                          <a:latin typeface="Arial"/>
                        </a:rPr>
                        <a:t>Πρόεδρος</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c>
                  <a:txBody>
                    <a:bodyPr/>
                    <a:lstStyle/>
                    <a:p>
                      <a:pPr algn="ctr" fontAlgn="b"/>
                      <a:r>
                        <a:rPr lang="el-GR" sz="1100" b="0" i="0" u="none" strike="noStrike" dirty="0" err="1">
                          <a:solidFill>
                            <a:srgbClr val="000000"/>
                          </a:solidFill>
                          <a:latin typeface="Arial"/>
                        </a:rPr>
                        <a:t>Χακαΐντε</a:t>
                      </a:r>
                      <a:r>
                        <a:rPr lang="el-GR" sz="1100" b="0" i="0" u="none" strike="noStrike" dirty="0">
                          <a:solidFill>
                            <a:srgbClr val="000000"/>
                          </a:solidFill>
                          <a:latin typeface="Arial"/>
                        </a:rPr>
                        <a:t> </a:t>
                      </a:r>
                      <a:r>
                        <a:rPr lang="el-GR" sz="1100" b="0" i="0" u="none" strike="noStrike" dirty="0" err="1">
                          <a:solidFill>
                            <a:srgbClr val="000000"/>
                          </a:solidFill>
                          <a:latin typeface="Arial"/>
                        </a:rPr>
                        <a:t>Χιτσιλέμα</a:t>
                      </a:r>
                      <a:endParaRPr lang="en-US" sz="1100" b="0"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228144">
                <a:tc>
                  <a:txBody>
                    <a:bodyPr/>
                    <a:lstStyle/>
                    <a:p>
                      <a:pPr algn="l" fontAlgn="b"/>
                      <a:r>
                        <a:rPr lang="el-GR" sz="1100" b="1" i="0" u="none" strike="noStrike">
                          <a:solidFill>
                            <a:srgbClr val="000000"/>
                          </a:solidFill>
                          <a:latin typeface="Arial"/>
                        </a:rPr>
                        <a:t>Ανεξαρτησία</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c>
                  <a:txBody>
                    <a:bodyPr/>
                    <a:lstStyle/>
                    <a:p>
                      <a:pPr algn="ctr" fontAlgn="b"/>
                      <a:r>
                        <a:rPr lang="el-GR" sz="1100" b="0" i="0" u="none" strike="noStrike">
                          <a:solidFill>
                            <a:srgbClr val="000000"/>
                          </a:solidFill>
                          <a:latin typeface="Arial"/>
                        </a:rPr>
                        <a:t>1964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28144">
                <a:tc>
                  <a:txBody>
                    <a:bodyPr/>
                    <a:lstStyle/>
                    <a:p>
                      <a:pPr algn="l" fontAlgn="b"/>
                      <a:r>
                        <a:rPr lang="el-GR" sz="1100" b="1" i="0" u="none" strike="noStrike">
                          <a:solidFill>
                            <a:srgbClr val="000000"/>
                          </a:solidFill>
                          <a:latin typeface="Arial"/>
                        </a:rPr>
                        <a:t>Νόμισμα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c>
                  <a:txBody>
                    <a:bodyPr/>
                    <a:lstStyle/>
                    <a:p>
                      <a:pPr algn="ctr" fontAlgn="b"/>
                      <a:r>
                        <a:rPr lang="el-GR" sz="1100" b="0" i="0" u="none" strike="noStrike" dirty="0" err="1">
                          <a:solidFill>
                            <a:srgbClr val="000000"/>
                          </a:solidFill>
                          <a:latin typeface="Arial"/>
                        </a:rPr>
                        <a:t>Κουάτσα</a:t>
                      </a:r>
                      <a:r>
                        <a:rPr lang="el-GR" sz="1100" b="0" i="0" u="none" strike="noStrike" dirty="0">
                          <a:solidFill>
                            <a:srgbClr val="000000"/>
                          </a:solidFill>
                          <a:latin typeface="Arial"/>
                        </a:rPr>
                        <a:t> ($1 = </a:t>
                      </a:r>
                      <a:r>
                        <a:rPr lang="en-US" sz="1100" b="0" i="0" u="none" strike="noStrike" dirty="0">
                          <a:solidFill>
                            <a:srgbClr val="000000"/>
                          </a:solidFill>
                          <a:latin typeface="Arial"/>
                        </a:rPr>
                        <a:t>Kw 23,3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39551">
                <a:tc>
                  <a:txBody>
                    <a:bodyPr/>
                    <a:lstStyle/>
                    <a:p>
                      <a:pPr algn="l" fontAlgn="b"/>
                      <a:r>
                        <a:rPr lang="el-GR" sz="1100" b="1" i="0" u="none" strike="noStrike">
                          <a:solidFill>
                            <a:srgbClr val="000000"/>
                          </a:solidFill>
                          <a:latin typeface="Arial"/>
                        </a:rPr>
                        <a:t>Φυλές</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AF1DD"/>
                    </a:solidFill>
                  </a:tcPr>
                </a:tc>
                <a:tc>
                  <a:txBody>
                    <a:bodyPr/>
                    <a:lstStyle/>
                    <a:p>
                      <a:pPr algn="ctr" fontAlgn="b"/>
                      <a:r>
                        <a:rPr lang="el-GR" sz="1100" b="0" i="0" u="none" strike="noStrike" dirty="0">
                          <a:solidFill>
                            <a:srgbClr val="000000"/>
                          </a:solidFill>
                          <a:latin typeface="Arial"/>
                        </a:rPr>
                        <a:t>7</a:t>
                      </a:r>
                      <a:r>
                        <a:rPr lang="en-US" sz="1100" b="0" i="0" u="none" strike="noStrike" dirty="0">
                          <a:solidFill>
                            <a:srgbClr val="000000"/>
                          </a:solidFill>
                          <a:latin typeface="Arial"/>
                        </a:rPr>
                        <a:t>3</a:t>
                      </a:r>
                      <a:endParaRPr lang="el-GR" sz="1100" b="0"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54274" name="Picture 2"/>
          <p:cNvPicPr>
            <a:picLocks noChangeAspect="1" noChangeArrowheads="1"/>
          </p:cNvPicPr>
          <p:nvPr/>
        </p:nvPicPr>
        <p:blipFill>
          <a:blip r:embed="rId6" cstate="print"/>
          <a:srcRect/>
          <a:stretch>
            <a:fillRect/>
          </a:stretch>
        </p:blipFill>
        <p:spPr bwMode="auto">
          <a:xfrm>
            <a:off x="6732240" y="2852936"/>
            <a:ext cx="1885950" cy="2533650"/>
          </a:xfrm>
          <a:prstGeom prst="rect">
            <a:avLst/>
          </a:prstGeom>
          <a:noFill/>
          <a:ln w="9525">
            <a:noFill/>
            <a:miter lim="800000"/>
            <a:headEnd/>
            <a:tailEnd/>
          </a:ln>
          <a:effectLst/>
        </p:spPr>
      </p:pic>
      <p:pic>
        <p:nvPicPr>
          <p:cNvPr id="19" name="Picture 2" descr="http://www.google.gr/url?sa=i&amp;source=images&amp;cd=&amp;docid=UyQKmZQOaE6k_M&amp;tbnid=Z3HZAQTWKWaSwM:&amp;ved=0CAUQjBw&amp;url=http%3A%2F%2F2.bp.blogspot.com%2F-DZwfsvE98zg%2FT8GsNM57WdI%2FAAAAAAAACKc%2FYjqpZFzVdTY%2Fs1600%2Fafrica-political.gif&amp;ei=ZM-eU-TINoHlOsEX&amp;psig=AFQjCNFh0Czh7gZ3qukWQbW3is7A0VfSVA&amp;ust=140300310905972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611" y="2204864"/>
            <a:ext cx="2304256" cy="24972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aphicFrame>
        <p:nvGraphicFramePr>
          <p:cNvPr id="20" name="19 - Πίνακας"/>
          <p:cNvGraphicFramePr>
            <a:graphicFrameLocks noGrp="1"/>
          </p:cNvGraphicFramePr>
          <p:nvPr>
            <p:extLst>
              <p:ext uri="{D42A27DB-BD31-4B8C-83A1-F6EECF244321}">
                <p14:modId xmlns:p14="http://schemas.microsoft.com/office/powerpoint/2010/main" val="257484050"/>
              </p:ext>
            </p:extLst>
          </p:nvPr>
        </p:nvGraphicFramePr>
        <p:xfrm>
          <a:off x="2627784" y="2060852"/>
          <a:ext cx="3528391" cy="2376262"/>
        </p:xfrm>
        <a:graphic>
          <a:graphicData uri="http://schemas.openxmlformats.org/drawingml/2006/table">
            <a:tbl>
              <a:tblPr/>
              <a:tblGrid>
                <a:gridCol w="1119404">
                  <a:extLst>
                    <a:ext uri="{9D8B030D-6E8A-4147-A177-3AD203B41FA5}">
                      <a16:colId xmlns:a16="http://schemas.microsoft.com/office/drawing/2014/main" val="20000"/>
                    </a:ext>
                  </a:extLst>
                </a:gridCol>
                <a:gridCol w="1123185">
                  <a:extLst>
                    <a:ext uri="{9D8B030D-6E8A-4147-A177-3AD203B41FA5}">
                      <a16:colId xmlns:a16="http://schemas.microsoft.com/office/drawing/2014/main" val="20001"/>
                    </a:ext>
                  </a:extLst>
                </a:gridCol>
                <a:gridCol w="1285802">
                  <a:extLst>
                    <a:ext uri="{9D8B030D-6E8A-4147-A177-3AD203B41FA5}">
                      <a16:colId xmlns:a16="http://schemas.microsoft.com/office/drawing/2014/main" val="20002"/>
                    </a:ext>
                  </a:extLst>
                </a:gridCol>
              </a:tblGrid>
              <a:tr h="227653">
                <a:tc>
                  <a:txBody>
                    <a:bodyPr/>
                    <a:lstStyle/>
                    <a:p>
                      <a:pPr algn="l" fontAlgn="b"/>
                      <a:endParaRPr lang="el-GR" sz="1100" b="0" i="0" u="none" strike="noStrike" dirty="0">
                        <a:solidFill>
                          <a:srgbClr val="000000"/>
                        </a:solidFill>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l-GR" sz="1100" b="0" i="0" u="none" strike="noStrike">
                        <a:solidFill>
                          <a:srgbClr val="000000"/>
                        </a:solidFill>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l-GR" sz="1100" b="1" i="0" u="none" strike="noStrike" dirty="0">
                          <a:solidFill>
                            <a:srgbClr val="000000"/>
                          </a:solidFill>
                          <a:latin typeface="Arial"/>
                        </a:rPr>
                        <a:t>20</a:t>
                      </a:r>
                      <a:r>
                        <a:rPr lang="en-US" sz="1100" b="1" i="0" u="none" strike="noStrike" dirty="0">
                          <a:solidFill>
                            <a:srgbClr val="000000"/>
                          </a:solidFill>
                          <a:latin typeface="Arial"/>
                        </a:rPr>
                        <a:t>21</a:t>
                      </a:r>
                      <a:endParaRPr lang="el-GR" sz="1100" b="1"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0"/>
                  </a:ext>
                </a:extLst>
              </a:tr>
              <a:tr h="381590">
                <a:tc>
                  <a:txBody>
                    <a:bodyPr/>
                    <a:lstStyle/>
                    <a:p>
                      <a:pPr algn="l" rtl="0" fontAlgn="b"/>
                      <a:r>
                        <a:rPr lang="el-GR" sz="1100" b="1" i="0" u="none" strike="noStrike" dirty="0">
                          <a:solidFill>
                            <a:srgbClr val="000000"/>
                          </a:solidFill>
                          <a:latin typeface="Arial"/>
                        </a:rPr>
                        <a:t>Πληθυσμός</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EAF1DD"/>
                    </a:solidFill>
                  </a:tcPr>
                </a:tc>
                <a:tc>
                  <a:txBody>
                    <a:bodyPr/>
                    <a:lstStyle/>
                    <a:p>
                      <a:pPr algn="l" fontAlgn="b"/>
                      <a:r>
                        <a:rPr lang="el-GR" sz="1100" b="0" i="0" u="none" strike="noStrike">
                          <a:solidFill>
                            <a:srgbClr val="000000"/>
                          </a:solidFill>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AF1DD"/>
                    </a:solidFill>
                  </a:tcPr>
                </a:tc>
                <a:tc>
                  <a:txBody>
                    <a:bodyPr/>
                    <a:lstStyle/>
                    <a:p>
                      <a:pPr algn="ctr" fontAlgn="b"/>
                      <a:r>
                        <a:rPr lang="el-GR" sz="1100" b="0" i="0" u="none" strike="noStrike" dirty="0">
                          <a:solidFill>
                            <a:srgbClr val="000000"/>
                          </a:solidFill>
                          <a:latin typeface="Arial"/>
                        </a:rPr>
                        <a:t>19.610.769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16812">
                <a:tc>
                  <a:txBody>
                    <a:bodyPr/>
                    <a:lstStyle/>
                    <a:p>
                      <a:pPr algn="l" fontAlgn="b"/>
                      <a:r>
                        <a:rPr lang="el-GR" sz="1100" b="1" i="0" u="none" strike="noStrike">
                          <a:solidFill>
                            <a:srgbClr val="000000"/>
                          </a:solidFill>
                          <a:latin typeface="Arial"/>
                        </a:rPr>
                        <a:t>Έκταση</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EAF1DD"/>
                    </a:solidFill>
                  </a:tcPr>
                </a:tc>
                <a:tc>
                  <a:txBody>
                    <a:bodyPr/>
                    <a:lstStyle/>
                    <a:p>
                      <a:pPr algn="l" fontAlgn="b"/>
                      <a:r>
                        <a:rPr lang="el-GR" sz="1100" b="0" i="0" u="none" strike="noStrike" dirty="0">
                          <a:solidFill>
                            <a:srgbClr val="000000"/>
                          </a:solidFill>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EAF1DD"/>
                    </a:solidFill>
                  </a:tcPr>
                </a:tc>
                <a:tc>
                  <a:txBody>
                    <a:bodyPr/>
                    <a:lstStyle/>
                    <a:p>
                      <a:pPr algn="ctr" fontAlgn="b"/>
                      <a:r>
                        <a:rPr lang="en-US" sz="1100" b="0" i="0" u="none" strike="noStrike">
                          <a:solidFill>
                            <a:srgbClr val="000000"/>
                          </a:solidFill>
                          <a:latin typeface="Arial"/>
                        </a:rPr>
                        <a:t>752,618 km</a:t>
                      </a:r>
                      <a:r>
                        <a:rPr lang="en-US" sz="700" b="0" i="0" u="none" strike="noStrike" baseline="30000">
                          <a:solidFill>
                            <a:srgbClr val="000000"/>
                          </a:solidFill>
                          <a:latin typeface="Arial"/>
                        </a:rPr>
                        <a:t>2</a:t>
                      </a:r>
                      <a:endParaRPr lang="en-US" sz="1100" b="0" i="0" u="none" strike="noStrike">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16812">
                <a:tc>
                  <a:txBody>
                    <a:bodyPr/>
                    <a:lstStyle/>
                    <a:p>
                      <a:pPr algn="l" fontAlgn="b"/>
                      <a:r>
                        <a:rPr lang="el-GR" sz="1100" b="1" i="0" u="none" strike="noStrike">
                          <a:solidFill>
                            <a:srgbClr val="000000"/>
                          </a:solidFill>
                          <a:latin typeface="Arial"/>
                        </a:rPr>
                        <a:t>Προτεύουσα</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EAF1DD"/>
                    </a:solidFill>
                  </a:tcPr>
                </a:tc>
                <a:tc>
                  <a:txBody>
                    <a:bodyPr/>
                    <a:lstStyle/>
                    <a:p>
                      <a:pPr algn="l" fontAlgn="b"/>
                      <a:r>
                        <a:rPr lang="el-GR" sz="1100" b="0" i="0" u="none" strike="noStrike">
                          <a:solidFill>
                            <a:srgbClr val="000000"/>
                          </a:solidFill>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EAF1DD"/>
                    </a:solidFill>
                  </a:tcPr>
                </a:tc>
                <a:tc>
                  <a:txBody>
                    <a:bodyPr/>
                    <a:lstStyle/>
                    <a:p>
                      <a:pPr algn="ctr" fontAlgn="b"/>
                      <a:r>
                        <a:rPr lang="el-GR" sz="1100" b="0" i="0" u="none" strike="noStrike">
                          <a:solidFill>
                            <a:srgbClr val="000000"/>
                          </a:solidFill>
                          <a:latin typeface="Arial"/>
                        </a:rPr>
                        <a:t>Λουσάκα 4,6 εκ.</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27653">
                <a:tc gridSpan="2">
                  <a:txBody>
                    <a:bodyPr/>
                    <a:lstStyle/>
                    <a:p>
                      <a:pPr algn="l" fontAlgn="b"/>
                      <a:r>
                        <a:rPr lang="en-US" sz="1100" b="1" i="0" u="none" strike="noStrike">
                          <a:solidFill>
                            <a:srgbClr val="000000"/>
                          </a:solidFill>
                          <a:latin typeface="Arial"/>
                        </a:rPr>
                        <a:t>Official Language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el-GR"/>
                    </a:p>
                  </a:txBody>
                  <a:tcPr/>
                </a:tc>
                <a:tc>
                  <a:txBody>
                    <a:bodyPr/>
                    <a:lstStyle/>
                    <a:p>
                      <a:pPr algn="ctr" fontAlgn="b"/>
                      <a:r>
                        <a:rPr lang="en-US" sz="1100" b="0" i="0" u="none" strike="noStrike">
                          <a:solidFill>
                            <a:srgbClr val="000000"/>
                          </a:solidFill>
                          <a:latin typeface="Arial"/>
                        </a:rPr>
                        <a:t>English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27653">
                <a:tc gridSpan="2">
                  <a:txBody>
                    <a:bodyPr/>
                    <a:lstStyle/>
                    <a:p>
                      <a:pPr algn="l" fontAlgn="b"/>
                      <a:r>
                        <a:rPr lang="el-GR" sz="1100" b="1" i="0" u="none" strike="noStrike">
                          <a:solidFill>
                            <a:srgbClr val="000000"/>
                          </a:solidFill>
                          <a:latin typeface="Arial"/>
                        </a:rPr>
                        <a:t>Ρυθμός Ανάπτυξης 5ετίας</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el-GR"/>
                    </a:p>
                  </a:txBody>
                  <a:tcPr/>
                </a:tc>
                <a:tc>
                  <a:txBody>
                    <a:bodyPr/>
                    <a:lstStyle/>
                    <a:p>
                      <a:pPr algn="ctr" fontAlgn="b"/>
                      <a:r>
                        <a:rPr lang="el-GR" sz="1100" b="0" i="0" u="none" strike="noStrike">
                          <a:solidFill>
                            <a:srgbClr val="000000"/>
                          </a:solidFill>
                          <a:latin typeface="Arial"/>
                        </a:rPr>
                        <a:t>0,07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6812">
                <a:tc>
                  <a:txBody>
                    <a:bodyPr/>
                    <a:lstStyle/>
                    <a:p>
                      <a:pPr algn="l" fontAlgn="b"/>
                      <a:r>
                        <a:rPr lang="en-US" sz="1100" b="1" i="0" u="none" strike="noStrike">
                          <a:solidFill>
                            <a:srgbClr val="000000"/>
                          </a:solidFill>
                          <a:latin typeface="Arial"/>
                        </a:rPr>
                        <a:t>GDP</a:t>
                      </a:r>
                      <a:r>
                        <a:rPr lang="en-US" sz="900" b="1" i="0" u="none" strike="noStrike">
                          <a:solidFill>
                            <a:srgbClr val="000000"/>
                          </a:solidFill>
                          <a:latin typeface="Arial"/>
                        </a:rPr>
                        <a:t> (</a:t>
                      </a:r>
                      <a:r>
                        <a:rPr lang="en-US" sz="900" b="1" i="0" u="none" strike="noStrike">
                          <a:solidFill>
                            <a:srgbClr val="0B0080"/>
                          </a:solidFill>
                          <a:latin typeface="Arial"/>
                        </a:rPr>
                        <a:t>PPP</a:t>
                      </a:r>
                      <a:r>
                        <a:rPr lang="en-US" sz="900" b="1" i="0" u="none" strike="noStrike">
                          <a:solidFill>
                            <a:srgbClr val="000000"/>
                          </a:solidFill>
                          <a:latin typeface="Arial"/>
                        </a:rPr>
                        <a:t>)</a:t>
                      </a:r>
                      <a:endParaRPr lang="en-US" sz="1100" b="1" i="0" u="none" strike="noStrike">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AF1DD"/>
                    </a:solidFill>
                  </a:tcPr>
                </a:tc>
                <a:tc>
                  <a:txBody>
                    <a:bodyPr/>
                    <a:lstStyle/>
                    <a:p>
                      <a:pPr algn="l" fontAlgn="b"/>
                      <a:r>
                        <a:rPr lang="en-US" sz="1100" b="0" i="0" u="none" strike="noStrike">
                          <a:solidFill>
                            <a:srgbClr val="000000"/>
                          </a:solidFill>
                          <a:latin typeface="Arial"/>
                        </a:rPr>
                        <a:t>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latin typeface="Arial"/>
                        </a:rPr>
                        <a:t>$68.64 billion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216812">
                <a:tc>
                  <a:txBody>
                    <a:bodyPr/>
                    <a:lstStyle/>
                    <a:p>
                      <a:pPr algn="l" fontAlgn="b"/>
                      <a:r>
                        <a:rPr lang="el-GR" sz="1100" b="1"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c>
                  <a:txBody>
                    <a:bodyPr/>
                    <a:lstStyle/>
                    <a:p>
                      <a:pPr algn="l" fontAlgn="b"/>
                      <a:r>
                        <a:rPr lang="en-US" sz="1100" b="0" i="0" u="none" strike="noStrike">
                          <a:solidFill>
                            <a:srgbClr val="000000"/>
                          </a:solidFill>
                          <a:latin typeface="Arial"/>
                        </a:rPr>
                        <a:t>Per capita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l-GR" sz="1100" b="0" i="0" u="none" strike="noStrike">
                          <a:solidFill>
                            <a:srgbClr val="000000"/>
                          </a:solidFill>
                          <a:latin typeface="Arial"/>
                        </a:rPr>
                        <a:t>$3,982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16812">
                <a:tc>
                  <a:txBody>
                    <a:bodyPr/>
                    <a:lstStyle/>
                    <a:p>
                      <a:pPr algn="l" fontAlgn="b"/>
                      <a:r>
                        <a:rPr lang="en-US" sz="1100" b="1" i="0" u="none" strike="noStrike">
                          <a:solidFill>
                            <a:srgbClr val="000000"/>
                          </a:solidFill>
                          <a:latin typeface="Arial"/>
                        </a:rPr>
                        <a:t>GDP</a:t>
                      </a:r>
                      <a:r>
                        <a:rPr lang="en-US" sz="900" b="1" i="0" u="none" strike="noStrike">
                          <a:solidFill>
                            <a:srgbClr val="000000"/>
                          </a:solidFill>
                          <a:latin typeface="Arial"/>
                        </a:rPr>
                        <a:t> (Nominal)</a:t>
                      </a:r>
                      <a:endParaRPr lang="en-US" sz="1100" b="1" i="0" u="none" strike="noStrike">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c>
                  <a:txBody>
                    <a:bodyPr/>
                    <a:lstStyle/>
                    <a:p>
                      <a:pPr algn="l" fontAlgn="b"/>
                      <a:r>
                        <a:rPr lang="en-US" sz="1100" b="0" i="0" u="none" strike="noStrike">
                          <a:solidFill>
                            <a:srgbClr val="000000"/>
                          </a:solidFill>
                          <a:latin typeface="Arial"/>
                        </a:rPr>
                        <a:t>Nominal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latin typeface="Arial"/>
                        </a:rPr>
                        <a:t>$23.137 billion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227653">
                <a:tc>
                  <a:txBody>
                    <a:bodyPr/>
                    <a:lstStyle/>
                    <a:p>
                      <a:pPr algn="l" fontAlgn="b"/>
                      <a:r>
                        <a:rPr lang="el-GR" sz="1100" b="1"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AF1DD"/>
                    </a:solidFill>
                  </a:tcPr>
                </a:tc>
                <a:tc>
                  <a:txBody>
                    <a:bodyPr/>
                    <a:lstStyle/>
                    <a:p>
                      <a:pPr algn="l" fontAlgn="b"/>
                      <a:r>
                        <a:rPr lang="en-US" sz="1100" b="0" i="0" u="none" strike="noStrike">
                          <a:solidFill>
                            <a:srgbClr val="000000"/>
                          </a:solidFill>
                          <a:latin typeface="Arial"/>
                        </a:rPr>
                        <a:t>Per capita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a:solidFill>
                            <a:srgbClr val="000000"/>
                          </a:solidFill>
                          <a:latin typeface="Arial"/>
                        </a:rPr>
                        <a:t>$1,1342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pic>
        <p:nvPicPr>
          <p:cNvPr id="14" name="13 - Εικόνα" descr="hzc_gr_logo"/>
          <p:cNvPicPr/>
          <p:nvPr/>
        </p:nvPicPr>
        <p:blipFill>
          <a:blip r:embed="rId8" cstate="print"/>
          <a:srcRect/>
          <a:stretch>
            <a:fillRect/>
          </a:stretch>
        </p:blipFill>
        <p:spPr bwMode="auto">
          <a:xfrm>
            <a:off x="0" y="0"/>
            <a:ext cx="2411760" cy="134076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val="3078990190"/>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extLst>
                    <a:ext uri="{9D8B030D-6E8A-4147-A177-3AD203B41FA5}">
                      <a16:colId xmlns:a16="http://schemas.microsoft.com/office/drawing/2014/main" val="20000"/>
                    </a:ext>
                  </a:extLst>
                </a:gridCol>
              </a:tblGrid>
              <a:tr h="370840">
                <a:tc>
                  <a:txBody>
                    <a:bodyPr/>
                    <a:lstStyle/>
                    <a:p>
                      <a:pPr algn="ctr"/>
                      <a:r>
                        <a:rPr lang="el-GR" sz="800" b="1" kern="1200" dirty="0">
                          <a:solidFill>
                            <a:schemeClr val="tx1"/>
                          </a:solidFill>
                          <a:effectLst/>
                          <a:latin typeface="Trebuchet MS" panose="020B0603020202020204" pitchFamily="34" charset="0"/>
                          <a:ea typeface="+mn-ea"/>
                          <a:cs typeface="+mn-cs"/>
                        </a:rPr>
                        <a:t>ΕΛΛΗΝΟΖΑΜΠΙΑΝΟ ΕΠΙΜΕΛΗΤΗΡΙΟ</a:t>
                      </a:r>
                      <a:endParaRPr lang="el-GR" sz="800" kern="1200" dirty="0">
                        <a:solidFill>
                          <a:schemeClr val="tx1"/>
                        </a:solidFill>
                        <a:effectLst/>
                        <a:latin typeface="Trebuchet MS" panose="020B0603020202020204" pitchFamily="34" charset="0"/>
                        <a:ea typeface="+mn-ea"/>
                        <a:cs typeface="+mn-cs"/>
                      </a:endParaRPr>
                    </a:p>
                    <a:p>
                      <a:pPr algn="ctr"/>
                      <a:r>
                        <a:rPr lang="el-GR" sz="800" kern="1200" dirty="0">
                          <a:solidFill>
                            <a:schemeClr val="tx1"/>
                          </a:solidFill>
                          <a:effectLst/>
                          <a:latin typeface="Trebuchet MS" panose="020B0603020202020204" pitchFamily="34" charset="0"/>
                          <a:ea typeface="+mn-ea"/>
                          <a:cs typeface="+mn-cs"/>
                        </a:rPr>
                        <a:t>Δωδεκανήσου 9, </a:t>
                      </a:r>
                    </a:p>
                    <a:p>
                      <a:pPr algn="ctr"/>
                      <a:r>
                        <a:rPr lang="el-GR" sz="800" kern="1200" dirty="0">
                          <a:solidFill>
                            <a:schemeClr val="tx1"/>
                          </a:solidFill>
                          <a:effectLst/>
                          <a:latin typeface="Trebuchet MS" panose="020B0603020202020204" pitchFamily="34" charset="0"/>
                          <a:ea typeface="+mn-ea"/>
                          <a:cs typeface="+mn-cs"/>
                        </a:rPr>
                        <a:t>14572 Δροσιά Αθήνα</a:t>
                      </a:r>
                    </a:p>
                    <a:p>
                      <a:pPr algn="ctr"/>
                      <a:r>
                        <a:rPr lang="en-US" sz="800" kern="1200" dirty="0">
                          <a:solidFill>
                            <a:schemeClr val="tx1"/>
                          </a:solidFill>
                          <a:effectLst/>
                          <a:latin typeface="Trebuchet MS" panose="020B0603020202020204" pitchFamily="34" charset="0"/>
                          <a:ea typeface="+mn-ea"/>
                          <a:cs typeface="+mn-cs"/>
                        </a:rPr>
                        <a:t>t</a:t>
                      </a:r>
                      <a:r>
                        <a:rPr lang="el-GR" sz="800" kern="1200" dirty="0">
                          <a:solidFill>
                            <a:schemeClr val="tx1"/>
                          </a:solidFill>
                          <a:effectLst/>
                          <a:latin typeface="Trebuchet MS" panose="020B0603020202020204" pitchFamily="34" charset="0"/>
                          <a:ea typeface="+mn-ea"/>
                          <a:cs typeface="+mn-cs"/>
                        </a:rPr>
                        <a:t>. +30 210 6714553 | </a:t>
                      </a:r>
                      <a:r>
                        <a:rPr lang="en-US" sz="800" kern="1200" dirty="0">
                          <a:solidFill>
                            <a:schemeClr val="tx1"/>
                          </a:solidFill>
                          <a:effectLst/>
                          <a:latin typeface="Trebuchet MS" panose="020B0603020202020204" pitchFamily="34" charset="0"/>
                          <a:ea typeface="+mn-ea"/>
                          <a:cs typeface="+mn-cs"/>
                        </a:rPr>
                        <a:t>f</a:t>
                      </a:r>
                      <a:r>
                        <a:rPr lang="el-GR" sz="800" kern="1200" dirty="0">
                          <a:solidFill>
                            <a:schemeClr val="tx1"/>
                          </a:solidFill>
                          <a:effectLst/>
                          <a:latin typeface="Trebuchet MS" panose="020B0603020202020204" pitchFamily="34" charset="0"/>
                          <a:ea typeface="+mn-ea"/>
                          <a:cs typeface="+mn-cs"/>
                        </a:rPr>
                        <a:t>. +30 210 6714570 | </a:t>
                      </a:r>
                      <a:r>
                        <a:rPr lang="en-US" sz="800" kern="1200" dirty="0">
                          <a:solidFill>
                            <a:schemeClr val="tx1"/>
                          </a:solidFill>
                          <a:effectLst/>
                          <a:latin typeface="Trebuchet MS" panose="020B0603020202020204" pitchFamily="34" charset="0"/>
                          <a:ea typeface="+mn-ea"/>
                          <a:cs typeface="+mn-cs"/>
                        </a:rPr>
                        <a:t>e</a:t>
                      </a:r>
                      <a:r>
                        <a:rPr lang="el-GR" sz="800" kern="1200" dirty="0">
                          <a:solidFill>
                            <a:schemeClr val="tx1"/>
                          </a:solidFill>
                          <a:effectLst/>
                          <a:latin typeface="Trebuchet MS" panose="020B0603020202020204" pitchFamily="34" charset="0"/>
                          <a:ea typeface="+mn-ea"/>
                          <a:cs typeface="+mn-cs"/>
                        </a:rPr>
                        <a:t>. </a:t>
                      </a:r>
                      <a:r>
                        <a:rPr lang="en-US" sz="800" u="sng" kern="1200" dirty="0">
                          <a:solidFill>
                            <a:schemeClr val="tx1"/>
                          </a:solidFill>
                          <a:effectLst/>
                          <a:latin typeface="Trebuchet MS" panose="020B0603020202020204" pitchFamily="34" charset="0"/>
                          <a:ea typeface="+mn-ea"/>
                          <a:cs typeface="+mn-cs"/>
                          <a:hlinkClick r:id="rId4"/>
                        </a:rPr>
                        <a:t>info@hzc.gr</a:t>
                      </a:r>
                      <a:r>
                        <a:rPr lang="el-GR" sz="800" u="sng" kern="1200" dirty="0">
                          <a:solidFill>
                            <a:schemeClr val="tx1"/>
                          </a:solidFill>
                          <a:effectLst/>
                          <a:latin typeface="Trebuchet MS" panose="020B0603020202020204" pitchFamily="34" charset="0"/>
                          <a:ea typeface="+mn-ea"/>
                          <a:cs typeface="+mn-cs"/>
                        </a:rPr>
                        <a:t> </a:t>
                      </a:r>
                      <a:r>
                        <a:rPr lang="el-GR" sz="800" u="none" kern="1200" dirty="0">
                          <a:solidFill>
                            <a:schemeClr val="tx1"/>
                          </a:solidFill>
                          <a:effectLst/>
                          <a:latin typeface="Trebuchet MS" panose="020B0603020202020204" pitchFamily="34" charset="0"/>
                          <a:ea typeface="+mn-ea"/>
                          <a:cs typeface="+mn-cs"/>
                        </a:rPr>
                        <a:t> |  </a:t>
                      </a:r>
                      <a:r>
                        <a:rPr lang="en-US" sz="800" b="1" u="sng" kern="1200" dirty="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extLst>
                  <a:ext uri="{0D108BD9-81ED-4DB2-BD59-A6C34878D82A}">
                    <a16:rowId xmlns:a16="http://schemas.microsoft.com/office/drawing/2014/main" val="10000"/>
                  </a:ext>
                </a:extLst>
              </a:tr>
            </a:tbl>
          </a:graphicData>
        </a:graphic>
      </p:graphicFrame>
      <p:sp>
        <p:nvSpPr>
          <p:cNvPr id="2" name="TextBox 1"/>
          <p:cNvSpPr txBox="1"/>
          <p:nvPr/>
        </p:nvSpPr>
        <p:spPr>
          <a:xfrm>
            <a:off x="5004048" y="1475492"/>
            <a:ext cx="4054315" cy="369332"/>
          </a:xfrm>
          <a:prstGeom prst="rect">
            <a:avLst/>
          </a:prstGeom>
          <a:noFill/>
        </p:spPr>
        <p:txBody>
          <a:bodyPr wrap="none" rtlCol="0">
            <a:spAutoFit/>
          </a:bodyPr>
          <a:lstStyle/>
          <a:p>
            <a:r>
              <a:rPr lang="el-GR" b="1" dirty="0">
                <a:latin typeface="Tahoma" panose="020B0604030504040204" pitchFamily="34" charset="0"/>
                <a:ea typeface="Tahoma" panose="020B0604030504040204" pitchFamily="34" charset="0"/>
                <a:cs typeface="Tahoma" panose="020B0604030504040204" pitchFamily="34" charset="0"/>
              </a:rPr>
              <a:t>Τομείς της Οικονομίας της Ζάμπια</a:t>
            </a:r>
          </a:p>
        </p:txBody>
      </p:sp>
      <p:sp>
        <p:nvSpPr>
          <p:cNvPr id="7" name="Rectangle 2"/>
          <p:cNvSpPr>
            <a:spLocks noChangeArrowheads="1"/>
          </p:cNvSpPr>
          <p:nvPr/>
        </p:nvSpPr>
        <p:spPr bwMode="auto">
          <a:xfrm>
            <a:off x="2501900" y="2072429"/>
            <a:ext cx="624656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
              <a:buClr>
                <a:schemeClr val="accent6">
                  <a:lumMod val="50000"/>
                </a:schemeClr>
              </a:buClr>
              <a:buFont typeface="Wingdings" panose="05000000000000000000" pitchFamily="2" charset="2"/>
              <a:buChar char="q"/>
            </a:pPr>
            <a:r>
              <a:rPr lang="el-GR" sz="1400" b="1" dirty="0">
                <a:latin typeface="Trebuchet MS" panose="020B0603020202020204" pitchFamily="34" charset="0"/>
              </a:rPr>
              <a:t>Υπηρεσίες</a:t>
            </a:r>
          </a:p>
          <a:p>
            <a:pPr algn="just">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Ένα πολύ καλό κανάλι προώθησης ελληνικών προϊόντων είναι τα ξενοδοχεία. Τα οποία έχουν πελάτες από τη διεθνή αγορά και αναζητούν ελληνικά προϊόντα.</a:t>
            </a:r>
          </a:p>
          <a:p>
            <a:pPr algn="just">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Επίσης πολύ μεγάλη αγορά είναι και ο χώρος των εστιατορίων στη Λουσάκα. Η πρωτεύουσα διαθέτει περίπου </a:t>
            </a:r>
            <a:r>
              <a:rPr lang="en-US" sz="1400" dirty="0">
                <a:latin typeface="Trebuchet MS" panose="020B0603020202020204" pitchFamily="34" charset="0"/>
              </a:rPr>
              <a:t>85</a:t>
            </a:r>
            <a:r>
              <a:rPr lang="el-GR" sz="1400" dirty="0">
                <a:latin typeface="Trebuchet MS" panose="020B0603020202020204" pitchFamily="34" charset="0"/>
              </a:rPr>
              <a:t> πολυτελή εστιατόρια από τα οποία τα </a:t>
            </a:r>
            <a:r>
              <a:rPr lang="en-US" sz="1400" dirty="0">
                <a:latin typeface="Trebuchet MS" panose="020B0603020202020204" pitchFamily="34" charset="0"/>
              </a:rPr>
              <a:t>42</a:t>
            </a:r>
            <a:r>
              <a:rPr lang="el-GR" sz="1400" dirty="0">
                <a:latin typeface="Trebuchet MS" panose="020B0603020202020204" pitchFamily="34" charset="0"/>
              </a:rPr>
              <a:t> ανήκουν σε έλληνες επιχειρηματίες, οι οποίοι είναι εξοικειωμένοι με τα ελληνικά προϊόντα.</a:t>
            </a:r>
          </a:p>
          <a:p>
            <a:pPr algn="just">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Αντίστοιχη αγορά με μεγάλη προοπτική αλλά όχι για όλα τα προϊόντα είναι οι καφετέριες και τα καζίνο. Στην Λουσάκα υπάρχουν εκατοντάδες καφετέριες και 24 καζίνο που είναι δεκτικοί σε ποιοτικά ελληνικά ή μεσογειακά προϊόντα.</a:t>
            </a:r>
          </a:p>
          <a:p>
            <a:pPr algn="just">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Επίσης στις περιπτώσεις των εστιατορίων, καφετεριών και καζίνο μπορεί να λειτουργήσουν λογικές προώθησης </a:t>
            </a:r>
            <a:r>
              <a:rPr lang="en-US" sz="1400" dirty="0">
                <a:latin typeface="Trebuchet MS" panose="020B0603020202020204" pitchFamily="34" charset="0"/>
              </a:rPr>
              <a:t>shop in shop </a:t>
            </a:r>
            <a:r>
              <a:rPr lang="el-GR" sz="1400" dirty="0">
                <a:latin typeface="Trebuchet MS" panose="020B0603020202020204" pitchFamily="34" charset="0"/>
              </a:rPr>
              <a:t>με πολύ μεγάλη επιτυχία. </a:t>
            </a:r>
          </a:p>
        </p:txBody>
      </p:sp>
      <p:pic>
        <p:nvPicPr>
          <p:cNvPr id="61442" name="Picture 2" descr="Taj Pamodzi Hotel Lusaka"/>
          <p:cNvPicPr>
            <a:picLocks noChangeAspect="1" noChangeArrowheads="1"/>
          </p:cNvPicPr>
          <p:nvPr/>
        </p:nvPicPr>
        <p:blipFill>
          <a:blip r:embed="rId6" cstate="print"/>
          <a:srcRect/>
          <a:stretch>
            <a:fillRect/>
          </a:stretch>
        </p:blipFill>
        <p:spPr bwMode="auto">
          <a:xfrm>
            <a:off x="107504" y="2060848"/>
            <a:ext cx="2232248" cy="2160240"/>
          </a:xfrm>
          <a:prstGeom prst="rect">
            <a:avLst/>
          </a:prstGeom>
          <a:noFill/>
        </p:spPr>
      </p:pic>
      <p:pic>
        <p:nvPicPr>
          <p:cNvPr id="9" name="8 - Εικόνα" descr="hzc_gr_logo"/>
          <p:cNvPicPr/>
          <p:nvPr/>
        </p:nvPicPr>
        <p:blipFill>
          <a:blip r:embed="rId7" cstate="print"/>
          <a:srcRect/>
          <a:stretch>
            <a:fillRect/>
          </a:stretch>
        </p:blipFill>
        <p:spPr bwMode="auto">
          <a:xfrm>
            <a:off x="0" y="0"/>
            <a:ext cx="2411760" cy="1340768"/>
          </a:xfrm>
          <a:prstGeom prst="rect">
            <a:avLst/>
          </a:prstGeom>
          <a:noFill/>
          <a:ln w="9525">
            <a:noFill/>
            <a:miter lim="800000"/>
            <a:headEnd/>
            <a:tailEnd/>
          </a:ln>
        </p:spPr>
      </p:pic>
    </p:spTree>
    <p:extLst>
      <p:ext uri="{BB962C8B-B14F-4D97-AF65-F5344CB8AC3E}">
        <p14:creationId xmlns:p14="http://schemas.microsoft.com/office/powerpoint/2010/main" val="2952460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val="465529819"/>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extLst>
                    <a:ext uri="{9D8B030D-6E8A-4147-A177-3AD203B41FA5}">
                      <a16:colId xmlns:a16="http://schemas.microsoft.com/office/drawing/2014/main" val="20000"/>
                    </a:ext>
                  </a:extLst>
                </a:gridCol>
              </a:tblGrid>
              <a:tr h="370840">
                <a:tc>
                  <a:txBody>
                    <a:bodyPr/>
                    <a:lstStyle/>
                    <a:p>
                      <a:pPr algn="ctr"/>
                      <a:r>
                        <a:rPr lang="el-GR" sz="800" b="1" kern="1200" dirty="0">
                          <a:solidFill>
                            <a:schemeClr val="tx1"/>
                          </a:solidFill>
                          <a:effectLst/>
                          <a:latin typeface="Trebuchet MS" panose="020B0603020202020204" pitchFamily="34" charset="0"/>
                          <a:ea typeface="+mn-ea"/>
                          <a:cs typeface="+mn-cs"/>
                        </a:rPr>
                        <a:t>ΕΛΛΗΝΟΖΑΜΠΙΑΝΟ ΕΠΙΜΕΛΗΤΗΡΙΟ</a:t>
                      </a:r>
                      <a:endParaRPr lang="el-GR" sz="800" kern="1200" dirty="0">
                        <a:solidFill>
                          <a:schemeClr val="tx1"/>
                        </a:solidFill>
                        <a:effectLst/>
                        <a:latin typeface="Trebuchet MS" panose="020B0603020202020204" pitchFamily="34" charset="0"/>
                        <a:ea typeface="+mn-ea"/>
                        <a:cs typeface="+mn-cs"/>
                      </a:endParaRPr>
                    </a:p>
                    <a:p>
                      <a:pPr algn="ctr"/>
                      <a:r>
                        <a:rPr lang="el-GR" sz="800" kern="1200" dirty="0">
                          <a:solidFill>
                            <a:schemeClr val="tx1"/>
                          </a:solidFill>
                          <a:effectLst/>
                          <a:latin typeface="Trebuchet MS" panose="020B0603020202020204" pitchFamily="34" charset="0"/>
                          <a:ea typeface="+mn-ea"/>
                          <a:cs typeface="+mn-cs"/>
                        </a:rPr>
                        <a:t>Δωδεκανήσου 9, </a:t>
                      </a:r>
                    </a:p>
                    <a:p>
                      <a:pPr algn="ctr"/>
                      <a:r>
                        <a:rPr lang="el-GR" sz="800" kern="1200" dirty="0">
                          <a:solidFill>
                            <a:schemeClr val="tx1"/>
                          </a:solidFill>
                          <a:effectLst/>
                          <a:latin typeface="Trebuchet MS" panose="020B0603020202020204" pitchFamily="34" charset="0"/>
                          <a:ea typeface="+mn-ea"/>
                          <a:cs typeface="+mn-cs"/>
                        </a:rPr>
                        <a:t>14572 Δροσιά Αθήνα</a:t>
                      </a:r>
                    </a:p>
                    <a:p>
                      <a:pPr algn="ctr"/>
                      <a:r>
                        <a:rPr lang="en-US" sz="800" kern="1200" dirty="0">
                          <a:solidFill>
                            <a:schemeClr val="tx1"/>
                          </a:solidFill>
                          <a:effectLst/>
                          <a:latin typeface="Trebuchet MS" panose="020B0603020202020204" pitchFamily="34" charset="0"/>
                          <a:ea typeface="+mn-ea"/>
                          <a:cs typeface="+mn-cs"/>
                        </a:rPr>
                        <a:t>t</a:t>
                      </a:r>
                      <a:r>
                        <a:rPr lang="el-GR" sz="800" kern="1200" dirty="0">
                          <a:solidFill>
                            <a:schemeClr val="tx1"/>
                          </a:solidFill>
                          <a:effectLst/>
                          <a:latin typeface="Trebuchet MS" panose="020B0603020202020204" pitchFamily="34" charset="0"/>
                          <a:ea typeface="+mn-ea"/>
                          <a:cs typeface="+mn-cs"/>
                        </a:rPr>
                        <a:t>. +30 210 6714553 | </a:t>
                      </a:r>
                      <a:r>
                        <a:rPr lang="en-US" sz="800" kern="1200" dirty="0">
                          <a:solidFill>
                            <a:schemeClr val="tx1"/>
                          </a:solidFill>
                          <a:effectLst/>
                          <a:latin typeface="Trebuchet MS" panose="020B0603020202020204" pitchFamily="34" charset="0"/>
                          <a:ea typeface="+mn-ea"/>
                          <a:cs typeface="+mn-cs"/>
                        </a:rPr>
                        <a:t>f</a:t>
                      </a:r>
                      <a:r>
                        <a:rPr lang="el-GR" sz="800" kern="1200" dirty="0">
                          <a:solidFill>
                            <a:schemeClr val="tx1"/>
                          </a:solidFill>
                          <a:effectLst/>
                          <a:latin typeface="Trebuchet MS" panose="020B0603020202020204" pitchFamily="34" charset="0"/>
                          <a:ea typeface="+mn-ea"/>
                          <a:cs typeface="+mn-cs"/>
                        </a:rPr>
                        <a:t>. +30 210 6714570 | </a:t>
                      </a:r>
                      <a:r>
                        <a:rPr lang="en-US" sz="800" kern="1200" dirty="0">
                          <a:solidFill>
                            <a:schemeClr val="tx1"/>
                          </a:solidFill>
                          <a:effectLst/>
                          <a:latin typeface="Trebuchet MS" panose="020B0603020202020204" pitchFamily="34" charset="0"/>
                          <a:ea typeface="+mn-ea"/>
                          <a:cs typeface="+mn-cs"/>
                        </a:rPr>
                        <a:t>e</a:t>
                      </a:r>
                      <a:r>
                        <a:rPr lang="el-GR" sz="800" kern="1200" dirty="0">
                          <a:solidFill>
                            <a:schemeClr val="tx1"/>
                          </a:solidFill>
                          <a:effectLst/>
                          <a:latin typeface="Trebuchet MS" panose="020B0603020202020204" pitchFamily="34" charset="0"/>
                          <a:ea typeface="+mn-ea"/>
                          <a:cs typeface="+mn-cs"/>
                        </a:rPr>
                        <a:t>. </a:t>
                      </a:r>
                      <a:r>
                        <a:rPr lang="en-US" sz="800" u="sng" kern="1200" dirty="0">
                          <a:solidFill>
                            <a:schemeClr val="tx1"/>
                          </a:solidFill>
                          <a:effectLst/>
                          <a:latin typeface="Trebuchet MS" panose="020B0603020202020204" pitchFamily="34" charset="0"/>
                          <a:ea typeface="+mn-ea"/>
                          <a:cs typeface="+mn-cs"/>
                          <a:hlinkClick r:id="rId4"/>
                        </a:rPr>
                        <a:t>info@hzc.gr</a:t>
                      </a:r>
                      <a:r>
                        <a:rPr lang="el-GR" sz="800" u="sng" kern="1200" dirty="0">
                          <a:solidFill>
                            <a:schemeClr val="tx1"/>
                          </a:solidFill>
                          <a:effectLst/>
                          <a:latin typeface="Trebuchet MS" panose="020B0603020202020204" pitchFamily="34" charset="0"/>
                          <a:ea typeface="+mn-ea"/>
                          <a:cs typeface="+mn-cs"/>
                        </a:rPr>
                        <a:t> </a:t>
                      </a:r>
                      <a:r>
                        <a:rPr lang="el-GR" sz="800" u="none" kern="1200" dirty="0">
                          <a:solidFill>
                            <a:schemeClr val="tx1"/>
                          </a:solidFill>
                          <a:effectLst/>
                          <a:latin typeface="Trebuchet MS" panose="020B0603020202020204" pitchFamily="34" charset="0"/>
                          <a:ea typeface="+mn-ea"/>
                          <a:cs typeface="+mn-cs"/>
                        </a:rPr>
                        <a:t> |  </a:t>
                      </a:r>
                      <a:r>
                        <a:rPr lang="en-US" sz="800" b="1" u="sng" kern="1200" dirty="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extLst>
                  <a:ext uri="{0D108BD9-81ED-4DB2-BD59-A6C34878D82A}">
                    <a16:rowId xmlns:a16="http://schemas.microsoft.com/office/drawing/2014/main" val="10000"/>
                  </a:ext>
                </a:extLst>
              </a:tr>
            </a:tbl>
          </a:graphicData>
        </a:graphic>
      </p:graphicFrame>
      <p:sp>
        <p:nvSpPr>
          <p:cNvPr id="2" name="TextBox 1"/>
          <p:cNvSpPr txBox="1"/>
          <p:nvPr/>
        </p:nvSpPr>
        <p:spPr>
          <a:xfrm>
            <a:off x="4788024" y="1475492"/>
            <a:ext cx="4326826" cy="369332"/>
          </a:xfrm>
          <a:prstGeom prst="rect">
            <a:avLst/>
          </a:prstGeom>
          <a:noFill/>
        </p:spPr>
        <p:txBody>
          <a:bodyPr wrap="none" rtlCol="0">
            <a:spAutoFit/>
          </a:bodyPr>
          <a:lstStyle/>
          <a:p>
            <a:r>
              <a:rPr lang="el-GR" b="1" dirty="0">
                <a:latin typeface="Tahoma" panose="020B0604030504040204" pitchFamily="34" charset="0"/>
                <a:ea typeface="Tahoma" panose="020B0604030504040204" pitchFamily="34" charset="0"/>
                <a:cs typeface="Tahoma" panose="020B0604030504040204" pitchFamily="34" charset="0"/>
              </a:rPr>
              <a:t>Επιχειρηματικό Περιβάλλον Ζάμπιας</a:t>
            </a:r>
          </a:p>
        </p:txBody>
      </p:sp>
      <p:sp>
        <p:nvSpPr>
          <p:cNvPr id="7" name="Rectangle 2"/>
          <p:cNvSpPr>
            <a:spLocks noChangeArrowheads="1"/>
          </p:cNvSpPr>
          <p:nvPr/>
        </p:nvSpPr>
        <p:spPr bwMode="auto">
          <a:xfrm>
            <a:off x="2717924" y="2101439"/>
            <a:ext cx="6246564" cy="4351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pPr>
            <a:r>
              <a:rPr lang="el-GR" sz="1400" b="1" dirty="0">
                <a:latin typeface="Trebuchet MS" panose="020B0603020202020204" pitchFamily="34" charset="0"/>
              </a:rPr>
              <a:t>Δημόσιος Τομέας </a:t>
            </a:r>
            <a:endParaRPr lang="el-GR" sz="1400" dirty="0">
              <a:latin typeface="Trebuchet MS" panose="020B0603020202020204" pitchFamily="34" charset="0"/>
            </a:endParaRPr>
          </a:p>
          <a:p>
            <a:pPr marL="285750" lvl="0" indent="-285750">
              <a:lnSpc>
                <a:spcPct val="150000"/>
              </a:lnSpc>
              <a:buClr>
                <a:schemeClr val="accent6">
                  <a:lumMod val="50000"/>
                </a:schemeClr>
              </a:buClr>
              <a:buFont typeface="Wingdings" panose="05000000000000000000" pitchFamily="2" charset="2"/>
              <a:buChar char="q"/>
            </a:pPr>
            <a:r>
              <a:rPr lang="el-GR" sz="1200" dirty="0">
                <a:latin typeface="Trebuchet MS" panose="020B0603020202020204" pitchFamily="34" charset="0"/>
              </a:rPr>
              <a:t>Οργανωμένος με συγκεκριμένες δομές.</a:t>
            </a:r>
          </a:p>
          <a:p>
            <a:pPr marL="285750" lvl="0" indent="-285750">
              <a:lnSpc>
                <a:spcPct val="150000"/>
              </a:lnSpc>
              <a:buClr>
                <a:schemeClr val="accent6">
                  <a:lumMod val="50000"/>
                </a:schemeClr>
              </a:buClr>
              <a:buFont typeface="Wingdings" panose="05000000000000000000" pitchFamily="2" charset="2"/>
              <a:buChar char="q"/>
            </a:pPr>
            <a:r>
              <a:rPr lang="el-GR" sz="1200" dirty="0">
                <a:latin typeface="Trebuchet MS" panose="020B0603020202020204" pitchFamily="34" charset="0"/>
              </a:rPr>
              <a:t>Εξελίξιμες παρεχόμενες υπηρεσίες κοντά στις επενδύσεις.</a:t>
            </a:r>
          </a:p>
          <a:p>
            <a:pPr marL="285750" lvl="0" indent="-285750">
              <a:lnSpc>
                <a:spcPct val="150000"/>
              </a:lnSpc>
              <a:buClr>
                <a:schemeClr val="accent6">
                  <a:lumMod val="50000"/>
                </a:schemeClr>
              </a:buClr>
              <a:buFont typeface="Wingdings" panose="05000000000000000000" pitchFamily="2" charset="2"/>
              <a:buChar char="q"/>
            </a:pPr>
            <a:r>
              <a:rPr lang="el-GR" sz="1200" dirty="0">
                <a:latin typeface="Trebuchet MS" panose="020B0603020202020204" pitchFamily="34" charset="0"/>
              </a:rPr>
              <a:t>Σαφές και σταθερό φορολογικό σύστημα για τις Επιχειρήσεις.</a:t>
            </a:r>
          </a:p>
          <a:p>
            <a:pPr marL="285750" lvl="0" indent="-285750">
              <a:lnSpc>
                <a:spcPct val="150000"/>
              </a:lnSpc>
              <a:buClr>
                <a:schemeClr val="accent6">
                  <a:lumMod val="50000"/>
                </a:schemeClr>
              </a:buClr>
              <a:buFont typeface="Wingdings" panose="05000000000000000000" pitchFamily="2" charset="2"/>
              <a:buChar char="q"/>
            </a:pPr>
            <a:r>
              <a:rPr lang="el-GR" sz="1200" dirty="0">
                <a:latin typeface="Trebuchet MS" panose="020B0603020202020204" pitchFamily="34" charset="0"/>
              </a:rPr>
              <a:t>Σύστημα ασφαλιστικών ταμείων συγκεκριμένο.</a:t>
            </a:r>
          </a:p>
          <a:p>
            <a:pPr marL="285750" lvl="0" indent="-285750">
              <a:lnSpc>
                <a:spcPct val="150000"/>
              </a:lnSpc>
              <a:buClr>
                <a:schemeClr val="accent6">
                  <a:lumMod val="50000"/>
                </a:schemeClr>
              </a:buClr>
              <a:buFont typeface="Wingdings" panose="05000000000000000000" pitchFamily="2" charset="2"/>
              <a:buChar char="q"/>
            </a:pPr>
            <a:r>
              <a:rPr lang="el-GR" sz="1200" dirty="0">
                <a:latin typeface="Trebuchet MS" panose="020B0603020202020204" pitchFamily="34" charset="0"/>
              </a:rPr>
              <a:t>Σύντομη διαδικασία στην έκδοση </a:t>
            </a:r>
            <a:r>
              <a:rPr lang="el-GR" sz="1200" dirty="0" err="1">
                <a:latin typeface="Trebuchet MS" panose="020B0603020202020204" pitchFamily="34" charset="0"/>
              </a:rPr>
              <a:t>αδειοδοτήσεων</a:t>
            </a:r>
            <a:r>
              <a:rPr lang="el-GR" sz="1200" dirty="0">
                <a:latin typeface="Trebuchet MS" panose="020B0603020202020204" pitchFamily="34" charset="0"/>
              </a:rPr>
              <a:t>.</a:t>
            </a:r>
          </a:p>
          <a:p>
            <a:pPr marL="285750" lvl="0" indent="-285750">
              <a:lnSpc>
                <a:spcPct val="150000"/>
              </a:lnSpc>
              <a:buClr>
                <a:schemeClr val="accent6">
                  <a:lumMod val="50000"/>
                </a:schemeClr>
              </a:buClr>
              <a:buFont typeface="Wingdings" panose="05000000000000000000" pitchFamily="2" charset="2"/>
              <a:buChar char="q"/>
            </a:pPr>
            <a:r>
              <a:rPr lang="el-GR" sz="1200" dirty="0">
                <a:latin typeface="Trebuchet MS" panose="020B0603020202020204" pitchFamily="34" charset="0"/>
              </a:rPr>
              <a:t>Φορολογικά και λοιπά κίνητρα για επενδύσεις.</a:t>
            </a:r>
          </a:p>
          <a:p>
            <a:pPr marL="285750" lvl="0" indent="-285750">
              <a:lnSpc>
                <a:spcPct val="150000"/>
              </a:lnSpc>
              <a:buClr>
                <a:schemeClr val="accent6">
                  <a:lumMod val="50000"/>
                </a:schemeClr>
              </a:buClr>
              <a:buFont typeface="Wingdings" panose="05000000000000000000" pitchFamily="2" charset="2"/>
              <a:buChar char="q"/>
            </a:pPr>
            <a:r>
              <a:rPr lang="el-GR" sz="1200" dirty="0">
                <a:latin typeface="Trebuchet MS" panose="020B0603020202020204" pitchFamily="34" charset="0"/>
              </a:rPr>
              <a:t>Διευκόλυνση στην εγκατάσταση νέων επιχειρήσεων.</a:t>
            </a:r>
          </a:p>
          <a:p>
            <a:pPr marL="285750" lvl="0" indent="-285750">
              <a:lnSpc>
                <a:spcPct val="150000"/>
              </a:lnSpc>
              <a:buClr>
                <a:schemeClr val="accent6">
                  <a:lumMod val="50000"/>
                </a:schemeClr>
              </a:buClr>
              <a:buFont typeface="Wingdings" panose="05000000000000000000" pitchFamily="2" charset="2"/>
              <a:buChar char="q"/>
            </a:pPr>
            <a:r>
              <a:rPr lang="el-GR" sz="1200" dirty="0">
                <a:latin typeface="Trebuchet MS" panose="020B0603020202020204" pitchFamily="34" charset="0"/>
              </a:rPr>
              <a:t>Χωροθέτηση Βιομηχανικών Περιοχών.</a:t>
            </a:r>
          </a:p>
          <a:p>
            <a:pPr lvl="0">
              <a:lnSpc>
                <a:spcPct val="150000"/>
              </a:lnSpc>
            </a:pPr>
            <a:endParaRPr lang="el-GR" sz="1400" dirty="0">
              <a:latin typeface="Trebuchet MS" panose="020B0603020202020204" pitchFamily="34" charset="0"/>
            </a:endParaRPr>
          </a:p>
          <a:p>
            <a:pPr>
              <a:lnSpc>
                <a:spcPct val="150000"/>
              </a:lnSpc>
            </a:pPr>
            <a:r>
              <a:rPr lang="el-GR" sz="1400" b="1" dirty="0">
                <a:latin typeface="Trebuchet MS" panose="020B0603020202020204" pitchFamily="34" charset="0"/>
              </a:rPr>
              <a:t>Ιδιωτικός Τομέας</a:t>
            </a:r>
            <a:endParaRPr lang="el-GR" sz="1400" dirty="0">
              <a:latin typeface="Trebuchet MS" panose="020B0603020202020204" pitchFamily="34" charset="0"/>
            </a:endParaRPr>
          </a:p>
          <a:p>
            <a:pPr marL="171450" lvl="0" indent="-171450">
              <a:lnSpc>
                <a:spcPct val="150000"/>
              </a:lnSpc>
              <a:buClr>
                <a:schemeClr val="accent6">
                  <a:lumMod val="50000"/>
                </a:schemeClr>
              </a:buClr>
              <a:buFont typeface="Wingdings" panose="05000000000000000000" pitchFamily="2" charset="2"/>
              <a:buChar char="q"/>
            </a:pPr>
            <a:r>
              <a:rPr lang="el-GR" sz="1200" dirty="0">
                <a:latin typeface="Trebuchet MS" panose="020B0603020202020204" pitchFamily="34" charset="0"/>
              </a:rPr>
              <a:t>Μεγάλος όγκος μικρών επιχειρήσεων.</a:t>
            </a:r>
          </a:p>
          <a:p>
            <a:pPr marL="171450" lvl="0" indent="-171450">
              <a:lnSpc>
                <a:spcPct val="150000"/>
              </a:lnSpc>
              <a:buClr>
                <a:schemeClr val="accent6">
                  <a:lumMod val="50000"/>
                </a:schemeClr>
              </a:buClr>
              <a:buFont typeface="Wingdings" panose="05000000000000000000" pitchFamily="2" charset="2"/>
              <a:buChar char="q"/>
            </a:pPr>
            <a:r>
              <a:rPr lang="el-GR" sz="1200" dirty="0">
                <a:latin typeface="Trebuchet MS" panose="020B0603020202020204" pitchFamily="34" charset="0"/>
              </a:rPr>
              <a:t>Υψηλός βαθμός παραοικονομίας.</a:t>
            </a:r>
          </a:p>
          <a:p>
            <a:pPr marL="171450" lvl="0" indent="-171450">
              <a:lnSpc>
                <a:spcPct val="150000"/>
              </a:lnSpc>
              <a:buClr>
                <a:schemeClr val="accent6">
                  <a:lumMod val="50000"/>
                </a:schemeClr>
              </a:buClr>
              <a:buFont typeface="Wingdings" panose="05000000000000000000" pitchFamily="2" charset="2"/>
              <a:buChar char="q"/>
            </a:pPr>
            <a:r>
              <a:rPr lang="el-GR" sz="1200" dirty="0">
                <a:latin typeface="Trebuchet MS" panose="020B0603020202020204" pitchFamily="34" charset="0"/>
              </a:rPr>
              <a:t>Αναρχία στην ανάπτυξη επιχειρήσεων.</a:t>
            </a:r>
          </a:p>
          <a:p>
            <a:pPr marL="171450" lvl="0" indent="-171450">
              <a:lnSpc>
                <a:spcPct val="150000"/>
              </a:lnSpc>
              <a:buClr>
                <a:schemeClr val="accent6">
                  <a:lumMod val="50000"/>
                </a:schemeClr>
              </a:buClr>
              <a:buFont typeface="Wingdings" panose="05000000000000000000" pitchFamily="2" charset="2"/>
              <a:buChar char="q"/>
            </a:pPr>
            <a:r>
              <a:rPr lang="el-GR" sz="1200" dirty="0">
                <a:latin typeface="Trebuchet MS" panose="020B0603020202020204" pitchFamily="34" charset="0"/>
              </a:rPr>
              <a:t>Χαμηλό επίπεδο τεχνογνωσίας.</a:t>
            </a:r>
          </a:p>
        </p:txBody>
      </p:sp>
      <p:pic>
        <p:nvPicPr>
          <p:cNvPr id="8194" name="Picture 2" descr="http://www.google.gr/url?sa=i&amp;source=images&amp;cd=&amp;docid=nSn3hXlCoEqypM&amp;tbnid=_tQt3fawrWGJ2M:&amp;ved=0CAUQjBw&amp;url=http%3A%2F%2Fwww.lusakatimes.com%2Fwp-content%2Fuploads%2F2012%2F01%2FPAnAfricanParliament.jpg&amp;ei=fuKeU9eBL8fT0QXfioDIDQ&amp;psig=AFQjCNHJYqyKZWoy2u9enKai3LnwXzokMQ&amp;ust=1403007998868636"/>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8060" y="2101438"/>
            <a:ext cx="2363700" cy="18284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 name="8 - Εικόνα" descr="hzc_gr_logo"/>
          <p:cNvPicPr/>
          <p:nvPr/>
        </p:nvPicPr>
        <p:blipFill>
          <a:blip r:embed="rId8" cstate="print"/>
          <a:srcRect/>
          <a:stretch>
            <a:fillRect/>
          </a:stretch>
        </p:blipFill>
        <p:spPr bwMode="auto">
          <a:xfrm>
            <a:off x="0" y="0"/>
            <a:ext cx="2411760" cy="1340768"/>
          </a:xfrm>
          <a:prstGeom prst="rect">
            <a:avLst/>
          </a:prstGeom>
          <a:noFill/>
          <a:ln w="9525">
            <a:noFill/>
            <a:miter lim="800000"/>
            <a:headEnd/>
            <a:tailEnd/>
          </a:ln>
        </p:spPr>
      </p:pic>
    </p:spTree>
    <p:extLst>
      <p:ext uri="{BB962C8B-B14F-4D97-AF65-F5344CB8AC3E}">
        <p14:creationId xmlns:p14="http://schemas.microsoft.com/office/powerpoint/2010/main" val="2852627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val="4072776072"/>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extLst>
                    <a:ext uri="{9D8B030D-6E8A-4147-A177-3AD203B41FA5}">
                      <a16:colId xmlns:a16="http://schemas.microsoft.com/office/drawing/2014/main" val="20000"/>
                    </a:ext>
                  </a:extLst>
                </a:gridCol>
              </a:tblGrid>
              <a:tr h="370840">
                <a:tc>
                  <a:txBody>
                    <a:bodyPr/>
                    <a:lstStyle/>
                    <a:p>
                      <a:pPr algn="ctr"/>
                      <a:r>
                        <a:rPr lang="el-GR" sz="800" b="1" kern="1200" dirty="0">
                          <a:solidFill>
                            <a:schemeClr val="tx1"/>
                          </a:solidFill>
                          <a:effectLst/>
                          <a:latin typeface="Trebuchet MS" panose="020B0603020202020204" pitchFamily="34" charset="0"/>
                          <a:ea typeface="+mn-ea"/>
                          <a:cs typeface="+mn-cs"/>
                        </a:rPr>
                        <a:t>ΕΛΛΗΝΟΖΑΜΠΙΑΝΟ ΕΠΙΜΕΛΗΤΗΡΙΟ</a:t>
                      </a:r>
                      <a:endParaRPr lang="el-GR" sz="800" kern="1200" dirty="0">
                        <a:solidFill>
                          <a:schemeClr val="tx1"/>
                        </a:solidFill>
                        <a:effectLst/>
                        <a:latin typeface="Trebuchet MS" panose="020B0603020202020204" pitchFamily="34" charset="0"/>
                        <a:ea typeface="+mn-ea"/>
                        <a:cs typeface="+mn-cs"/>
                      </a:endParaRPr>
                    </a:p>
                    <a:p>
                      <a:pPr algn="ctr"/>
                      <a:r>
                        <a:rPr lang="el-GR" sz="800" kern="1200" dirty="0">
                          <a:solidFill>
                            <a:schemeClr val="tx1"/>
                          </a:solidFill>
                          <a:effectLst/>
                          <a:latin typeface="Trebuchet MS" panose="020B0603020202020204" pitchFamily="34" charset="0"/>
                          <a:ea typeface="+mn-ea"/>
                          <a:cs typeface="+mn-cs"/>
                        </a:rPr>
                        <a:t>Δωδεκανήσου 9, </a:t>
                      </a:r>
                    </a:p>
                    <a:p>
                      <a:pPr algn="ctr"/>
                      <a:r>
                        <a:rPr lang="el-GR" sz="800" kern="1200" dirty="0">
                          <a:solidFill>
                            <a:schemeClr val="tx1"/>
                          </a:solidFill>
                          <a:effectLst/>
                          <a:latin typeface="Trebuchet MS" panose="020B0603020202020204" pitchFamily="34" charset="0"/>
                          <a:ea typeface="+mn-ea"/>
                          <a:cs typeface="+mn-cs"/>
                        </a:rPr>
                        <a:t>14572 Δροσιά Αθήνα</a:t>
                      </a:r>
                    </a:p>
                    <a:p>
                      <a:pPr algn="ctr"/>
                      <a:r>
                        <a:rPr lang="en-US" sz="800" kern="1200" dirty="0">
                          <a:solidFill>
                            <a:schemeClr val="tx1"/>
                          </a:solidFill>
                          <a:effectLst/>
                          <a:latin typeface="Trebuchet MS" panose="020B0603020202020204" pitchFamily="34" charset="0"/>
                          <a:ea typeface="+mn-ea"/>
                          <a:cs typeface="+mn-cs"/>
                        </a:rPr>
                        <a:t>t</a:t>
                      </a:r>
                      <a:r>
                        <a:rPr lang="el-GR" sz="800" kern="1200" dirty="0">
                          <a:solidFill>
                            <a:schemeClr val="tx1"/>
                          </a:solidFill>
                          <a:effectLst/>
                          <a:latin typeface="Trebuchet MS" panose="020B0603020202020204" pitchFamily="34" charset="0"/>
                          <a:ea typeface="+mn-ea"/>
                          <a:cs typeface="+mn-cs"/>
                        </a:rPr>
                        <a:t>. +30 210 6714553 | </a:t>
                      </a:r>
                      <a:r>
                        <a:rPr lang="en-US" sz="800" kern="1200" dirty="0">
                          <a:solidFill>
                            <a:schemeClr val="tx1"/>
                          </a:solidFill>
                          <a:effectLst/>
                          <a:latin typeface="Trebuchet MS" panose="020B0603020202020204" pitchFamily="34" charset="0"/>
                          <a:ea typeface="+mn-ea"/>
                          <a:cs typeface="+mn-cs"/>
                        </a:rPr>
                        <a:t>f</a:t>
                      </a:r>
                      <a:r>
                        <a:rPr lang="el-GR" sz="800" kern="1200" dirty="0">
                          <a:solidFill>
                            <a:schemeClr val="tx1"/>
                          </a:solidFill>
                          <a:effectLst/>
                          <a:latin typeface="Trebuchet MS" panose="020B0603020202020204" pitchFamily="34" charset="0"/>
                          <a:ea typeface="+mn-ea"/>
                          <a:cs typeface="+mn-cs"/>
                        </a:rPr>
                        <a:t>. +30 210 6714570 | </a:t>
                      </a:r>
                      <a:r>
                        <a:rPr lang="en-US" sz="800" kern="1200" dirty="0">
                          <a:solidFill>
                            <a:schemeClr val="tx1"/>
                          </a:solidFill>
                          <a:effectLst/>
                          <a:latin typeface="Trebuchet MS" panose="020B0603020202020204" pitchFamily="34" charset="0"/>
                          <a:ea typeface="+mn-ea"/>
                          <a:cs typeface="+mn-cs"/>
                        </a:rPr>
                        <a:t>e</a:t>
                      </a:r>
                      <a:r>
                        <a:rPr lang="el-GR" sz="800" kern="1200" dirty="0">
                          <a:solidFill>
                            <a:schemeClr val="tx1"/>
                          </a:solidFill>
                          <a:effectLst/>
                          <a:latin typeface="Trebuchet MS" panose="020B0603020202020204" pitchFamily="34" charset="0"/>
                          <a:ea typeface="+mn-ea"/>
                          <a:cs typeface="+mn-cs"/>
                        </a:rPr>
                        <a:t>. </a:t>
                      </a:r>
                      <a:r>
                        <a:rPr lang="en-US" sz="800" u="sng" kern="1200" dirty="0">
                          <a:solidFill>
                            <a:schemeClr val="tx1"/>
                          </a:solidFill>
                          <a:effectLst/>
                          <a:latin typeface="Trebuchet MS" panose="020B0603020202020204" pitchFamily="34" charset="0"/>
                          <a:ea typeface="+mn-ea"/>
                          <a:cs typeface="+mn-cs"/>
                          <a:hlinkClick r:id="rId4"/>
                        </a:rPr>
                        <a:t>info@hzc.gr</a:t>
                      </a:r>
                      <a:r>
                        <a:rPr lang="el-GR" sz="800" u="sng" kern="1200" dirty="0">
                          <a:solidFill>
                            <a:schemeClr val="tx1"/>
                          </a:solidFill>
                          <a:effectLst/>
                          <a:latin typeface="Trebuchet MS" panose="020B0603020202020204" pitchFamily="34" charset="0"/>
                          <a:ea typeface="+mn-ea"/>
                          <a:cs typeface="+mn-cs"/>
                        </a:rPr>
                        <a:t> </a:t>
                      </a:r>
                      <a:r>
                        <a:rPr lang="el-GR" sz="800" u="none" kern="1200" dirty="0">
                          <a:solidFill>
                            <a:schemeClr val="tx1"/>
                          </a:solidFill>
                          <a:effectLst/>
                          <a:latin typeface="Trebuchet MS" panose="020B0603020202020204" pitchFamily="34" charset="0"/>
                          <a:ea typeface="+mn-ea"/>
                          <a:cs typeface="+mn-cs"/>
                        </a:rPr>
                        <a:t> |  </a:t>
                      </a:r>
                      <a:r>
                        <a:rPr lang="en-US" sz="800" b="1" u="sng" kern="1200" dirty="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extLst>
                  <a:ext uri="{0D108BD9-81ED-4DB2-BD59-A6C34878D82A}">
                    <a16:rowId xmlns:a16="http://schemas.microsoft.com/office/drawing/2014/main" val="10000"/>
                  </a:ext>
                </a:extLst>
              </a:tr>
            </a:tbl>
          </a:graphicData>
        </a:graphic>
      </p:graphicFrame>
      <p:sp>
        <p:nvSpPr>
          <p:cNvPr id="2" name="TextBox 1"/>
          <p:cNvSpPr txBox="1"/>
          <p:nvPr/>
        </p:nvSpPr>
        <p:spPr>
          <a:xfrm>
            <a:off x="5721547" y="1475492"/>
            <a:ext cx="3098925" cy="369332"/>
          </a:xfrm>
          <a:prstGeom prst="rect">
            <a:avLst/>
          </a:prstGeom>
          <a:noFill/>
        </p:spPr>
        <p:txBody>
          <a:bodyPr wrap="none" rtlCol="0">
            <a:spAutoFit/>
          </a:bodyPr>
          <a:lstStyle/>
          <a:p>
            <a:r>
              <a:rPr lang="el-GR" b="1" dirty="0">
                <a:latin typeface="Tahoma" panose="020B0604030504040204" pitchFamily="34" charset="0"/>
                <a:ea typeface="Tahoma" panose="020B0604030504040204" pitchFamily="34" charset="0"/>
                <a:cs typeface="Tahoma" panose="020B0604030504040204" pitchFamily="34" charset="0"/>
              </a:rPr>
              <a:t>Ρόλος του Επιμελητηρίου</a:t>
            </a:r>
          </a:p>
        </p:txBody>
      </p:sp>
      <p:sp>
        <p:nvSpPr>
          <p:cNvPr id="7" name="Rectangle 2"/>
          <p:cNvSpPr>
            <a:spLocks noChangeArrowheads="1"/>
          </p:cNvSpPr>
          <p:nvPr/>
        </p:nvSpPr>
        <p:spPr bwMode="auto">
          <a:xfrm>
            <a:off x="2573908" y="1972434"/>
            <a:ext cx="6246564" cy="321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l-GR" sz="1400" dirty="0">
                <a:latin typeface="Trebuchet MS" panose="020B0603020202020204" pitchFamily="34" charset="0"/>
              </a:rPr>
              <a:t>Το Επιμελητήριο στοχεύει ως θεσμικό όργανο να βοηθήσει στην συνεχή προώθηση των αμοιβαίων οικονομικών, εμπορικών και επιχειρηματικών σχέσεων μεταξύ Ελλάδας και της Ζάμπιας, καθώς επίσης και στην ανάπτυξη των πολιτιστικών δεσμών των δύο χωρών. Την ιδέα της σύστασης του </a:t>
            </a:r>
            <a:r>
              <a:rPr lang="el-GR" sz="1400" dirty="0" err="1">
                <a:latin typeface="Trebuchet MS" panose="020B0603020202020204" pitchFamily="34" charset="0"/>
              </a:rPr>
              <a:t>ΕλληνοΖαμπιανού</a:t>
            </a:r>
            <a:r>
              <a:rPr lang="el-GR" sz="1400" dirty="0">
                <a:latin typeface="Trebuchet MS" panose="020B0603020202020204" pitchFamily="34" charset="0"/>
              </a:rPr>
              <a:t> Επιμελητηρίου χαιρετούν και υποστηρίζουν :</a:t>
            </a:r>
            <a:endParaRPr lang="en-US" sz="1400" dirty="0">
              <a:latin typeface="Trebuchet MS" panose="020B0603020202020204" pitchFamily="34" charset="0"/>
            </a:endParaRPr>
          </a:p>
          <a:p>
            <a:pPr algn="just"/>
            <a:endParaRPr lang="en-US" sz="1400" dirty="0">
              <a:latin typeface="Trebuchet MS" panose="020B0603020202020204" pitchFamily="34" charset="0"/>
            </a:endParaRPr>
          </a:p>
          <a:p>
            <a:pPr algn="just">
              <a:lnSpc>
                <a:spcPct val="150000"/>
              </a:lnSpc>
            </a:pPr>
            <a:r>
              <a:rPr lang="el-GR" sz="1400" i="1" dirty="0" err="1">
                <a:latin typeface="Trebuchet MS" panose="020B0603020202020204" pitchFamily="34" charset="0"/>
              </a:rPr>
              <a:t>Χακαΐντε</a:t>
            </a:r>
            <a:r>
              <a:rPr lang="el-GR" sz="1400" i="1" dirty="0">
                <a:latin typeface="Trebuchet MS" panose="020B0603020202020204" pitchFamily="34" charset="0"/>
              </a:rPr>
              <a:t> </a:t>
            </a:r>
            <a:r>
              <a:rPr lang="el-GR" sz="1400" i="1" dirty="0" err="1">
                <a:latin typeface="Trebuchet MS" panose="020B0603020202020204" pitchFamily="34" charset="0"/>
              </a:rPr>
              <a:t>Χιτσιλέμα</a:t>
            </a:r>
            <a:r>
              <a:rPr lang="en-US" sz="1400" i="1" dirty="0">
                <a:latin typeface="Trebuchet MS" panose="020B0603020202020204" pitchFamily="34" charset="0"/>
              </a:rPr>
              <a:t>, </a:t>
            </a:r>
            <a:r>
              <a:rPr lang="el-GR" sz="1400" i="1" dirty="0">
                <a:latin typeface="Trebuchet MS" panose="020B0603020202020204" pitchFamily="34" charset="0"/>
              </a:rPr>
              <a:t>Πρόεδρος Δημοκρατίας της Ζάμπιας</a:t>
            </a:r>
            <a:endParaRPr lang="en-US" sz="1400" i="1" dirty="0">
              <a:latin typeface="Trebuchet MS" panose="020B0603020202020204" pitchFamily="34" charset="0"/>
            </a:endParaRPr>
          </a:p>
          <a:p>
            <a:pPr algn="just">
              <a:lnSpc>
                <a:spcPct val="150000"/>
              </a:lnSpc>
            </a:pPr>
            <a:r>
              <a:rPr lang="el-GR" sz="1400" i="1" dirty="0">
                <a:latin typeface="Trebuchet MS" panose="020B0603020202020204" pitchFamily="34" charset="0"/>
              </a:rPr>
              <a:t>Αρχιεπίσκοπος Ζάμπιας και Μαλάουι Ιωάννης</a:t>
            </a:r>
          </a:p>
          <a:p>
            <a:pPr algn="just">
              <a:lnSpc>
                <a:spcPct val="150000"/>
              </a:lnSpc>
            </a:pPr>
            <a:r>
              <a:rPr lang="en-US" sz="1400" i="1" dirty="0">
                <a:latin typeface="Trebuchet MS" panose="020B0603020202020204" pitchFamily="34" charset="0"/>
              </a:rPr>
              <a:t>Albert </a:t>
            </a:r>
            <a:r>
              <a:rPr lang="en-US" sz="1400" i="1" dirty="0" err="1">
                <a:latin typeface="Trebuchet MS" panose="020B0603020202020204" pitchFamily="34" charset="0"/>
              </a:rPr>
              <a:t>Halwampa</a:t>
            </a:r>
            <a:r>
              <a:rPr lang="en-US" sz="1400" i="1" dirty="0">
                <a:latin typeface="Trebuchet MS" panose="020B0603020202020204" pitchFamily="34" charset="0"/>
              </a:rPr>
              <a:t>, General Director of Zambia Development Agency</a:t>
            </a:r>
            <a:endParaRPr lang="el-GR" sz="1400" i="1" dirty="0">
              <a:latin typeface="Trebuchet MS" panose="020B0603020202020204" pitchFamily="34" charset="0"/>
            </a:endParaRPr>
          </a:p>
          <a:p>
            <a:pPr algn="just">
              <a:lnSpc>
                <a:spcPct val="150000"/>
              </a:lnSpc>
            </a:pPr>
            <a:r>
              <a:rPr lang="el-GR" sz="1400" i="1" dirty="0">
                <a:latin typeface="Trebuchet MS" panose="020B0603020202020204" pitchFamily="34" charset="0"/>
              </a:rPr>
              <a:t>Μιχάλης </a:t>
            </a:r>
            <a:r>
              <a:rPr lang="el-GR" sz="1400" i="1" dirty="0" err="1">
                <a:latin typeface="Trebuchet MS" panose="020B0603020202020204" pitchFamily="34" charset="0"/>
              </a:rPr>
              <a:t>Κρούπνικ</a:t>
            </a:r>
            <a:r>
              <a:rPr lang="en-US" sz="1400" i="1" dirty="0">
                <a:latin typeface="Trebuchet MS" panose="020B0603020202020204" pitchFamily="34" charset="0"/>
              </a:rPr>
              <a:t>, </a:t>
            </a:r>
            <a:r>
              <a:rPr lang="el-GR" sz="1400" i="1" dirty="0">
                <a:latin typeface="Trebuchet MS" panose="020B0603020202020204" pitchFamily="34" charset="0"/>
              </a:rPr>
              <a:t>Έλληνας Πρόξενος Ζάμπιας</a:t>
            </a:r>
          </a:p>
          <a:p>
            <a:pPr algn="just">
              <a:lnSpc>
                <a:spcPct val="150000"/>
              </a:lnSpc>
            </a:pPr>
            <a:r>
              <a:rPr lang="en-US" sz="1400" i="1" dirty="0">
                <a:latin typeface="Trebuchet MS" panose="020B0603020202020204" pitchFamily="34" charset="0"/>
              </a:rPr>
              <a:t>Dr. Jacob M. </a:t>
            </a:r>
            <a:r>
              <a:rPr lang="en-US" sz="1400" i="1">
                <a:latin typeface="Trebuchet MS" panose="020B0603020202020204" pitchFamily="34" charset="0"/>
              </a:rPr>
              <a:t>Mwanza, </a:t>
            </a:r>
            <a:r>
              <a:rPr lang="el-GR" sz="1400" i="1" dirty="0">
                <a:latin typeface="Trebuchet MS" panose="020B0603020202020204" pitchFamily="34" charset="0"/>
              </a:rPr>
              <a:t>Πρύτανης </a:t>
            </a:r>
            <a:r>
              <a:rPr lang="en-US" sz="1400" i="1" dirty="0">
                <a:latin typeface="Trebuchet MS" panose="020B0603020202020204" pitchFamily="34" charset="0"/>
              </a:rPr>
              <a:t>UNZA University of Zambia</a:t>
            </a:r>
            <a:r>
              <a:rPr lang="el-GR" sz="1400" i="1" dirty="0">
                <a:latin typeface="Trebuchet MS" panose="020B0603020202020204" pitchFamily="34" charset="0"/>
              </a:rPr>
              <a:t> </a:t>
            </a:r>
          </a:p>
          <a:p>
            <a:pPr algn="just"/>
            <a:endParaRPr lang="el-GR" sz="1400" dirty="0">
              <a:latin typeface="Trebuchet MS" panose="020B0603020202020204" pitchFamily="34" charset="0"/>
            </a:endParaRPr>
          </a:p>
        </p:txBody>
      </p:sp>
      <p:pic>
        <p:nvPicPr>
          <p:cNvPr id="11266" name="Picture 2" descr="C:\Users\Sofia\AppData\Local\Temp\Rar$DRa0.738\ZAMBIA FINAL\STAMP_GR\STAMP.OUTLINE_G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6256" y="4919740"/>
            <a:ext cx="2159079" cy="18378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ukzambians.co.uk/home/wp-content/uploads/2013/09/unz.jpg"/>
          <p:cNvPicPr>
            <a:picLocks noChangeAspect="1" noChangeArrowheads="1"/>
          </p:cNvPicPr>
          <p:nvPr/>
        </p:nvPicPr>
        <p:blipFill>
          <a:blip r:embed="rId7" cstate="print"/>
          <a:srcRect/>
          <a:stretch>
            <a:fillRect/>
          </a:stretch>
        </p:blipFill>
        <p:spPr bwMode="auto">
          <a:xfrm>
            <a:off x="107504" y="2204864"/>
            <a:ext cx="2234730" cy="2016223"/>
          </a:xfrm>
          <a:prstGeom prst="rect">
            <a:avLst/>
          </a:prstGeom>
          <a:noFill/>
        </p:spPr>
      </p:pic>
      <p:pic>
        <p:nvPicPr>
          <p:cNvPr id="10" name="Picture 2" descr="https://upload.wikimedia.org/wikipedia/commons/thumb/2/28/Coat_of_arms_of_Zambia.svg/366px-Coat_of_arms_of_Zambia.svg.png"/>
          <p:cNvPicPr>
            <a:picLocks noChangeAspect="1" noChangeArrowheads="1"/>
          </p:cNvPicPr>
          <p:nvPr/>
        </p:nvPicPr>
        <p:blipFill>
          <a:blip r:embed="rId8" cstate="print"/>
          <a:srcRect/>
          <a:stretch>
            <a:fillRect/>
          </a:stretch>
        </p:blipFill>
        <p:spPr bwMode="auto">
          <a:xfrm>
            <a:off x="2771800" y="5085184"/>
            <a:ext cx="1243157" cy="1440160"/>
          </a:xfrm>
          <a:prstGeom prst="rect">
            <a:avLst/>
          </a:prstGeom>
          <a:noFill/>
        </p:spPr>
      </p:pic>
      <p:pic>
        <p:nvPicPr>
          <p:cNvPr id="11" name="Picture 2" descr="http://www.globalvillagedirectory.info/Uploads/Images/-1_ZDA_zm_logo.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65814"/>
          <a:stretch/>
        </p:blipFill>
        <p:spPr bwMode="auto">
          <a:xfrm>
            <a:off x="4788024" y="5085184"/>
            <a:ext cx="1682328"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2" name="11 - Εικόνα" descr="hzc_gr_logo"/>
          <p:cNvPicPr/>
          <p:nvPr/>
        </p:nvPicPr>
        <p:blipFill>
          <a:blip r:embed="rId10" cstate="print"/>
          <a:srcRect/>
          <a:stretch>
            <a:fillRect/>
          </a:stretch>
        </p:blipFill>
        <p:spPr bwMode="auto">
          <a:xfrm>
            <a:off x="0" y="0"/>
            <a:ext cx="2411760" cy="1340768"/>
          </a:xfrm>
          <a:prstGeom prst="rect">
            <a:avLst/>
          </a:prstGeom>
          <a:noFill/>
          <a:ln w="9525">
            <a:noFill/>
            <a:miter lim="800000"/>
            <a:headEnd/>
            <a:tailEnd/>
          </a:ln>
        </p:spPr>
      </p:pic>
    </p:spTree>
    <p:extLst>
      <p:ext uri="{BB962C8B-B14F-4D97-AF65-F5344CB8AC3E}">
        <p14:creationId xmlns:p14="http://schemas.microsoft.com/office/powerpoint/2010/main" val="3207339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924645"/>
            <a:ext cx="2339751" cy="4933355"/>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val="664018927"/>
              </p:ext>
            </p:extLst>
          </p:nvPr>
        </p:nvGraphicFramePr>
        <p:xfrm>
          <a:off x="125760" y="5826968"/>
          <a:ext cx="2160240" cy="822960"/>
        </p:xfrm>
        <a:graphic>
          <a:graphicData uri="http://schemas.openxmlformats.org/drawingml/2006/table">
            <a:tbl>
              <a:tblPr firstRow="1" bandRow="1">
                <a:tableStyleId>{2D5ABB26-0587-4C30-8999-92F81FD0307C}</a:tableStyleId>
              </a:tblPr>
              <a:tblGrid>
                <a:gridCol w="2160240">
                  <a:extLst>
                    <a:ext uri="{9D8B030D-6E8A-4147-A177-3AD203B41FA5}">
                      <a16:colId xmlns:a16="http://schemas.microsoft.com/office/drawing/2014/main" val="20000"/>
                    </a:ext>
                  </a:extLst>
                </a:gridCol>
              </a:tblGrid>
              <a:tr h="370840">
                <a:tc>
                  <a:txBody>
                    <a:bodyPr/>
                    <a:lstStyle/>
                    <a:p>
                      <a:pPr algn="ctr"/>
                      <a:r>
                        <a:rPr lang="el-GR" sz="800" b="1" kern="1200" dirty="0">
                          <a:solidFill>
                            <a:schemeClr val="tx1"/>
                          </a:solidFill>
                          <a:effectLst/>
                          <a:latin typeface="Trebuchet MS" panose="020B0603020202020204" pitchFamily="34" charset="0"/>
                          <a:ea typeface="+mn-ea"/>
                          <a:cs typeface="+mn-cs"/>
                        </a:rPr>
                        <a:t>ΕΛΛΗΝΟΖΑΜΠΙΑΝΟ ΑΝΑΠΤΥΞΙΑΚΟ &amp; ΕΠΙΧΕΙΡΗΜΑΤΙΚΟ ΣΥΜΒΟΥΛΙΟ</a:t>
                      </a:r>
                      <a:endParaRPr lang="el-GR" sz="800" kern="1200" dirty="0">
                        <a:solidFill>
                          <a:schemeClr val="tx1"/>
                        </a:solidFill>
                        <a:effectLst/>
                        <a:latin typeface="Trebuchet MS" panose="020B0603020202020204" pitchFamily="34" charset="0"/>
                        <a:ea typeface="+mn-ea"/>
                        <a:cs typeface="+mn-cs"/>
                      </a:endParaRPr>
                    </a:p>
                    <a:p>
                      <a:pPr algn="ctr"/>
                      <a:r>
                        <a:rPr lang="el-GR" sz="800" kern="1200" dirty="0">
                          <a:solidFill>
                            <a:schemeClr val="tx1"/>
                          </a:solidFill>
                          <a:effectLst/>
                          <a:latin typeface="Trebuchet MS" panose="020B0603020202020204" pitchFamily="34" charset="0"/>
                          <a:ea typeface="+mn-ea"/>
                          <a:cs typeface="+mn-cs"/>
                        </a:rPr>
                        <a:t>Δωδεκανήσου 9, </a:t>
                      </a:r>
                    </a:p>
                    <a:p>
                      <a:pPr algn="ctr"/>
                      <a:r>
                        <a:rPr lang="el-GR" sz="800" kern="1200" dirty="0">
                          <a:solidFill>
                            <a:schemeClr val="tx1"/>
                          </a:solidFill>
                          <a:effectLst/>
                          <a:latin typeface="Trebuchet MS" panose="020B0603020202020204" pitchFamily="34" charset="0"/>
                          <a:ea typeface="+mn-ea"/>
                          <a:cs typeface="+mn-cs"/>
                        </a:rPr>
                        <a:t>14572 Δροσιά Αθήνα</a:t>
                      </a:r>
                    </a:p>
                    <a:p>
                      <a:pPr algn="ctr"/>
                      <a:r>
                        <a:rPr lang="en-US" sz="800" kern="1200" dirty="0">
                          <a:solidFill>
                            <a:schemeClr val="tx1"/>
                          </a:solidFill>
                          <a:effectLst/>
                          <a:latin typeface="Trebuchet MS" panose="020B0603020202020204" pitchFamily="34" charset="0"/>
                          <a:ea typeface="+mn-ea"/>
                          <a:cs typeface="+mn-cs"/>
                        </a:rPr>
                        <a:t>t</a:t>
                      </a:r>
                      <a:r>
                        <a:rPr lang="el-GR" sz="800" kern="1200" dirty="0">
                          <a:solidFill>
                            <a:schemeClr val="tx1"/>
                          </a:solidFill>
                          <a:effectLst/>
                          <a:latin typeface="Trebuchet MS" panose="020B0603020202020204" pitchFamily="34" charset="0"/>
                          <a:ea typeface="+mn-ea"/>
                          <a:cs typeface="+mn-cs"/>
                        </a:rPr>
                        <a:t>. +30 210 6714553 | </a:t>
                      </a:r>
                      <a:r>
                        <a:rPr lang="en-US" sz="800" kern="1200" dirty="0">
                          <a:solidFill>
                            <a:schemeClr val="tx1"/>
                          </a:solidFill>
                          <a:effectLst/>
                          <a:latin typeface="Trebuchet MS" panose="020B0603020202020204" pitchFamily="34" charset="0"/>
                          <a:ea typeface="+mn-ea"/>
                          <a:cs typeface="+mn-cs"/>
                        </a:rPr>
                        <a:t>f</a:t>
                      </a:r>
                      <a:r>
                        <a:rPr lang="el-GR" sz="800" kern="1200" dirty="0">
                          <a:solidFill>
                            <a:schemeClr val="tx1"/>
                          </a:solidFill>
                          <a:effectLst/>
                          <a:latin typeface="Trebuchet MS" panose="020B0603020202020204" pitchFamily="34" charset="0"/>
                          <a:ea typeface="+mn-ea"/>
                          <a:cs typeface="+mn-cs"/>
                        </a:rPr>
                        <a:t>. +30 210 6714570 | </a:t>
                      </a:r>
                      <a:r>
                        <a:rPr lang="en-US" sz="800" kern="1200" dirty="0">
                          <a:solidFill>
                            <a:schemeClr val="tx1"/>
                          </a:solidFill>
                          <a:effectLst/>
                          <a:latin typeface="Trebuchet MS" panose="020B0603020202020204" pitchFamily="34" charset="0"/>
                          <a:ea typeface="+mn-ea"/>
                          <a:cs typeface="+mn-cs"/>
                        </a:rPr>
                        <a:t>e</a:t>
                      </a:r>
                      <a:r>
                        <a:rPr lang="el-GR" sz="800" kern="1200" dirty="0">
                          <a:solidFill>
                            <a:schemeClr val="tx1"/>
                          </a:solidFill>
                          <a:effectLst/>
                          <a:latin typeface="Trebuchet MS" panose="020B0603020202020204" pitchFamily="34" charset="0"/>
                          <a:ea typeface="+mn-ea"/>
                          <a:cs typeface="+mn-cs"/>
                        </a:rPr>
                        <a:t>. </a:t>
                      </a:r>
                      <a:r>
                        <a:rPr lang="en-US" sz="800" u="sng" kern="1200" dirty="0">
                          <a:solidFill>
                            <a:schemeClr val="tx1"/>
                          </a:solidFill>
                          <a:effectLst/>
                          <a:latin typeface="Trebuchet MS" panose="020B0603020202020204" pitchFamily="34" charset="0"/>
                          <a:ea typeface="+mn-ea"/>
                          <a:cs typeface="+mn-cs"/>
                          <a:hlinkClick r:id="rId4"/>
                        </a:rPr>
                        <a:t>info@hzc.gr</a:t>
                      </a:r>
                      <a:r>
                        <a:rPr lang="el-GR" sz="800" u="sng" kern="1200" dirty="0">
                          <a:solidFill>
                            <a:schemeClr val="tx1"/>
                          </a:solidFill>
                          <a:effectLst/>
                          <a:latin typeface="Trebuchet MS" panose="020B0603020202020204" pitchFamily="34" charset="0"/>
                          <a:ea typeface="+mn-ea"/>
                          <a:cs typeface="+mn-cs"/>
                        </a:rPr>
                        <a:t> </a:t>
                      </a:r>
                      <a:r>
                        <a:rPr lang="el-GR" sz="800" u="none" kern="1200" dirty="0">
                          <a:solidFill>
                            <a:schemeClr val="tx1"/>
                          </a:solidFill>
                          <a:effectLst/>
                          <a:latin typeface="Trebuchet MS" panose="020B0603020202020204" pitchFamily="34" charset="0"/>
                          <a:ea typeface="+mn-ea"/>
                          <a:cs typeface="+mn-cs"/>
                        </a:rPr>
                        <a:t> |  </a:t>
                      </a:r>
                      <a:r>
                        <a:rPr lang="en-US" sz="800" b="1" u="sng" kern="1200" dirty="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extLst>
                  <a:ext uri="{0D108BD9-81ED-4DB2-BD59-A6C34878D82A}">
                    <a16:rowId xmlns:a16="http://schemas.microsoft.com/office/drawing/2014/main" val="10000"/>
                  </a:ext>
                </a:extLst>
              </a:tr>
            </a:tbl>
          </a:graphicData>
        </a:graphic>
      </p:graphicFrame>
      <p:sp>
        <p:nvSpPr>
          <p:cNvPr id="2" name="TextBox 1"/>
          <p:cNvSpPr txBox="1"/>
          <p:nvPr/>
        </p:nvSpPr>
        <p:spPr>
          <a:xfrm>
            <a:off x="7236296" y="1475492"/>
            <a:ext cx="1673856" cy="369332"/>
          </a:xfrm>
          <a:prstGeom prst="rect">
            <a:avLst/>
          </a:prstGeom>
          <a:noFill/>
        </p:spPr>
        <p:txBody>
          <a:bodyPr wrap="none" rtlCol="0">
            <a:spAutoFit/>
          </a:bodyPr>
          <a:lstStyle/>
          <a:p>
            <a:r>
              <a:rPr lang="el-GR" b="1" dirty="0">
                <a:latin typeface="Tahoma" panose="020B0604030504040204" pitchFamily="34" charset="0"/>
                <a:ea typeface="Tahoma" panose="020B0604030504040204" pitchFamily="34" charset="0"/>
                <a:cs typeface="Tahoma" panose="020B0604030504040204" pitchFamily="34" charset="0"/>
              </a:rPr>
              <a:t>Γιατί Ζάμπια;</a:t>
            </a:r>
          </a:p>
        </p:txBody>
      </p:sp>
      <p:sp>
        <p:nvSpPr>
          <p:cNvPr id="7" name="Rectangle 2"/>
          <p:cNvSpPr>
            <a:spLocks noChangeArrowheads="1"/>
          </p:cNvSpPr>
          <p:nvPr/>
        </p:nvSpPr>
        <p:spPr bwMode="auto">
          <a:xfrm>
            <a:off x="2501900" y="2028479"/>
            <a:ext cx="624656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Trebuchet MS" panose="020B0603020202020204" pitchFamily="34" charset="0"/>
                <a:ea typeface="Tahoma" panose="020B0604030504040204" pitchFamily="34" charset="0"/>
                <a:cs typeface="Tahoma" panose="020B0604030504040204" pitchFamily="34" charset="0"/>
              </a:rPr>
              <a:t>Στην Ζάμπια παρατηρείται τα τελευταία 10 χρόνια μία υψηλή συγκέντρωση των πληθυσμών στα μεγάλα αστικά κέντρα </a:t>
            </a:r>
            <a:r>
              <a:rPr kumimoji="0" lang="el-GR" altLang="el-GR" sz="1400" b="1" i="0" u="none" strike="noStrike" cap="none" normalizeH="0" baseline="0" dirty="0">
                <a:ln>
                  <a:noFill/>
                </a:ln>
                <a:solidFill>
                  <a:schemeClr val="tx1"/>
                </a:solidFill>
                <a:effectLst/>
                <a:latin typeface="Trebuchet MS" panose="020B0603020202020204" pitchFamily="34" charset="0"/>
                <a:ea typeface="Tahoma" panose="020B0604030504040204" pitchFamily="34" charset="0"/>
                <a:cs typeface="Tahoma" panose="020B0604030504040204" pitchFamily="34" charset="0"/>
              </a:rPr>
              <a:t>(της τάξης του 62%)</a:t>
            </a:r>
            <a:r>
              <a:rPr kumimoji="0" lang="el-GR" altLang="el-GR" sz="1400" b="0" i="0" u="none" strike="noStrike" cap="none" normalizeH="0" baseline="0" dirty="0">
                <a:ln>
                  <a:noFill/>
                </a:ln>
                <a:solidFill>
                  <a:schemeClr val="tx1"/>
                </a:solidFill>
                <a:effectLst/>
                <a:latin typeface="Trebuchet MS" panose="020B0603020202020204" pitchFamily="34" charset="0"/>
                <a:ea typeface="Tahoma" panose="020B0604030504040204" pitchFamily="34" charset="0"/>
                <a:cs typeface="Tahoma" panose="020B0604030504040204" pitchFamily="34" charset="0"/>
              </a:rPr>
              <a:t>, κυρίως εξαιτίας της ραγδαίας αύξησης του βιοτικού επιπέδου.</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400" b="0" i="0" u="none" strike="noStrike" cap="none" normalizeH="0" baseline="0" dirty="0">
              <a:ln>
                <a:noFill/>
              </a:ln>
              <a:solidFill>
                <a:schemeClr val="tx1"/>
              </a:solidFill>
              <a:effectLst/>
              <a:latin typeface="Trebuchet MS" panose="020B060302020202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Trebuchet MS" panose="020B0603020202020204" pitchFamily="34" charset="0"/>
                <a:ea typeface="Tahoma" panose="020B0604030504040204" pitchFamily="34" charset="0"/>
                <a:cs typeface="Tahoma" panose="020B0604030504040204" pitchFamily="34" charset="0"/>
              </a:rPr>
              <a:t>Οι σημαντικότερες πόλεις της Ζάμπιας παρουσιάζονται στον πίνακα που ακολουθεί:</a:t>
            </a:r>
          </a:p>
        </p:txBody>
      </p:sp>
      <p:pic>
        <p:nvPicPr>
          <p:cNvPr id="27650" name="Picture 2" descr="http://mw2.google.com/mw-panoramio/photos/medium/30387759.jpg"/>
          <p:cNvPicPr>
            <a:picLocks noChangeAspect="1" noChangeArrowheads="1"/>
          </p:cNvPicPr>
          <p:nvPr/>
        </p:nvPicPr>
        <p:blipFill>
          <a:blip r:embed="rId6" cstate="print"/>
          <a:srcRect/>
          <a:stretch>
            <a:fillRect/>
          </a:stretch>
        </p:blipFill>
        <p:spPr bwMode="auto">
          <a:xfrm>
            <a:off x="96012" y="2132856"/>
            <a:ext cx="2208245" cy="1800200"/>
          </a:xfrm>
          <a:prstGeom prst="rect">
            <a:avLst/>
          </a:prstGeom>
          <a:noFill/>
        </p:spPr>
      </p:pic>
      <p:pic>
        <p:nvPicPr>
          <p:cNvPr id="10" name="9 - Εικόνα" descr="hzc_gr_logo"/>
          <p:cNvPicPr/>
          <p:nvPr/>
        </p:nvPicPr>
        <p:blipFill>
          <a:blip r:embed="rId7" cstate="print"/>
          <a:srcRect/>
          <a:stretch>
            <a:fillRect/>
          </a:stretch>
        </p:blipFill>
        <p:spPr bwMode="auto">
          <a:xfrm>
            <a:off x="0" y="0"/>
            <a:ext cx="2411760" cy="1340768"/>
          </a:xfrm>
          <a:prstGeom prst="rect">
            <a:avLst/>
          </a:prstGeom>
          <a:noFill/>
          <a:ln w="9525">
            <a:noFill/>
            <a:miter lim="800000"/>
            <a:headEnd/>
            <a:tailEnd/>
          </a:ln>
        </p:spPr>
      </p:pic>
      <p:pic>
        <p:nvPicPr>
          <p:cNvPr id="3" name="Εικόνα 2">
            <a:extLst>
              <a:ext uri="{FF2B5EF4-FFF2-40B4-BE49-F238E27FC236}">
                <a16:creationId xmlns:a16="http://schemas.microsoft.com/office/drawing/2014/main" id="{F78D26C3-6584-7754-56E3-8B76B4103D40}"/>
              </a:ext>
            </a:extLst>
          </p:cNvPr>
          <p:cNvPicPr>
            <a:picLocks noChangeAspect="1"/>
          </p:cNvPicPr>
          <p:nvPr/>
        </p:nvPicPr>
        <p:blipFill>
          <a:blip r:embed="rId8"/>
          <a:stretch>
            <a:fillRect/>
          </a:stretch>
        </p:blipFill>
        <p:spPr>
          <a:xfrm>
            <a:off x="3419872" y="3717032"/>
            <a:ext cx="4536504" cy="2736304"/>
          </a:xfrm>
          <a:prstGeom prst="rect">
            <a:avLst/>
          </a:prstGeom>
        </p:spPr>
      </p:pic>
    </p:spTree>
    <p:extLst>
      <p:ext uri="{BB962C8B-B14F-4D97-AF65-F5344CB8AC3E}">
        <p14:creationId xmlns:p14="http://schemas.microsoft.com/office/powerpoint/2010/main" val="3649450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924645"/>
            <a:ext cx="2339751" cy="4933355"/>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val="664018927"/>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extLst>
                    <a:ext uri="{9D8B030D-6E8A-4147-A177-3AD203B41FA5}">
                      <a16:colId xmlns:a16="http://schemas.microsoft.com/office/drawing/2014/main" val="20000"/>
                    </a:ext>
                  </a:extLst>
                </a:gridCol>
              </a:tblGrid>
              <a:tr h="370840">
                <a:tc>
                  <a:txBody>
                    <a:bodyPr/>
                    <a:lstStyle/>
                    <a:p>
                      <a:pPr algn="ctr"/>
                      <a:r>
                        <a:rPr lang="el-GR" sz="800" b="1" kern="1200" dirty="0">
                          <a:solidFill>
                            <a:schemeClr val="tx1"/>
                          </a:solidFill>
                          <a:effectLst/>
                          <a:latin typeface="Trebuchet MS" panose="020B0603020202020204" pitchFamily="34" charset="0"/>
                          <a:ea typeface="+mn-ea"/>
                          <a:cs typeface="+mn-cs"/>
                        </a:rPr>
                        <a:t>ΕΛΛΗΝΟΖΑΜΠΙΑΝΟ ΕΠΙΜΕΛΗΤΗΡΙΟ</a:t>
                      </a:r>
                      <a:endParaRPr lang="el-GR" sz="800" kern="1200" dirty="0">
                        <a:solidFill>
                          <a:schemeClr val="tx1"/>
                        </a:solidFill>
                        <a:effectLst/>
                        <a:latin typeface="Trebuchet MS" panose="020B0603020202020204" pitchFamily="34" charset="0"/>
                        <a:ea typeface="+mn-ea"/>
                        <a:cs typeface="+mn-cs"/>
                      </a:endParaRPr>
                    </a:p>
                    <a:p>
                      <a:pPr algn="ctr"/>
                      <a:r>
                        <a:rPr lang="el-GR" sz="800" kern="1200" dirty="0">
                          <a:solidFill>
                            <a:schemeClr val="tx1"/>
                          </a:solidFill>
                          <a:effectLst/>
                          <a:latin typeface="Trebuchet MS" panose="020B0603020202020204" pitchFamily="34" charset="0"/>
                          <a:ea typeface="+mn-ea"/>
                          <a:cs typeface="+mn-cs"/>
                        </a:rPr>
                        <a:t>Δωδεκανήσου 9, </a:t>
                      </a:r>
                    </a:p>
                    <a:p>
                      <a:pPr algn="ctr"/>
                      <a:r>
                        <a:rPr lang="el-GR" sz="800" kern="1200" dirty="0">
                          <a:solidFill>
                            <a:schemeClr val="tx1"/>
                          </a:solidFill>
                          <a:effectLst/>
                          <a:latin typeface="Trebuchet MS" panose="020B0603020202020204" pitchFamily="34" charset="0"/>
                          <a:ea typeface="+mn-ea"/>
                          <a:cs typeface="+mn-cs"/>
                        </a:rPr>
                        <a:t>14572 Δροσιά Αθήνα</a:t>
                      </a:r>
                    </a:p>
                    <a:p>
                      <a:pPr algn="ctr"/>
                      <a:r>
                        <a:rPr lang="en-US" sz="800" kern="1200" dirty="0">
                          <a:solidFill>
                            <a:schemeClr val="tx1"/>
                          </a:solidFill>
                          <a:effectLst/>
                          <a:latin typeface="Trebuchet MS" panose="020B0603020202020204" pitchFamily="34" charset="0"/>
                          <a:ea typeface="+mn-ea"/>
                          <a:cs typeface="+mn-cs"/>
                        </a:rPr>
                        <a:t>t</a:t>
                      </a:r>
                      <a:r>
                        <a:rPr lang="el-GR" sz="800" kern="1200" dirty="0">
                          <a:solidFill>
                            <a:schemeClr val="tx1"/>
                          </a:solidFill>
                          <a:effectLst/>
                          <a:latin typeface="Trebuchet MS" panose="020B0603020202020204" pitchFamily="34" charset="0"/>
                          <a:ea typeface="+mn-ea"/>
                          <a:cs typeface="+mn-cs"/>
                        </a:rPr>
                        <a:t>. +30 210 6714553 | </a:t>
                      </a:r>
                      <a:r>
                        <a:rPr lang="en-US" sz="800" kern="1200" dirty="0">
                          <a:solidFill>
                            <a:schemeClr val="tx1"/>
                          </a:solidFill>
                          <a:effectLst/>
                          <a:latin typeface="Trebuchet MS" panose="020B0603020202020204" pitchFamily="34" charset="0"/>
                          <a:ea typeface="+mn-ea"/>
                          <a:cs typeface="+mn-cs"/>
                        </a:rPr>
                        <a:t>f</a:t>
                      </a:r>
                      <a:r>
                        <a:rPr lang="el-GR" sz="800" kern="1200" dirty="0">
                          <a:solidFill>
                            <a:schemeClr val="tx1"/>
                          </a:solidFill>
                          <a:effectLst/>
                          <a:latin typeface="Trebuchet MS" panose="020B0603020202020204" pitchFamily="34" charset="0"/>
                          <a:ea typeface="+mn-ea"/>
                          <a:cs typeface="+mn-cs"/>
                        </a:rPr>
                        <a:t>. +30 210 6714570 | </a:t>
                      </a:r>
                      <a:r>
                        <a:rPr lang="en-US" sz="800" kern="1200" dirty="0">
                          <a:solidFill>
                            <a:schemeClr val="tx1"/>
                          </a:solidFill>
                          <a:effectLst/>
                          <a:latin typeface="Trebuchet MS" panose="020B0603020202020204" pitchFamily="34" charset="0"/>
                          <a:ea typeface="+mn-ea"/>
                          <a:cs typeface="+mn-cs"/>
                        </a:rPr>
                        <a:t>e</a:t>
                      </a:r>
                      <a:r>
                        <a:rPr lang="el-GR" sz="800" kern="1200" dirty="0">
                          <a:solidFill>
                            <a:schemeClr val="tx1"/>
                          </a:solidFill>
                          <a:effectLst/>
                          <a:latin typeface="Trebuchet MS" panose="020B0603020202020204" pitchFamily="34" charset="0"/>
                          <a:ea typeface="+mn-ea"/>
                          <a:cs typeface="+mn-cs"/>
                        </a:rPr>
                        <a:t>. </a:t>
                      </a:r>
                      <a:r>
                        <a:rPr lang="en-US" sz="800" u="sng" kern="1200" dirty="0">
                          <a:solidFill>
                            <a:schemeClr val="tx1"/>
                          </a:solidFill>
                          <a:effectLst/>
                          <a:latin typeface="Trebuchet MS" panose="020B0603020202020204" pitchFamily="34" charset="0"/>
                          <a:ea typeface="+mn-ea"/>
                          <a:cs typeface="+mn-cs"/>
                          <a:hlinkClick r:id="rId4"/>
                        </a:rPr>
                        <a:t>info@hzc.gr</a:t>
                      </a:r>
                      <a:r>
                        <a:rPr lang="el-GR" sz="800" u="sng" kern="1200" dirty="0">
                          <a:solidFill>
                            <a:schemeClr val="tx1"/>
                          </a:solidFill>
                          <a:effectLst/>
                          <a:latin typeface="Trebuchet MS" panose="020B0603020202020204" pitchFamily="34" charset="0"/>
                          <a:ea typeface="+mn-ea"/>
                          <a:cs typeface="+mn-cs"/>
                        </a:rPr>
                        <a:t> </a:t>
                      </a:r>
                      <a:r>
                        <a:rPr lang="el-GR" sz="800" u="none" kern="1200" dirty="0">
                          <a:solidFill>
                            <a:schemeClr val="tx1"/>
                          </a:solidFill>
                          <a:effectLst/>
                          <a:latin typeface="Trebuchet MS" panose="020B0603020202020204" pitchFamily="34" charset="0"/>
                          <a:ea typeface="+mn-ea"/>
                          <a:cs typeface="+mn-cs"/>
                        </a:rPr>
                        <a:t> |  </a:t>
                      </a:r>
                      <a:r>
                        <a:rPr lang="en-US" sz="800" b="1" u="sng" kern="1200" dirty="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extLst>
                  <a:ext uri="{0D108BD9-81ED-4DB2-BD59-A6C34878D82A}">
                    <a16:rowId xmlns:a16="http://schemas.microsoft.com/office/drawing/2014/main" val="10000"/>
                  </a:ext>
                </a:extLst>
              </a:tr>
            </a:tbl>
          </a:graphicData>
        </a:graphic>
      </p:graphicFrame>
      <p:sp>
        <p:nvSpPr>
          <p:cNvPr id="2" name="TextBox 1"/>
          <p:cNvSpPr txBox="1"/>
          <p:nvPr/>
        </p:nvSpPr>
        <p:spPr>
          <a:xfrm>
            <a:off x="7236296" y="1475492"/>
            <a:ext cx="1673856" cy="369332"/>
          </a:xfrm>
          <a:prstGeom prst="rect">
            <a:avLst/>
          </a:prstGeom>
          <a:noFill/>
        </p:spPr>
        <p:txBody>
          <a:bodyPr wrap="none" rtlCol="0">
            <a:spAutoFit/>
          </a:bodyPr>
          <a:lstStyle/>
          <a:p>
            <a:r>
              <a:rPr lang="el-GR" b="1" dirty="0">
                <a:latin typeface="Tahoma" panose="020B0604030504040204" pitchFamily="34" charset="0"/>
                <a:ea typeface="Tahoma" panose="020B0604030504040204" pitchFamily="34" charset="0"/>
                <a:cs typeface="Tahoma" panose="020B0604030504040204" pitchFamily="34" charset="0"/>
              </a:rPr>
              <a:t>Γιατί Ζάμπια;</a:t>
            </a:r>
          </a:p>
        </p:txBody>
      </p:sp>
      <p:pic>
        <p:nvPicPr>
          <p:cNvPr id="2050" name="Picture 2" descr="Map of Zambia and Zambian Road Map"/>
          <p:cNvPicPr>
            <a:picLocks noChangeAspect="1" noChangeArrowheads="1"/>
          </p:cNvPicPr>
          <p:nvPr/>
        </p:nvPicPr>
        <p:blipFill>
          <a:blip r:embed="rId6" cstate="print"/>
          <a:srcRect/>
          <a:stretch>
            <a:fillRect/>
          </a:stretch>
        </p:blipFill>
        <p:spPr bwMode="auto">
          <a:xfrm>
            <a:off x="2339752" y="1916832"/>
            <a:ext cx="6804248" cy="4941168"/>
          </a:xfrm>
          <a:prstGeom prst="rect">
            <a:avLst/>
          </a:prstGeom>
          <a:noFill/>
          <a:ln>
            <a:solidFill>
              <a:srgbClr val="FF0000"/>
            </a:solidFill>
          </a:ln>
        </p:spPr>
      </p:pic>
      <p:sp>
        <p:nvSpPr>
          <p:cNvPr id="12" name="11 - Έλλειψη"/>
          <p:cNvSpPr/>
          <p:nvPr/>
        </p:nvSpPr>
        <p:spPr>
          <a:xfrm>
            <a:off x="5508104" y="4869160"/>
            <a:ext cx="1080120" cy="936104"/>
          </a:xfrm>
          <a:prstGeom prst="ellipse">
            <a:avLst/>
          </a:prstGeom>
          <a:noFill/>
          <a:ln>
            <a:solidFill>
              <a:srgbClr val="FF0000">
                <a:alpha val="42000"/>
              </a:srgbClr>
            </a:solidFill>
          </a:ln>
          <a:effectLst>
            <a:outerShdw blurRad="50800" dist="50800" dir="54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Έλλειψη"/>
          <p:cNvSpPr/>
          <p:nvPr/>
        </p:nvSpPr>
        <p:spPr>
          <a:xfrm>
            <a:off x="3779912" y="3573016"/>
            <a:ext cx="2592288" cy="1152128"/>
          </a:xfrm>
          <a:prstGeom prst="ellipse">
            <a:avLst/>
          </a:prstGeom>
          <a:noFill/>
          <a:ln>
            <a:solidFill>
              <a:srgbClr val="FF0000">
                <a:alpha val="42000"/>
              </a:srgbClr>
            </a:solidFill>
          </a:ln>
          <a:effectLst>
            <a:outerShdw blurRad="50800" dist="50800" dir="54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Έλλειψη"/>
          <p:cNvSpPr/>
          <p:nvPr/>
        </p:nvSpPr>
        <p:spPr>
          <a:xfrm>
            <a:off x="4572000" y="6381328"/>
            <a:ext cx="576064" cy="360040"/>
          </a:xfrm>
          <a:prstGeom prst="ellipse">
            <a:avLst/>
          </a:prstGeom>
          <a:noFill/>
          <a:ln>
            <a:solidFill>
              <a:srgbClr val="FF0000">
                <a:alpha val="42000"/>
              </a:srgbClr>
            </a:solidFill>
          </a:ln>
          <a:effectLst>
            <a:outerShdw blurRad="50800" dist="50800" dir="54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Έλλειψη"/>
          <p:cNvSpPr/>
          <p:nvPr/>
        </p:nvSpPr>
        <p:spPr>
          <a:xfrm>
            <a:off x="7020272" y="2132856"/>
            <a:ext cx="1008112" cy="504056"/>
          </a:xfrm>
          <a:prstGeom prst="ellipse">
            <a:avLst/>
          </a:prstGeom>
          <a:noFill/>
          <a:ln>
            <a:solidFill>
              <a:srgbClr val="FF0000">
                <a:alpha val="42000"/>
              </a:srgbClr>
            </a:solidFill>
          </a:ln>
          <a:effectLst>
            <a:outerShdw blurRad="50800" dist="50800" dir="54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Δεξιό βέλος"/>
          <p:cNvSpPr/>
          <p:nvPr/>
        </p:nvSpPr>
        <p:spPr>
          <a:xfrm rot="11069741">
            <a:off x="7392391" y="5236249"/>
            <a:ext cx="567758" cy="305907"/>
          </a:xfrm>
          <a:prstGeom prst="rightArrow">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Δεξιό βέλος"/>
          <p:cNvSpPr/>
          <p:nvPr/>
        </p:nvSpPr>
        <p:spPr>
          <a:xfrm rot="9032896">
            <a:off x="8327531" y="2154637"/>
            <a:ext cx="567758" cy="305907"/>
          </a:xfrm>
          <a:prstGeom prst="rightArrow">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18 - Δεξιό βέλος"/>
          <p:cNvSpPr/>
          <p:nvPr/>
        </p:nvSpPr>
        <p:spPr>
          <a:xfrm rot="19825816">
            <a:off x="3818417" y="6431925"/>
            <a:ext cx="567758" cy="305907"/>
          </a:xfrm>
          <a:prstGeom prst="rightArrow">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19 - Δεξιό βέλος"/>
          <p:cNvSpPr/>
          <p:nvPr/>
        </p:nvSpPr>
        <p:spPr>
          <a:xfrm rot="5400000">
            <a:off x="5591227" y="3522788"/>
            <a:ext cx="567758" cy="305907"/>
          </a:xfrm>
          <a:prstGeom prst="rightArrow">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52" name="Picture 4" descr="http://www.gicafrica.diplo.de/contentblob/4320540/Galeriebild_gross/4743651/ZambiaLusaka.jpg"/>
          <p:cNvPicPr>
            <a:picLocks noChangeAspect="1" noChangeArrowheads="1"/>
          </p:cNvPicPr>
          <p:nvPr/>
        </p:nvPicPr>
        <p:blipFill>
          <a:blip r:embed="rId7" cstate="print"/>
          <a:srcRect/>
          <a:stretch>
            <a:fillRect/>
          </a:stretch>
        </p:blipFill>
        <p:spPr bwMode="auto">
          <a:xfrm>
            <a:off x="107504" y="2060848"/>
            <a:ext cx="2160240" cy="2007560"/>
          </a:xfrm>
          <a:prstGeom prst="rect">
            <a:avLst/>
          </a:prstGeom>
          <a:noFill/>
        </p:spPr>
      </p:pic>
      <p:pic>
        <p:nvPicPr>
          <p:cNvPr id="21" name="20 - Εικόνα" descr="hzc_gr_logo"/>
          <p:cNvPicPr/>
          <p:nvPr/>
        </p:nvPicPr>
        <p:blipFill>
          <a:blip r:embed="rId8" cstate="print"/>
          <a:srcRect/>
          <a:stretch>
            <a:fillRect/>
          </a:stretch>
        </p:blipFill>
        <p:spPr bwMode="auto">
          <a:xfrm>
            <a:off x="0" y="0"/>
            <a:ext cx="2411760" cy="1296144"/>
          </a:xfrm>
          <a:prstGeom prst="rect">
            <a:avLst/>
          </a:prstGeom>
          <a:noFill/>
          <a:ln w="9525">
            <a:noFill/>
            <a:miter lim="800000"/>
            <a:headEnd/>
            <a:tailEnd/>
          </a:ln>
        </p:spPr>
      </p:pic>
    </p:spTree>
    <p:extLst>
      <p:ext uri="{BB962C8B-B14F-4D97-AF65-F5344CB8AC3E}">
        <p14:creationId xmlns:p14="http://schemas.microsoft.com/office/powerpoint/2010/main" val="3649450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val="2925985240"/>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extLst>
                    <a:ext uri="{9D8B030D-6E8A-4147-A177-3AD203B41FA5}">
                      <a16:colId xmlns:a16="http://schemas.microsoft.com/office/drawing/2014/main" val="20000"/>
                    </a:ext>
                  </a:extLst>
                </a:gridCol>
              </a:tblGrid>
              <a:tr h="370840">
                <a:tc>
                  <a:txBody>
                    <a:bodyPr/>
                    <a:lstStyle/>
                    <a:p>
                      <a:pPr algn="ctr"/>
                      <a:r>
                        <a:rPr lang="el-GR" sz="800" b="1" kern="1200" dirty="0">
                          <a:solidFill>
                            <a:schemeClr val="tx1"/>
                          </a:solidFill>
                          <a:effectLst/>
                          <a:latin typeface="Trebuchet MS" panose="020B0603020202020204" pitchFamily="34" charset="0"/>
                          <a:ea typeface="+mn-ea"/>
                          <a:cs typeface="+mn-cs"/>
                        </a:rPr>
                        <a:t>ΕΛΛΗΝΟΖΑΜΠΙΑΝΟ ΕΠΙΜΕΛΗΤΗΡΙΟ</a:t>
                      </a:r>
                      <a:endParaRPr lang="el-GR" sz="800" kern="1200" dirty="0">
                        <a:solidFill>
                          <a:schemeClr val="tx1"/>
                        </a:solidFill>
                        <a:effectLst/>
                        <a:latin typeface="Trebuchet MS" panose="020B0603020202020204" pitchFamily="34" charset="0"/>
                        <a:ea typeface="+mn-ea"/>
                        <a:cs typeface="+mn-cs"/>
                      </a:endParaRPr>
                    </a:p>
                    <a:p>
                      <a:pPr algn="ctr"/>
                      <a:r>
                        <a:rPr lang="el-GR" sz="800" kern="1200" dirty="0">
                          <a:solidFill>
                            <a:schemeClr val="tx1"/>
                          </a:solidFill>
                          <a:effectLst/>
                          <a:latin typeface="Trebuchet MS" panose="020B0603020202020204" pitchFamily="34" charset="0"/>
                          <a:ea typeface="+mn-ea"/>
                          <a:cs typeface="+mn-cs"/>
                        </a:rPr>
                        <a:t>Δωδεκανήσου 9, </a:t>
                      </a:r>
                    </a:p>
                    <a:p>
                      <a:pPr algn="ctr"/>
                      <a:r>
                        <a:rPr lang="el-GR" sz="800" kern="1200" dirty="0">
                          <a:solidFill>
                            <a:schemeClr val="tx1"/>
                          </a:solidFill>
                          <a:effectLst/>
                          <a:latin typeface="Trebuchet MS" panose="020B0603020202020204" pitchFamily="34" charset="0"/>
                          <a:ea typeface="+mn-ea"/>
                          <a:cs typeface="+mn-cs"/>
                        </a:rPr>
                        <a:t>14572 Δροσιά Αθήνα</a:t>
                      </a:r>
                    </a:p>
                    <a:p>
                      <a:pPr algn="ctr"/>
                      <a:r>
                        <a:rPr lang="en-US" sz="800" kern="1200" dirty="0">
                          <a:solidFill>
                            <a:schemeClr val="tx1"/>
                          </a:solidFill>
                          <a:effectLst/>
                          <a:latin typeface="Trebuchet MS" panose="020B0603020202020204" pitchFamily="34" charset="0"/>
                          <a:ea typeface="+mn-ea"/>
                          <a:cs typeface="+mn-cs"/>
                        </a:rPr>
                        <a:t>t</a:t>
                      </a:r>
                      <a:r>
                        <a:rPr lang="el-GR" sz="800" kern="1200" dirty="0">
                          <a:solidFill>
                            <a:schemeClr val="tx1"/>
                          </a:solidFill>
                          <a:effectLst/>
                          <a:latin typeface="Trebuchet MS" panose="020B0603020202020204" pitchFamily="34" charset="0"/>
                          <a:ea typeface="+mn-ea"/>
                          <a:cs typeface="+mn-cs"/>
                        </a:rPr>
                        <a:t>. +30 210 6714553 | </a:t>
                      </a:r>
                      <a:r>
                        <a:rPr lang="en-US" sz="800" kern="1200" dirty="0">
                          <a:solidFill>
                            <a:schemeClr val="tx1"/>
                          </a:solidFill>
                          <a:effectLst/>
                          <a:latin typeface="Trebuchet MS" panose="020B0603020202020204" pitchFamily="34" charset="0"/>
                          <a:ea typeface="+mn-ea"/>
                          <a:cs typeface="+mn-cs"/>
                        </a:rPr>
                        <a:t>f</a:t>
                      </a:r>
                      <a:r>
                        <a:rPr lang="el-GR" sz="800" kern="1200" dirty="0">
                          <a:solidFill>
                            <a:schemeClr val="tx1"/>
                          </a:solidFill>
                          <a:effectLst/>
                          <a:latin typeface="Trebuchet MS" panose="020B0603020202020204" pitchFamily="34" charset="0"/>
                          <a:ea typeface="+mn-ea"/>
                          <a:cs typeface="+mn-cs"/>
                        </a:rPr>
                        <a:t>. +30 210 6714570 | </a:t>
                      </a:r>
                      <a:r>
                        <a:rPr lang="en-US" sz="800" kern="1200" dirty="0">
                          <a:solidFill>
                            <a:schemeClr val="tx1"/>
                          </a:solidFill>
                          <a:effectLst/>
                          <a:latin typeface="Trebuchet MS" panose="020B0603020202020204" pitchFamily="34" charset="0"/>
                          <a:ea typeface="+mn-ea"/>
                          <a:cs typeface="+mn-cs"/>
                        </a:rPr>
                        <a:t>e</a:t>
                      </a:r>
                      <a:r>
                        <a:rPr lang="el-GR" sz="800" kern="1200" dirty="0">
                          <a:solidFill>
                            <a:schemeClr val="tx1"/>
                          </a:solidFill>
                          <a:effectLst/>
                          <a:latin typeface="Trebuchet MS" panose="020B0603020202020204" pitchFamily="34" charset="0"/>
                          <a:ea typeface="+mn-ea"/>
                          <a:cs typeface="+mn-cs"/>
                        </a:rPr>
                        <a:t>. </a:t>
                      </a:r>
                      <a:r>
                        <a:rPr lang="en-US" sz="800" u="sng" kern="1200" dirty="0">
                          <a:solidFill>
                            <a:schemeClr val="tx1"/>
                          </a:solidFill>
                          <a:effectLst/>
                          <a:latin typeface="Trebuchet MS" panose="020B0603020202020204" pitchFamily="34" charset="0"/>
                          <a:ea typeface="+mn-ea"/>
                          <a:cs typeface="+mn-cs"/>
                          <a:hlinkClick r:id="rId4"/>
                        </a:rPr>
                        <a:t>info@hzc.gr</a:t>
                      </a:r>
                      <a:r>
                        <a:rPr lang="el-GR" sz="800" u="sng" kern="1200" dirty="0">
                          <a:solidFill>
                            <a:schemeClr val="tx1"/>
                          </a:solidFill>
                          <a:effectLst/>
                          <a:latin typeface="Trebuchet MS" panose="020B0603020202020204" pitchFamily="34" charset="0"/>
                          <a:ea typeface="+mn-ea"/>
                          <a:cs typeface="+mn-cs"/>
                        </a:rPr>
                        <a:t> </a:t>
                      </a:r>
                      <a:r>
                        <a:rPr lang="el-GR" sz="800" u="none" kern="1200" dirty="0">
                          <a:solidFill>
                            <a:schemeClr val="tx1"/>
                          </a:solidFill>
                          <a:effectLst/>
                          <a:latin typeface="Trebuchet MS" panose="020B0603020202020204" pitchFamily="34" charset="0"/>
                          <a:ea typeface="+mn-ea"/>
                          <a:cs typeface="+mn-cs"/>
                        </a:rPr>
                        <a:t> |  </a:t>
                      </a:r>
                      <a:r>
                        <a:rPr lang="en-US" sz="800" b="1" u="sng" kern="1200" dirty="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extLst>
                  <a:ext uri="{0D108BD9-81ED-4DB2-BD59-A6C34878D82A}">
                    <a16:rowId xmlns:a16="http://schemas.microsoft.com/office/drawing/2014/main" val="10000"/>
                  </a:ext>
                </a:extLst>
              </a:tr>
            </a:tbl>
          </a:graphicData>
        </a:graphic>
      </p:graphicFrame>
      <p:sp>
        <p:nvSpPr>
          <p:cNvPr id="2" name="TextBox 1"/>
          <p:cNvSpPr txBox="1"/>
          <p:nvPr/>
        </p:nvSpPr>
        <p:spPr>
          <a:xfrm>
            <a:off x="6084168" y="1475492"/>
            <a:ext cx="3038011" cy="369332"/>
          </a:xfrm>
          <a:prstGeom prst="rect">
            <a:avLst/>
          </a:prstGeom>
          <a:noFill/>
        </p:spPr>
        <p:txBody>
          <a:bodyPr wrap="none" rtlCol="0">
            <a:spAutoFit/>
          </a:bodyPr>
          <a:lstStyle/>
          <a:p>
            <a:r>
              <a:rPr lang="el-GR" b="1" dirty="0">
                <a:latin typeface="Tahoma" panose="020B0604030504040204" pitchFamily="34" charset="0"/>
                <a:ea typeface="Tahoma" panose="020B0604030504040204" pitchFamily="34" charset="0"/>
                <a:cs typeface="Tahoma" panose="020B0604030504040204" pitchFamily="34" charset="0"/>
              </a:rPr>
              <a:t>Η Οικονομία της Ζάμπιας</a:t>
            </a:r>
          </a:p>
        </p:txBody>
      </p:sp>
      <p:sp>
        <p:nvSpPr>
          <p:cNvPr id="7" name="Rectangle 2"/>
          <p:cNvSpPr>
            <a:spLocks noChangeArrowheads="1"/>
          </p:cNvSpPr>
          <p:nvPr/>
        </p:nvSpPr>
        <p:spPr bwMode="auto">
          <a:xfrm>
            <a:off x="2699792" y="2204864"/>
            <a:ext cx="60960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l-GR" sz="1400" dirty="0">
                <a:latin typeface="Trebuchet MS" panose="020B0603020202020204" pitchFamily="34" charset="0"/>
              </a:rPr>
              <a:t>Οι εξαγωγές που πραγματοποιήθηκαν το 201</a:t>
            </a:r>
            <a:r>
              <a:rPr lang="en-US" sz="1400" dirty="0">
                <a:latin typeface="Trebuchet MS" panose="020B0603020202020204" pitchFamily="34" charset="0"/>
              </a:rPr>
              <a:t>7</a:t>
            </a:r>
            <a:r>
              <a:rPr lang="el-GR" sz="1400" dirty="0">
                <a:latin typeface="Trebuchet MS" panose="020B0603020202020204" pitchFamily="34" charset="0"/>
              </a:rPr>
              <a:t> ανήλθαν σε 8,56 δισ. $, ενώ οι αντίστοιχες εισαγωγές ανήλθαν σε 8,26 δισ. $ για το ίδιο έτος.</a:t>
            </a:r>
          </a:p>
          <a:p>
            <a:pPr algn="just"/>
            <a:endParaRPr lang="el-GR" sz="1400" dirty="0">
              <a:latin typeface="Trebuchet MS" panose="020B0603020202020204" pitchFamily="34" charset="0"/>
            </a:endParaRPr>
          </a:p>
          <a:p>
            <a:pPr algn="just"/>
            <a:r>
              <a:rPr lang="el-GR" sz="1400" dirty="0">
                <a:latin typeface="Trebuchet MS" panose="020B0603020202020204" pitchFamily="34" charset="0"/>
              </a:rPr>
              <a:t>Το ανθρώπινο δυναμικό που διαθέτει η χώρα ανήλθε σε 6,5 εκ. εργαζομένους. Ενώ το επίπεδο εκπαίδευσης είναι αρκετά υψηλό συγκρινόμενο με τις υπόλοιπες χώρες της </a:t>
            </a:r>
            <a:r>
              <a:rPr lang="el-GR" sz="1400" dirty="0" err="1">
                <a:latin typeface="Trebuchet MS" panose="020B0603020202020204" pitchFamily="34" charset="0"/>
              </a:rPr>
              <a:t>υποσαχάριας</a:t>
            </a:r>
            <a:r>
              <a:rPr lang="el-GR" sz="1400" dirty="0">
                <a:latin typeface="Trebuchet MS" panose="020B0603020202020204" pitchFamily="34" charset="0"/>
              </a:rPr>
              <a:t> Αφρικής.</a:t>
            </a:r>
          </a:p>
          <a:p>
            <a:pPr algn="just"/>
            <a:endParaRPr lang="el-GR" sz="1400" dirty="0">
              <a:latin typeface="Trebuchet MS" panose="020B0603020202020204" pitchFamily="34" charset="0"/>
            </a:endParaRPr>
          </a:p>
          <a:p>
            <a:pPr algn="just"/>
            <a:r>
              <a:rPr lang="el-GR" sz="1400" dirty="0">
                <a:latin typeface="Trebuchet MS" panose="020B0603020202020204" pitchFamily="34" charset="0"/>
              </a:rPr>
              <a:t>Ο μέσος όρος ωριαίας αμοιβής ανέρχεται σε 1,62 $.</a:t>
            </a:r>
          </a:p>
          <a:p>
            <a:pPr algn="just"/>
            <a:endParaRPr lang="el-GR" sz="1400" dirty="0">
              <a:latin typeface="Trebuchet MS" panose="020B0603020202020204" pitchFamily="34" charset="0"/>
            </a:endParaRPr>
          </a:p>
          <a:p>
            <a:pPr algn="just"/>
            <a:r>
              <a:rPr lang="el-GR" sz="1400" dirty="0">
                <a:latin typeface="Trebuchet MS" panose="020B0603020202020204" pitchFamily="34" charset="0"/>
              </a:rPr>
              <a:t>Η κατανομή ανά κλάδο ενεργού ανθρώπινου δυναμικού είναι :</a:t>
            </a:r>
          </a:p>
          <a:p>
            <a:pPr algn="just"/>
            <a:endParaRPr lang="el-GR" sz="1400" dirty="0">
              <a:latin typeface="Trebuchet MS" panose="020B0603020202020204" pitchFamily="34" charset="0"/>
            </a:endParaRPr>
          </a:p>
          <a:p>
            <a:pPr algn="just"/>
            <a:endParaRPr lang="el-GR" sz="1400" dirty="0">
              <a:latin typeface="Trebuchet MS" panose="020B0603020202020204" pitchFamily="34" charset="0"/>
            </a:endParaRPr>
          </a:p>
          <a:p>
            <a:pPr algn="just"/>
            <a:endParaRPr lang="el-GR" sz="1400" dirty="0">
              <a:latin typeface="Trebuchet MS" panose="020B0603020202020204" pitchFamily="34" charset="0"/>
            </a:endParaRPr>
          </a:p>
          <a:p>
            <a:pPr algn="just"/>
            <a:endParaRPr lang="el-GR" sz="1400" dirty="0">
              <a:latin typeface="Trebuchet MS" panose="020B0603020202020204" pitchFamily="34" charset="0"/>
            </a:endParaRPr>
          </a:p>
        </p:txBody>
      </p:sp>
      <p:pic>
        <p:nvPicPr>
          <p:cNvPr id="2050" name="Picture 2" descr="https://encrypted-tbn0.gstatic.com/images?q=tbn:ANd9GcS5wH_i-SfZOWxtUqv0oW3RXlP-lIjEqWKz6DgArkTjDLM6TznsqA"/>
          <p:cNvPicPr>
            <a:picLocks noChangeAspect="1" noChangeArrowheads="1"/>
          </p:cNvPicPr>
          <p:nvPr/>
        </p:nvPicPr>
        <p:blipFill>
          <a:blip r:embed="rId6" cstate="print"/>
          <a:srcRect/>
          <a:stretch>
            <a:fillRect/>
          </a:stretch>
        </p:blipFill>
        <p:spPr bwMode="auto">
          <a:xfrm>
            <a:off x="107504" y="2060848"/>
            <a:ext cx="2232248" cy="2771542"/>
          </a:xfrm>
          <a:prstGeom prst="rect">
            <a:avLst/>
          </a:prstGeom>
          <a:noFill/>
        </p:spPr>
      </p:pic>
      <p:graphicFrame>
        <p:nvGraphicFramePr>
          <p:cNvPr id="12" name="11 - Πίνακας"/>
          <p:cNvGraphicFramePr>
            <a:graphicFrameLocks noGrp="1"/>
          </p:cNvGraphicFramePr>
          <p:nvPr>
            <p:extLst>
              <p:ext uri="{D42A27DB-BD31-4B8C-83A1-F6EECF244321}">
                <p14:modId xmlns:p14="http://schemas.microsoft.com/office/powerpoint/2010/main" val="400420090"/>
              </p:ext>
            </p:extLst>
          </p:nvPr>
        </p:nvGraphicFramePr>
        <p:xfrm>
          <a:off x="2699792" y="5013176"/>
          <a:ext cx="6096000"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ctr"/>
                      <a:endParaRPr lang="el-GR" dirty="0"/>
                    </a:p>
                  </a:txBody>
                  <a:tcPr/>
                </a:tc>
                <a:tc>
                  <a:txBody>
                    <a:bodyPr/>
                    <a:lstStyle/>
                    <a:p>
                      <a:pPr algn="ctr"/>
                      <a:r>
                        <a:rPr lang="en-US" dirty="0"/>
                        <a:t>2021</a:t>
                      </a:r>
                      <a:endParaRPr lang="el-GR" dirty="0"/>
                    </a:p>
                  </a:txBody>
                  <a:tcPr/>
                </a:tc>
                <a:tc>
                  <a:txBody>
                    <a:bodyPr/>
                    <a:lstStyle/>
                    <a:p>
                      <a:pPr algn="ctr"/>
                      <a:endParaRPr lang="el-GR"/>
                    </a:p>
                  </a:txBody>
                  <a:tcPr/>
                </a:tc>
                <a:tc>
                  <a:txBody>
                    <a:bodyPr/>
                    <a:lstStyle/>
                    <a:p>
                      <a:pPr algn="ctr"/>
                      <a:r>
                        <a:rPr lang="el-GR" dirty="0"/>
                        <a:t>2008</a:t>
                      </a:r>
                    </a:p>
                  </a:txBody>
                  <a:tcPr/>
                </a:tc>
                <a:extLst>
                  <a:ext uri="{0D108BD9-81ED-4DB2-BD59-A6C34878D82A}">
                    <a16:rowId xmlns:a16="http://schemas.microsoft.com/office/drawing/2014/main" val="10000"/>
                  </a:ext>
                </a:extLst>
              </a:tr>
              <a:tr h="370840">
                <a:tc>
                  <a:txBody>
                    <a:bodyPr/>
                    <a:lstStyle/>
                    <a:p>
                      <a:pPr algn="ctr"/>
                      <a:r>
                        <a:rPr lang="el-GR" dirty="0"/>
                        <a:t>Γεωργία</a:t>
                      </a:r>
                    </a:p>
                  </a:txBody>
                  <a:tcPr/>
                </a:tc>
                <a:tc>
                  <a:txBody>
                    <a:bodyPr/>
                    <a:lstStyle/>
                    <a:p>
                      <a:pPr algn="ctr"/>
                      <a:r>
                        <a:rPr lang="en-US" dirty="0"/>
                        <a:t>69</a:t>
                      </a:r>
                      <a:r>
                        <a:rPr lang="el-GR" dirty="0"/>
                        <a:t>%</a:t>
                      </a:r>
                    </a:p>
                  </a:txBody>
                  <a:tcPr/>
                </a:tc>
                <a:tc>
                  <a:txBody>
                    <a:bodyPr/>
                    <a:lstStyle/>
                    <a:p>
                      <a:pPr algn="ctr"/>
                      <a:r>
                        <a:rPr lang="el-GR" dirty="0"/>
                        <a:t>Γεωργία</a:t>
                      </a:r>
                    </a:p>
                  </a:txBody>
                  <a:tcPr/>
                </a:tc>
                <a:tc>
                  <a:txBody>
                    <a:bodyPr/>
                    <a:lstStyle/>
                    <a:p>
                      <a:pPr algn="ctr"/>
                      <a:r>
                        <a:rPr lang="el-GR" dirty="0"/>
                        <a:t>85%</a:t>
                      </a:r>
                    </a:p>
                  </a:txBody>
                  <a:tcPr/>
                </a:tc>
                <a:extLst>
                  <a:ext uri="{0D108BD9-81ED-4DB2-BD59-A6C34878D82A}">
                    <a16:rowId xmlns:a16="http://schemas.microsoft.com/office/drawing/2014/main" val="10001"/>
                  </a:ext>
                </a:extLst>
              </a:tr>
              <a:tr h="370840">
                <a:tc>
                  <a:txBody>
                    <a:bodyPr/>
                    <a:lstStyle/>
                    <a:p>
                      <a:pPr algn="ctr"/>
                      <a:r>
                        <a:rPr lang="el-GR" dirty="0"/>
                        <a:t>Βιομηχανία</a:t>
                      </a:r>
                    </a:p>
                  </a:txBody>
                  <a:tcPr/>
                </a:tc>
                <a:tc>
                  <a:txBody>
                    <a:bodyPr/>
                    <a:lstStyle/>
                    <a:p>
                      <a:pPr algn="ctr"/>
                      <a:r>
                        <a:rPr lang="en-US" dirty="0"/>
                        <a:t>19</a:t>
                      </a:r>
                      <a:r>
                        <a:rPr lang="el-GR" dirty="0"/>
                        <a:t>%</a:t>
                      </a:r>
                    </a:p>
                  </a:txBody>
                  <a:tcPr/>
                </a:tc>
                <a:tc>
                  <a:txBody>
                    <a:bodyPr/>
                    <a:lstStyle/>
                    <a:p>
                      <a:pPr algn="ctr"/>
                      <a:r>
                        <a:rPr lang="el-GR" dirty="0"/>
                        <a:t>Βιομηχανία</a:t>
                      </a:r>
                    </a:p>
                  </a:txBody>
                  <a:tcPr/>
                </a:tc>
                <a:tc>
                  <a:txBody>
                    <a:bodyPr/>
                    <a:lstStyle/>
                    <a:p>
                      <a:pPr algn="ctr"/>
                      <a:r>
                        <a:rPr lang="el-GR" dirty="0"/>
                        <a:t>9%</a:t>
                      </a:r>
                    </a:p>
                  </a:txBody>
                  <a:tcPr/>
                </a:tc>
                <a:extLst>
                  <a:ext uri="{0D108BD9-81ED-4DB2-BD59-A6C34878D82A}">
                    <a16:rowId xmlns:a16="http://schemas.microsoft.com/office/drawing/2014/main" val="10002"/>
                  </a:ext>
                </a:extLst>
              </a:tr>
              <a:tr h="370840">
                <a:tc>
                  <a:txBody>
                    <a:bodyPr/>
                    <a:lstStyle/>
                    <a:p>
                      <a:pPr algn="ctr"/>
                      <a:r>
                        <a:rPr lang="el-GR" dirty="0"/>
                        <a:t>Υπηρεσίες</a:t>
                      </a:r>
                    </a:p>
                  </a:txBody>
                  <a:tcPr/>
                </a:tc>
                <a:tc>
                  <a:txBody>
                    <a:bodyPr/>
                    <a:lstStyle/>
                    <a:p>
                      <a:pPr algn="ctr"/>
                      <a:r>
                        <a:rPr lang="el-GR" dirty="0"/>
                        <a:t>1</a:t>
                      </a:r>
                      <a:r>
                        <a:rPr lang="en-US" dirty="0"/>
                        <a:t>2</a:t>
                      </a:r>
                      <a:r>
                        <a:rPr lang="el-GR" dirty="0"/>
                        <a:t>%</a:t>
                      </a:r>
                    </a:p>
                  </a:txBody>
                  <a:tcPr/>
                </a:tc>
                <a:tc>
                  <a:txBody>
                    <a:bodyPr/>
                    <a:lstStyle/>
                    <a:p>
                      <a:pPr algn="ctr"/>
                      <a:r>
                        <a:rPr lang="el-GR" dirty="0"/>
                        <a:t>Υπηρεσίες</a:t>
                      </a:r>
                    </a:p>
                  </a:txBody>
                  <a:tcPr/>
                </a:tc>
                <a:tc>
                  <a:txBody>
                    <a:bodyPr/>
                    <a:lstStyle/>
                    <a:p>
                      <a:pPr algn="ctr"/>
                      <a:r>
                        <a:rPr lang="el-GR" dirty="0"/>
                        <a:t>6%</a:t>
                      </a:r>
                    </a:p>
                  </a:txBody>
                  <a:tcPr/>
                </a:tc>
                <a:extLst>
                  <a:ext uri="{0D108BD9-81ED-4DB2-BD59-A6C34878D82A}">
                    <a16:rowId xmlns:a16="http://schemas.microsoft.com/office/drawing/2014/main" val="10003"/>
                  </a:ext>
                </a:extLst>
              </a:tr>
            </a:tbl>
          </a:graphicData>
        </a:graphic>
      </p:graphicFrame>
      <p:pic>
        <p:nvPicPr>
          <p:cNvPr id="10" name="9 - Εικόνα" descr="hzc_gr_logo"/>
          <p:cNvPicPr/>
          <p:nvPr/>
        </p:nvPicPr>
        <p:blipFill>
          <a:blip r:embed="rId7" cstate="print"/>
          <a:srcRect/>
          <a:stretch>
            <a:fillRect/>
          </a:stretch>
        </p:blipFill>
        <p:spPr bwMode="auto">
          <a:xfrm>
            <a:off x="0" y="0"/>
            <a:ext cx="2411760" cy="1296144"/>
          </a:xfrm>
          <a:prstGeom prst="rect">
            <a:avLst/>
          </a:prstGeom>
          <a:noFill/>
          <a:ln w="9525">
            <a:noFill/>
            <a:miter lim="800000"/>
            <a:headEnd/>
            <a:tailEnd/>
          </a:ln>
        </p:spPr>
      </p:pic>
    </p:spTree>
    <p:extLst>
      <p:ext uri="{BB962C8B-B14F-4D97-AF65-F5344CB8AC3E}">
        <p14:creationId xmlns:p14="http://schemas.microsoft.com/office/powerpoint/2010/main" val="1693984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val="3087267832"/>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extLst>
                    <a:ext uri="{9D8B030D-6E8A-4147-A177-3AD203B41FA5}">
                      <a16:colId xmlns:a16="http://schemas.microsoft.com/office/drawing/2014/main" val="20000"/>
                    </a:ext>
                  </a:extLst>
                </a:gridCol>
              </a:tblGrid>
              <a:tr h="370840">
                <a:tc>
                  <a:txBody>
                    <a:bodyPr/>
                    <a:lstStyle/>
                    <a:p>
                      <a:pPr algn="ctr"/>
                      <a:r>
                        <a:rPr lang="el-GR" sz="800" b="1" kern="1200" dirty="0">
                          <a:solidFill>
                            <a:schemeClr val="tx1"/>
                          </a:solidFill>
                          <a:effectLst/>
                          <a:latin typeface="Trebuchet MS" panose="020B0603020202020204" pitchFamily="34" charset="0"/>
                          <a:ea typeface="+mn-ea"/>
                          <a:cs typeface="+mn-cs"/>
                        </a:rPr>
                        <a:t>ΕΛΛΗΝΟΖΑΜΠΙΑΝΟ ΕΠΙΜΕΛΗΤΗΡΙΟ</a:t>
                      </a:r>
                      <a:endParaRPr lang="el-GR" sz="800" kern="1200" dirty="0">
                        <a:solidFill>
                          <a:schemeClr val="tx1"/>
                        </a:solidFill>
                        <a:effectLst/>
                        <a:latin typeface="Trebuchet MS" panose="020B0603020202020204" pitchFamily="34" charset="0"/>
                        <a:ea typeface="+mn-ea"/>
                        <a:cs typeface="+mn-cs"/>
                      </a:endParaRPr>
                    </a:p>
                    <a:p>
                      <a:pPr algn="ctr"/>
                      <a:r>
                        <a:rPr lang="el-GR" sz="800" kern="1200" dirty="0">
                          <a:solidFill>
                            <a:schemeClr val="tx1"/>
                          </a:solidFill>
                          <a:effectLst/>
                          <a:latin typeface="Trebuchet MS" panose="020B0603020202020204" pitchFamily="34" charset="0"/>
                          <a:ea typeface="+mn-ea"/>
                          <a:cs typeface="+mn-cs"/>
                        </a:rPr>
                        <a:t>Δωδεκανήσου 9, </a:t>
                      </a:r>
                    </a:p>
                    <a:p>
                      <a:pPr algn="ctr"/>
                      <a:r>
                        <a:rPr lang="el-GR" sz="800" kern="1200" dirty="0">
                          <a:solidFill>
                            <a:schemeClr val="tx1"/>
                          </a:solidFill>
                          <a:effectLst/>
                          <a:latin typeface="Trebuchet MS" panose="020B0603020202020204" pitchFamily="34" charset="0"/>
                          <a:ea typeface="+mn-ea"/>
                          <a:cs typeface="+mn-cs"/>
                        </a:rPr>
                        <a:t>14572 Δροσιά Αθήνα</a:t>
                      </a:r>
                    </a:p>
                    <a:p>
                      <a:pPr algn="ctr"/>
                      <a:r>
                        <a:rPr lang="en-US" sz="800" kern="1200" dirty="0">
                          <a:solidFill>
                            <a:schemeClr val="tx1"/>
                          </a:solidFill>
                          <a:effectLst/>
                          <a:latin typeface="Trebuchet MS" panose="020B0603020202020204" pitchFamily="34" charset="0"/>
                          <a:ea typeface="+mn-ea"/>
                          <a:cs typeface="+mn-cs"/>
                        </a:rPr>
                        <a:t>t</a:t>
                      </a:r>
                      <a:r>
                        <a:rPr lang="el-GR" sz="800" kern="1200" dirty="0">
                          <a:solidFill>
                            <a:schemeClr val="tx1"/>
                          </a:solidFill>
                          <a:effectLst/>
                          <a:latin typeface="Trebuchet MS" panose="020B0603020202020204" pitchFamily="34" charset="0"/>
                          <a:ea typeface="+mn-ea"/>
                          <a:cs typeface="+mn-cs"/>
                        </a:rPr>
                        <a:t>. +30 210 6714553 | </a:t>
                      </a:r>
                      <a:r>
                        <a:rPr lang="en-US" sz="800" kern="1200" dirty="0">
                          <a:solidFill>
                            <a:schemeClr val="tx1"/>
                          </a:solidFill>
                          <a:effectLst/>
                          <a:latin typeface="Trebuchet MS" panose="020B0603020202020204" pitchFamily="34" charset="0"/>
                          <a:ea typeface="+mn-ea"/>
                          <a:cs typeface="+mn-cs"/>
                        </a:rPr>
                        <a:t>f</a:t>
                      </a:r>
                      <a:r>
                        <a:rPr lang="el-GR" sz="800" kern="1200" dirty="0">
                          <a:solidFill>
                            <a:schemeClr val="tx1"/>
                          </a:solidFill>
                          <a:effectLst/>
                          <a:latin typeface="Trebuchet MS" panose="020B0603020202020204" pitchFamily="34" charset="0"/>
                          <a:ea typeface="+mn-ea"/>
                          <a:cs typeface="+mn-cs"/>
                        </a:rPr>
                        <a:t>. +30 210 6714570 | </a:t>
                      </a:r>
                      <a:r>
                        <a:rPr lang="en-US" sz="800" kern="1200" dirty="0">
                          <a:solidFill>
                            <a:schemeClr val="tx1"/>
                          </a:solidFill>
                          <a:effectLst/>
                          <a:latin typeface="Trebuchet MS" panose="020B0603020202020204" pitchFamily="34" charset="0"/>
                          <a:ea typeface="+mn-ea"/>
                          <a:cs typeface="+mn-cs"/>
                        </a:rPr>
                        <a:t>e</a:t>
                      </a:r>
                      <a:r>
                        <a:rPr lang="el-GR" sz="800" kern="1200" dirty="0">
                          <a:solidFill>
                            <a:schemeClr val="tx1"/>
                          </a:solidFill>
                          <a:effectLst/>
                          <a:latin typeface="Trebuchet MS" panose="020B0603020202020204" pitchFamily="34" charset="0"/>
                          <a:ea typeface="+mn-ea"/>
                          <a:cs typeface="+mn-cs"/>
                        </a:rPr>
                        <a:t>. </a:t>
                      </a:r>
                      <a:r>
                        <a:rPr lang="en-US" sz="800" u="sng" kern="1200" dirty="0">
                          <a:solidFill>
                            <a:schemeClr val="tx1"/>
                          </a:solidFill>
                          <a:effectLst/>
                          <a:latin typeface="Trebuchet MS" panose="020B0603020202020204" pitchFamily="34" charset="0"/>
                          <a:ea typeface="+mn-ea"/>
                          <a:cs typeface="+mn-cs"/>
                          <a:hlinkClick r:id="rId4"/>
                        </a:rPr>
                        <a:t>info@hzc.gr</a:t>
                      </a:r>
                      <a:r>
                        <a:rPr lang="el-GR" sz="800" u="sng" kern="1200" dirty="0">
                          <a:solidFill>
                            <a:schemeClr val="tx1"/>
                          </a:solidFill>
                          <a:effectLst/>
                          <a:latin typeface="Trebuchet MS" panose="020B0603020202020204" pitchFamily="34" charset="0"/>
                          <a:ea typeface="+mn-ea"/>
                          <a:cs typeface="+mn-cs"/>
                        </a:rPr>
                        <a:t> </a:t>
                      </a:r>
                      <a:r>
                        <a:rPr lang="el-GR" sz="800" u="none" kern="1200" dirty="0">
                          <a:solidFill>
                            <a:schemeClr val="tx1"/>
                          </a:solidFill>
                          <a:effectLst/>
                          <a:latin typeface="Trebuchet MS" panose="020B0603020202020204" pitchFamily="34" charset="0"/>
                          <a:ea typeface="+mn-ea"/>
                          <a:cs typeface="+mn-cs"/>
                        </a:rPr>
                        <a:t> |  </a:t>
                      </a:r>
                      <a:r>
                        <a:rPr lang="en-US" sz="800" b="1" u="sng" kern="1200" dirty="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extLst>
                  <a:ext uri="{0D108BD9-81ED-4DB2-BD59-A6C34878D82A}">
                    <a16:rowId xmlns:a16="http://schemas.microsoft.com/office/drawing/2014/main" val="10000"/>
                  </a:ext>
                </a:extLst>
              </a:tr>
            </a:tbl>
          </a:graphicData>
        </a:graphic>
      </p:graphicFrame>
      <p:sp>
        <p:nvSpPr>
          <p:cNvPr id="2" name="TextBox 1"/>
          <p:cNvSpPr txBox="1"/>
          <p:nvPr/>
        </p:nvSpPr>
        <p:spPr>
          <a:xfrm>
            <a:off x="4932040" y="1475492"/>
            <a:ext cx="4171335" cy="369332"/>
          </a:xfrm>
          <a:prstGeom prst="rect">
            <a:avLst/>
          </a:prstGeom>
          <a:noFill/>
        </p:spPr>
        <p:txBody>
          <a:bodyPr wrap="none" rtlCol="0">
            <a:spAutoFit/>
          </a:bodyPr>
          <a:lstStyle/>
          <a:p>
            <a:r>
              <a:rPr lang="el-GR" b="1" dirty="0">
                <a:latin typeface="Tahoma" panose="020B0604030504040204" pitchFamily="34" charset="0"/>
                <a:ea typeface="Tahoma" panose="020B0604030504040204" pitchFamily="34" charset="0"/>
                <a:cs typeface="Tahoma" panose="020B0604030504040204" pitchFamily="34" charset="0"/>
              </a:rPr>
              <a:t>Τομείς της Οικονομίας της Ζάμπιας</a:t>
            </a:r>
          </a:p>
        </p:txBody>
      </p:sp>
      <p:sp>
        <p:nvSpPr>
          <p:cNvPr id="7" name="Rectangle 2"/>
          <p:cNvSpPr>
            <a:spLocks noChangeArrowheads="1"/>
          </p:cNvSpPr>
          <p:nvPr/>
        </p:nvSpPr>
        <p:spPr bwMode="auto">
          <a:xfrm>
            <a:off x="2501900" y="2181417"/>
            <a:ext cx="624656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l-GR" sz="1400" dirty="0">
                <a:latin typeface="Trebuchet MS" panose="020B0603020202020204" pitchFamily="34" charset="0"/>
              </a:rPr>
              <a:t>Η οικονομία της Ζάμπια βασίζεται στους ακόλουθους τομείς :</a:t>
            </a:r>
          </a:p>
          <a:p>
            <a:endParaRPr lang="el-GR" sz="1400" dirty="0">
              <a:latin typeface="Trebuchet MS" panose="020B0603020202020204" pitchFamily="34" charset="0"/>
            </a:endParaRPr>
          </a:p>
          <a:p>
            <a:pPr marL="285750" indent="-285750">
              <a:buClr>
                <a:schemeClr val="accent6">
                  <a:lumMod val="50000"/>
                </a:schemeClr>
              </a:buClr>
              <a:buFont typeface="Wingdings" panose="05000000000000000000" pitchFamily="2" charset="2"/>
              <a:buChar char="q"/>
            </a:pPr>
            <a:r>
              <a:rPr lang="el-GR" sz="1400" b="1" dirty="0">
                <a:latin typeface="Trebuchet MS" panose="020B0603020202020204" pitchFamily="34" charset="0"/>
              </a:rPr>
              <a:t>Εξόρυξη ορυκτών  </a:t>
            </a:r>
          </a:p>
          <a:p>
            <a:pPr>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Η γη της Ζάμπιας είναι πλούσια σε χαλκό, κοβάλτιο, ψευδάργυρο, μόλυβδο, άνθρακα, σμαράγδια, χρυσό, ασήμι και ουράνιο. </a:t>
            </a:r>
          </a:p>
          <a:p>
            <a:pPr algn="just">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Η Ζάμπια αποτελεί τη δεύτερη σε παγκόσμια κατάταξη μετά τη Χιλή στην εξόρυξη χαλκού. Στο βόρειο – δυτικό τμήμα της χώρας </a:t>
            </a:r>
            <a:r>
              <a:rPr lang="el-GR" sz="1400" dirty="0" err="1">
                <a:latin typeface="Trebuchet MS" panose="020B0603020202020204" pitchFamily="34" charset="0"/>
              </a:rPr>
              <a:t>χωροθετείται</a:t>
            </a:r>
            <a:r>
              <a:rPr lang="el-GR" sz="1400" dirty="0">
                <a:latin typeface="Trebuchet MS" panose="020B0603020202020204" pitchFamily="34" charset="0"/>
              </a:rPr>
              <a:t> μία μεγάλη περιοχή με ορυχεία χαλκού γνωστή και ως </a:t>
            </a:r>
            <a:r>
              <a:rPr lang="en-US" sz="1400" dirty="0">
                <a:latin typeface="Trebuchet MS" panose="020B0603020202020204" pitchFamily="34" charset="0"/>
              </a:rPr>
              <a:t>cooper belt</a:t>
            </a:r>
            <a:r>
              <a:rPr lang="el-GR" sz="1400" dirty="0">
                <a:latin typeface="Trebuchet MS" panose="020B0603020202020204" pitchFamily="34" charset="0"/>
              </a:rPr>
              <a:t>. </a:t>
            </a:r>
          </a:p>
          <a:p>
            <a:pPr algn="just">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Οι εξαγωγές που πραγματοποιήθηκαν μόνο σε χαλκό για το 20</a:t>
            </a:r>
            <a:r>
              <a:rPr lang="en-US" sz="1400" dirty="0">
                <a:latin typeface="Trebuchet MS" panose="020B0603020202020204" pitchFamily="34" charset="0"/>
              </a:rPr>
              <a:t>21</a:t>
            </a:r>
            <a:r>
              <a:rPr lang="el-GR" sz="1400" dirty="0">
                <a:latin typeface="Trebuchet MS" panose="020B0603020202020204" pitchFamily="34" charset="0"/>
              </a:rPr>
              <a:t> ανήλθαν σε </a:t>
            </a:r>
            <a:r>
              <a:rPr lang="en-US" sz="1400" dirty="0">
                <a:latin typeface="Trebuchet MS" panose="020B0603020202020204" pitchFamily="34" charset="0"/>
              </a:rPr>
              <a:t>21</a:t>
            </a:r>
            <a:r>
              <a:rPr lang="el-GR" sz="1400" dirty="0">
                <a:latin typeface="Trebuchet MS" panose="020B0603020202020204" pitchFamily="34" charset="0"/>
              </a:rPr>
              <a:t>,8 δισ. $. Ενώ αποπληρώθηκαν με χαλκό αντισταθμιστικά δημόσια έργα αξίας </a:t>
            </a:r>
            <a:r>
              <a:rPr lang="en-US" sz="1400" dirty="0">
                <a:latin typeface="Trebuchet MS" panose="020B0603020202020204" pitchFamily="34" charset="0"/>
              </a:rPr>
              <a:t>6</a:t>
            </a:r>
            <a:r>
              <a:rPr lang="el-GR" sz="1400" dirty="0">
                <a:latin typeface="Trebuchet MS" panose="020B0603020202020204" pitchFamily="34" charset="0"/>
              </a:rPr>
              <a:t>,6 δισ. $.</a:t>
            </a:r>
          </a:p>
          <a:p>
            <a:pPr algn="just">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Τα υπόλοιπα ορυκτά αφορούν εξαγωγές ύψους 1,</a:t>
            </a:r>
            <a:r>
              <a:rPr lang="en-US" sz="1400" dirty="0">
                <a:latin typeface="Trebuchet MS" panose="020B0603020202020204" pitchFamily="34" charset="0"/>
              </a:rPr>
              <a:t>9</a:t>
            </a:r>
            <a:r>
              <a:rPr lang="el-GR" sz="1400" dirty="0">
                <a:latin typeface="Trebuchet MS" panose="020B0603020202020204" pitchFamily="34" charset="0"/>
              </a:rPr>
              <a:t> δισ. $ για το ίδιο έτος, ενώ αποπληρώθηκαν αντισταθμιστικά δημόσια έργα αξίας </a:t>
            </a:r>
            <a:r>
              <a:rPr lang="en-US" sz="1400" dirty="0">
                <a:latin typeface="Trebuchet MS" panose="020B0603020202020204" pitchFamily="34" charset="0"/>
              </a:rPr>
              <a:t>2</a:t>
            </a:r>
            <a:r>
              <a:rPr lang="el-GR" sz="1400" dirty="0">
                <a:latin typeface="Trebuchet MS" panose="020B0603020202020204" pitchFamily="34" charset="0"/>
              </a:rPr>
              <a:t>,4 δισ. $.</a:t>
            </a:r>
          </a:p>
          <a:p>
            <a:pPr algn="just">
              <a:buClr>
                <a:schemeClr val="accent6">
                  <a:lumMod val="50000"/>
                </a:schemeClr>
              </a:buClr>
            </a:pPr>
            <a:endParaRPr lang="el-GR" sz="1400" dirty="0">
              <a:latin typeface="Trebuchet MS" panose="020B0603020202020204" pitchFamily="34" charset="0"/>
            </a:endParaRPr>
          </a:p>
        </p:txBody>
      </p:sp>
      <p:pic>
        <p:nvPicPr>
          <p:cNvPr id="9" name="Εικόνα 8" descr="http://s.wsj.net/public/resources/images/OB-PD444_copper_E_20110812111742.jpg"/>
          <p:cNvPicPr/>
          <p:nvPr/>
        </p:nvPicPr>
        <p:blipFill>
          <a:blip r:embed="rId6" cstate="print"/>
          <a:srcRect/>
          <a:stretch>
            <a:fillRect/>
          </a:stretch>
        </p:blipFill>
        <p:spPr bwMode="auto">
          <a:xfrm>
            <a:off x="107504" y="2060848"/>
            <a:ext cx="2232248" cy="1944216"/>
          </a:xfrm>
          <a:prstGeom prst="rect">
            <a:avLst/>
          </a:prstGeom>
          <a:ln>
            <a:noFill/>
          </a:ln>
          <a:effectLst>
            <a:outerShdw blurRad="190500" algn="tl" rotWithShape="0">
              <a:srgbClr val="000000">
                <a:alpha val="70000"/>
              </a:srgbClr>
            </a:outerShdw>
          </a:effectLst>
        </p:spPr>
      </p:pic>
      <p:pic>
        <p:nvPicPr>
          <p:cNvPr id="10" name="9 - Εικόνα" descr="hzc_gr_logo"/>
          <p:cNvPicPr/>
          <p:nvPr/>
        </p:nvPicPr>
        <p:blipFill>
          <a:blip r:embed="rId7" cstate="print"/>
          <a:srcRect/>
          <a:stretch>
            <a:fillRect/>
          </a:stretch>
        </p:blipFill>
        <p:spPr bwMode="auto">
          <a:xfrm>
            <a:off x="0" y="0"/>
            <a:ext cx="2411760" cy="1296144"/>
          </a:xfrm>
          <a:prstGeom prst="rect">
            <a:avLst/>
          </a:prstGeom>
          <a:noFill/>
          <a:ln w="9525">
            <a:noFill/>
            <a:miter lim="800000"/>
            <a:headEnd/>
            <a:tailEnd/>
          </a:ln>
        </p:spPr>
      </p:pic>
    </p:spTree>
    <p:extLst>
      <p:ext uri="{BB962C8B-B14F-4D97-AF65-F5344CB8AC3E}">
        <p14:creationId xmlns:p14="http://schemas.microsoft.com/office/powerpoint/2010/main" val="3221861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val="112285027"/>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extLst>
                    <a:ext uri="{9D8B030D-6E8A-4147-A177-3AD203B41FA5}">
                      <a16:colId xmlns:a16="http://schemas.microsoft.com/office/drawing/2014/main" val="20000"/>
                    </a:ext>
                  </a:extLst>
                </a:gridCol>
              </a:tblGrid>
              <a:tr h="370840">
                <a:tc>
                  <a:txBody>
                    <a:bodyPr/>
                    <a:lstStyle/>
                    <a:p>
                      <a:pPr algn="ctr"/>
                      <a:r>
                        <a:rPr lang="el-GR" sz="800" b="1" kern="1200" dirty="0">
                          <a:solidFill>
                            <a:schemeClr val="tx1"/>
                          </a:solidFill>
                          <a:effectLst/>
                          <a:latin typeface="Trebuchet MS" panose="020B0603020202020204" pitchFamily="34" charset="0"/>
                          <a:ea typeface="+mn-ea"/>
                          <a:cs typeface="+mn-cs"/>
                        </a:rPr>
                        <a:t>ΕΛΛΗΝΟΖΑΜΠΙΑΝΟ ΕΠΙΜΕΛΗΤΗΡΙΟ</a:t>
                      </a:r>
                      <a:endParaRPr lang="el-GR" sz="800" kern="1200" dirty="0">
                        <a:solidFill>
                          <a:schemeClr val="tx1"/>
                        </a:solidFill>
                        <a:effectLst/>
                        <a:latin typeface="Trebuchet MS" panose="020B0603020202020204" pitchFamily="34" charset="0"/>
                        <a:ea typeface="+mn-ea"/>
                        <a:cs typeface="+mn-cs"/>
                      </a:endParaRPr>
                    </a:p>
                    <a:p>
                      <a:pPr algn="ctr"/>
                      <a:r>
                        <a:rPr lang="el-GR" sz="800" kern="1200" dirty="0">
                          <a:solidFill>
                            <a:schemeClr val="tx1"/>
                          </a:solidFill>
                          <a:effectLst/>
                          <a:latin typeface="Trebuchet MS" panose="020B0603020202020204" pitchFamily="34" charset="0"/>
                          <a:ea typeface="+mn-ea"/>
                          <a:cs typeface="+mn-cs"/>
                        </a:rPr>
                        <a:t>Δωδεκανήσου 9, </a:t>
                      </a:r>
                    </a:p>
                    <a:p>
                      <a:pPr algn="ctr"/>
                      <a:r>
                        <a:rPr lang="el-GR" sz="800" kern="1200" dirty="0">
                          <a:solidFill>
                            <a:schemeClr val="tx1"/>
                          </a:solidFill>
                          <a:effectLst/>
                          <a:latin typeface="Trebuchet MS" panose="020B0603020202020204" pitchFamily="34" charset="0"/>
                          <a:ea typeface="+mn-ea"/>
                          <a:cs typeface="+mn-cs"/>
                        </a:rPr>
                        <a:t>14572 Δροσιά Αθήνα</a:t>
                      </a:r>
                    </a:p>
                    <a:p>
                      <a:pPr algn="ctr"/>
                      <a:r>
                        <a:rPr lang="en-US" sz="800" kern="1200" dirty="0">
                          <a:solidFill>
                            <a:schemeClr val="tx1"/>
                          </a:solidFill>
                          <a:effectLst/>
                          <a:latin typeface="Trebuchet MS" panose="020B0603020202020204" pitchFamily="34" charset="0"/>
                          <a:ea typeface="+mn-ea"/>
                          <a:cs typeface="+mn-cs"/>
                        </a:rPr>
                        <a:t>t</a:t>
                      </a:r>
                      <a:r>
                        <a:rPr lang="el-GR" sz="800" kern="1200" dirty="0">
                          <a:solidFill>
                            <a:schemeClr val="tx1"/>
                          </a:solidFill>
                          <a:effectLst/>
                          <a:latin typeface="Trebuchet MS" panose="020B0603020202020204" pitchFamily="34" charset="0"/>
                          <a:ea typeface="+mn-ea"/>
                          <a:cs typeface="+mn-cs"/>
                        </a:rPr>
                        <a:t>. +30 210 6714553 | </a:t>
                      </a:r>
                      <a:r>
                        <a:rPr lang="en-US" sz="800" kern="1200" dirty="0">
                          <a:solidFill>
                            <a:schemeClr val="tx1"/>
                          </a:solidFill>
                          <a:effectLst/>
                          <a:latin typeface="Trebuchet MS" panose="020B0603020202020204" pitchFamily="34" charset="0"/>
                          <a:ea typeface="+mn-ea"/>
                          <a:cs typeface="+mn-cs"/>
                        </a:rPr>
                        <a:t>f</a:t>
                      </a:r>
                      <a:r>
                        <a:rPr lang="el-GR" sz="800" kern="1200" dirty="0">
                          <a:solidFill>
                            <a:schemeClr val="tx1"/>
                          </a:solidFill>
                          <a:effectLst/>
                          <a:latin typeface="Trebuchet MS" panose="020B0603020202020204" pitchFamily="34" charset="0"/>
                          <a:ea typeface="+mn-ea"/>
                          <a:cs typeface="+mn-cs"/>
                        </a:rPr>
                        <a:t>. +30 210 6714570 | </a:t>
                      </a:r>
                      <a:r>
                        <a:rPr lang="en-US" sz="800" kern="1200" dirty="0">
                          <a:solidFill>
                            <a:schemeClr val="tx1"/>
                          </a:solidFill>
                          <a:effectLst/>
                          <a:latin typeface="Trebuchet MS" panose="020B0603020202020204" pitchFamily="34" charset="0"/>
                          <a:ea typeface="+mn-ea"/>
                          <a:cs typeface="+mn-cs"/>
                        </a:rPr>
                        <a:t>e</a:t>
                      </a:r>
                      <a:r>
                        <a:rPr lang="el-GR" sz="800" kern="1200" dirty="0">
                          <a:solidFill>
                            <a:schemeClr val="tx1"/>
                          </a:solidFill>
                          <a:effectLst/>
                          <a:latin typeface="Trebuchet MS" panose="020B0603020202020204" pitchFamily="34" charset="0"/>
                          <a:ea typeface="+mn-ea"/>
                          <a:cs typeface="+mn-cs"/>
                        </a:rPr>
                        <a:t>. </a:t>
                      </a:r>
                      <a:r>
                        <a:rPr lang="en-US" sz="800" u="sng" kern="1200" dirty="0">
                          <a:solidFill>
                            <a:schemeClr val="tx1"/>
                          </a:solidFill>
                          <a:effectLst/>
                          <a:latin typeface="Trebuchet MS" panose="020B0603020202020204" pitchFamily="34" charset="0"/>
                          <a:ea typeface="+mn-ea"/>
                          <a:cs typeface="+mn-cs"/>
                          <a:hlinkClick r:id="rId4"/>
                        </a:rPr>
                        <a:t>info@hzc.gr</a:t>
                      </a:r>
                      <a:r>
                        <a:rPr lang="el-GR" sz="800" u="sng" kern="1200" dirty="0">
                          <a:solidFill>
                            <a:schemeClr val="tx1"/>
                          </a:solidFill>
                          <a:effectLst/>
                          <a:latin typeface="Trebuchet MS" panose="020B0603020202020204" pitchFamily="34" charset="0"/>
                          <a:ea typeface="+mn-ea"/>
                          <a:cs typeface="+mn-cs"/>
                        </a:rPr>
                        <a:t> </a:t>
                      </a:r>
                      <a:r>
                        <a:rPr lang="el-GR" sz="800" u="none" kern="1200" dirty="0">
                          <a:solidFill>
                            <a:schemeClr val="tx1"/>
                          </a:solidFill>
                          <a:effectLst/>
                          <a:latin typeface="Trebuchet MS" panose="020B0603020202020204" pitchFamily="34" charset="0"/>
                          <a:ea typeface="+mn-ea"/>
                          <a:cs typeface="+mn-cs"/>
                        </a:rPr>
                        <a:t> |  </a:t>
                      </a:r>
                      <a:r>
                        <a:rPr lang="en-US" sz="800" b="1" u="sng" kern="1200" dirty="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extLst>
                  <a:ext uri="{0D108BD9-81ED-4DB2-BD59-A6C34878D82A}">
                    <a16:rowId xmlns:a16="http://schemas.microsoft.com/office/drawing/2014/main" val="10000"/>
                  </a:ext>
                </a:extLst>
              </a:tr>
            </a:tbl>
          </a:graphicData>
        </a:graphic>
      </p:graphicFrame>
      <p:sp>
        <p:nvSpPr>
          <p:cNvPr id="2" name="TextBox 1"/>
          <p:cNvSpPr txBox="1"/>
          <p:nvPr/>
        </p:nvSpPr>
        <p:spPr>
          <a:xfrm>
            <a:off x="4932040" y="1475492"/>
            <a:ext cx="4171335" cy="369332"/>
          </a:xfrm>
          <a:prstGeom prst="rect">
            <a:avLst/>
          </a:prstGeom>
          <a:noFill/>
        </p:spPr>
        <p:txBody>
          <a:bodyPr wrap="none" rtlCol="0">
            <a:spAutoFit/>
          </a:bodyPr>
          <a:lstStyle/>
          <a:p>
            <a:r>
              <a:rPr lang="el-GR" b="1" dirty="0">
                <a:latin typeface="Tahoma" panose="020B0604030504040204" pitchFamily="34" charset="0"/>
                <a:ea typeface="Tahoma" panose="020B0604030504040204" pitchFamily="34" charset="0"/>
                <a:cs typeface="Tahoma" panose="020B0604030504040204" pitchFamily="34" charset="0"/>
              </a:rPr>
              <a:t>Τομείς της Οικονομίας της Ζάμπιας</a:t>
            </a:r>
          </a:p>
        </p:txBody>
      </p:sp>
      <p:sp>
        <p:nvSpPr>
          <p:cNvPr id="7" name="Rectangle 2"/>
          <p:cNvSpPr>
            <a:spLocks noChangeArrowheads="1"/>
          </p:cNvSpPr>
          <p:nvPr/>
        </p:nvSpPr>
        <p:spPr bwMode="auto">
          <a:xfrm>
            <a:off x="2501900" y="2023421"/>
            <a:ext cx="624656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buClr>
                <a:schemeClr val="accent6">
                  <a:lumMod val="50000"/>
                </a:schemeClr>
              </a:buClr>
              <a:buFont typeface="Wingdings" panose="05000000000000000000" pitchFamily="2" charset="2"/>
              <a:buChar char="q"/>
            </a:pPr>
            <a:r>
              <a:rPr lang="el-GR" sz="1400" b="1" dirty="0">
                <a:latin typeface="Trebuchet MS" panose="020B0603020202020204" pitchFamily="34" charset="0"/>
              </a:rPr>
              <a:t>Πρωτογενής αγροτική παραγωγή </a:t>
            </a:r>
          </a:p>
          <a:p>
            <a:pPr>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Η Ζάμπια διαθέτει μεγάλες εκτάσεις που εκμεταλλεύονται για την εκτροφή βοοειδών και την παραγωγή κηπευτικών και λοιπών αγροτικών προϊόντων για  την κάλυψη των εσωτερικών όσο και εξαγωγικών αναγκών.</a:t>
            </a:r>
          </a:p>
          <a:p>
            <a:pPr algn="just">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Τα κυριότερα προϊόντα που παράγονται είναι καλαμπόκι, σόγια, ρύζι, φιστίκια, ηλιόσποροι, λαχανικά, λουλούδια, καπνός, βαμβάκι, ζαχαροκάλαμο, μανιόκα, καφές, βοοειδή, αίγες, χοίροι, πουλερικά, γάλα, αυγά, δέρματα.</a:t>
            </a:r>
          </a:p>
          <a:p>
            <a:pPr algn="just">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Οι εξαγωγές που πραγματοποιήθηκαν συνολικά για το έτος 20</a:t>
            </a:r>
            <a:r>
              <a:rPr lang="en-US" sz="1400" dirty="0">
                <a:latin typeface="Trebuchet MS" panose="020B0603020202020204" pitchFamily="34" charset="0"/>
              </a:rPr>
              <a:t>21</a:t>
            </a:r>
            <a:r>
              <a:rPr lang="el-GR" sz="1400" dirty="0">
                <a:latin typeface="Trebuchet MS" panose="020B0603020202020204" pitchFamily="34" charset="0"/>
              </a:rPr>
              <a:t> από τα παραπάνω προϊόντα ανήλθαν σε </a:t>
            </a:r>
            <a:r>
              <a:rPr lang="en-US" sz="1400" dirty="0">
                <a:latin typeface="Trebuchet MS" panose="020B0603020202020204" pitchFamily="34" charset="0"/>
              </a:rPr>
              <a:t>2</a:t>
            </a:r>
            <a:r>
              <a:rPr lang="el-GR" sz="1400" dirty="0">
                <a:latin typeface="Trebuchet MS" panose="020B0603020202020204" pitchFamily="34" charset="0"/>
              </a:rPr>
              <a:t>,5 δισ. $.</a:t>
            </a:r>
          </a:p>
          <a:p>
            <a:pPr algn="just">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Σημειώνεται μικρός βαθμός μεταποίησης όλων των προϊόντων που παράγονται στη Ζάμπια.</a:t>
            </a:r>
          </a:p>
          <a:p>
            <a:pPr algn="just">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endParaRPr lang="el-GR" sz="1400" dirty="0">
              <a:latin typeface="Trebuchet MS" panose="020B0603020202020204" pitchFamily="34" charset="0"/>
            </a:endParaRPr>
          </a:p>
        </p:txBody>
      </p:sp>
      <p:pic>
        <p:nvPicPr>
          <p:cNvPr id="21506" name="Picture 2" descr="http://southwestfarmpress.com/site-files/southwestfarmpress.com/files/imagecache/medium_img/uploads/2013/02/akaushibull.jpg"/>
          <p:cNvPicPr>
            <a:picLocks noChangeAspect="1" noChangeArrowheads="1"/>
          </p:cNvPicPr>
          <p:nvPr/>
        </p:nvPicPr>
        <p:blipFill>
          <a:blip r:embed="rId6" cstate="print"/>
          <a:srcRect/>
          <a:stretch>
            <a:fillRect/>
          </a:stretch>
        </p:blipFill>
        <p:spPr bwMode="auto">
          <a:xfrm>
            <a:off x="107504" y="2132858"/>
            <a:ext cx="2232248" cy="1728190"/>
          </a:xfrm>
          <a:prstGeom prst="rect">
            <a:avLst/>
          </a:prstGeom>
          <a:noFill/>
        </p:spPr>
      </p:pic>
      <p:pic>
        <p:nvPicPr>
          <p:cNvPr id="9" name="8 - Εικόνα" descr="hzc_gr_logo"/>
          <p:cNvPicPr/>
          <p:nvPr/>
        </p:nvPicPr>
        <p:blipFill>
          <a:blip r:embed="rId7" cstate="print"/>
          <a:srcRect/>
          <a:stretch>
            <a:fillRect/>
          </a:stretch>
        </p:blipFill>
        <p:spPr bwMode="auto">
          <a:xfrm>
            <a:off x="0" y="0"/>
            <a:ext cx="2411760" cy="1296144"/>
          </a:xfrm>
          <a:prstGeom prst="rect">
            <a:avLst/>
          </a:prstGeom>
          <a:noFill/>
          <a:ln w="9525">
            <a:noFill/>
            <a:miter lim="800000"/>
            <a:headEnd/>
            <a:tailEnd/>
          </a:ln>
        </p:spPr>
      </p:pic>
    </p:spTree>
    <p:extLst>
      <p:ext uri="{BB962C8B-B14F-4D97-AF65-F5344CB8AC3E}">
        <p14:creationId xmlns:p14="http://schemas.microsoft.com/office/powerpoint/2010/main" val="1083700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val="112285027"/>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extLst>
                    <a:ext uri="{9D8B030D-6E8A-4147-A177-3AD203B41FA5}">
                      <a16:colId xmlns:a16="http://schemas.microsoft.com/office/drawing/2014/main" val="20000"/>
                    </a:ext>
                  </a:extLst>
                </a:gridCol>
              </a:tblGrid>
              <a:tr h="370840">
                <a:tc>
                  <a:txBody>
                    <a:bodyPr/>
                    <a:lstStyle/>
                    <a:p>
                      <a:pPr algn="ctr"/>
                      <a:r>
                        <a:rPr lang="el-GR" sz="800" b="1" kern="1200" dirty="0">
                          <a:solidFill>
                            <a:schemeClr val="tx1"/>
                          </a:solidFill>
                          <a:effectLst/>
                          <a:latin typeface="Trebuchet MS" panose="020B0603020202020204" pitchFamily="34" charset="0"/>
                          <a:ea typeface="+mn-ea"/>
                          <a:cs typeface="+mn-cs"/>
                        </a:rPr>
                        <a:t>ΕΛΛΗΝΟΖΑΜΠΙΑΝΟ ΕΠΙΜΕΛΗΤΗΡΙΟ</a:t>
                      </a:r>
                      <a:endParaRPr lang="el-GR" sz="800" kern="1200" dirty="0">
                        <a:solidFill>
                          <a:schemeClr val="tx1"/>
                        </a:solidFill>
                        <a:effectLst/>
                        <a:latin typeface="Trebuchet MS" panose="020B0603020202020204" pitchFamily="34" charset="0"/>
                        <a:ea typeface="+mn-ea"/>
                        <a:cs typeface="+mn-cs"/>
                      </a:endParaRPr>
                    </a:p>
                    <a:p>
                      <a:pPr algn="ctr"/>
                      <a:r>
                        <a:rPr lang="el-GR" sz="800" kern="1200" dirty="0">
                          <a:solidFill>
                            <a:schemeClr val="tx1"/>
                          </a:solidFill>
                          <a:effectLst/>
                          <a:latin typeface="Trebuchet MS" panose="020B0603020202020204" pitchFamily="34" charset="0"/>
                          <a:ea typeface="+mn-ea"/>
                          <a:cs typeface="+mn-cs"/>
                        </a:rPr>
                        <a:t>Δωδεκανήσου 9, </a:t>
                      </a:r>
                    </a:p>
                    <a:p>
                      <a:pPr algn="ctr"/>
                      <a:r>
                        <a:rPr lang="el-GR" sz="800" kern="1200" dirty="0">
                          <a:solidFill>
                            <a:schemeClr val="tx1"/>
                          </a:solidFill>
                          <a:effectLst/>
                          <a:latin typeface="Trebuchet MS" panose="020B0603020202020204" pitchFamily="34" charset="0"/>
                          <a:ea typeface="+mn-ea"/>
                          <a:cs typeface="+mn-cs"/>
                        </a:rPr>
                        <a:t>14572 Δροσιά Αθήνα</a:t>
                      </a:r>
                    </a:p>
                    <a:p>
                      <a:pPr algn="ctr"/>
                      <a:r>
                        <a:rPr lang="en-US" sz="800" kern="1200" dirty="0">
                          <a:solidFill>
                            <a:schemeClr val="tx1"/>
                          </a:solidFill>
                          <a:effectLst/>
                          <a:latin typeface="Trebuchet MS" panose="020B0603020202020204" pitchFamily="34" charset="0"/>
                          <a:ea typeface="+mn-ea"/>
                          <a:cs typeface="+mn-cs"/>
                        </a:rPr>
                        <a:t>t</a:t>
                      </a:r>
                      <a:r>
                        <a:rPr lang="el-GR" sz="800" kern="1200" dirty="0">
                          <a:solidFill>
                            <a:schemeClr val="tx1"/>
                          </a:solidFill>
                          <a:effectLst/>
                          <a:latin typeface="Trebuchet MS" panose="020B0603020202020204" pitchFamily="34" charset="0"/>
                          <a:ea typeface="+mn-ea"/>
                          <a:cs typeface="+mn-cs"/>
                        </a:rPr>
                        <a:t>. +30 210 6714553 | </a:t>
                      </a:r>
                      <a:r>
                        <a:rPr lang="en-US" sz="800" kern="1200" dirty="0">
                          <a:solidFill>
                            <a:schemeClr val="tx1"/>
                          </a:solidFill>
                          <a:effectLst/>
                          <a:latin typeface="Trebuchet MS" panose="020B0603020202020204" pitchFamily="34" charset="0"/>
                          <a:ea typeface="+mn-ea"/>
                          <a:cs typeface="+mn-cs"/>
                        </a:rPr>
                        <a:t>f</a:t>
                      </a:r>
                      <a:r>
                        <a:rPr lang="el-GR" sz="800" kern="1200" dirty="0">
                          <a:solidFill>
                            <a:schemeClr val="tx1"/>
                          </a:solidFill>
                          <a:effectLst/>
                          <a:latin typeface="Trebuchet MS" panose="020B0603020202020204" pitchFamily="34" charset="0"/>
                          <a:ea typeface="+mn-ea"/>
                          <a:cs typeface="+mn-cs"/>
                        </a:rPr>
                        <a:t>. +30 210 6714570 | </a:t>
                      </a:r>
                      <a:r>
                        <a:rPr lang="en-US" sz="800" kern="1200" dirty="0">
                          <a:solidFill>
                            <a:schemeClr val="tx1"/>
                          </a:solidFill>
                          <a:effectLst/>
                          <a:latin typeface="Trebuchet MS" panose="020B0603020202020204" pitchFamily="34" charset="0"/>
                          <a:ea typeface="+mn-ea"/>
                          <a:cs typeface="+mn-cs"/>
                        </a:rPr>
                        <a:t>e</a:t>
                      </a:r>
                      <a:r>
                        <a:rPr lang="el-GR" sz="800" kern="1200" dirty="0">
                          <a:solidFill>
                            <a:schemeClr val="tx1"/>
                          </a:solidFill>
                          <a:effectLst/>
                          <a:latin typeface="Trebuchet MS" panose="020B0603020202020204" pitchFamily="34" charset="0"/>
                          <a:ea typeface="+mn-ea"/>
                          <a:cs typeface="+mn-cs"/>
                        </a:rPr>
                        <a:t>. </a:t>
                      </a:r>
                      <a:r>
                        <a:rPr lang="en-US" sz="800" u="sng" kern="1200" dirty="0">
                          <a:solidFill>
                            <a:schemeClr val="tx1"/>
                          </a:solidFill>
                          <a:effectLst/>
                          <a:latin typeface="Trebuchet MS" panose="020B0603020202020204" pitchFamily="34" charset="0"/>
                          <a:ea typeface="+mn-ea"/>
                          <a:cs typeface="+mn-cs"/>
                          <a:hlinkClick r:id="rId4"/>
                        </a:rPr>
                        <a:t>info@hzc.gr</a:t>
                      </a:r>
                      <a:r>
                        <a:rPr lang="el-GR" sz="800" u="sng" kern="1200" dirty="0">
                          <a:solidFill>
                            <a:schemeClr val="tx1"/>
                          </a:solidFill>
                          <a:effectLst/>
                          <a:latin typeface="Trebuchet MS" panose="020B0603020202020204" pitchFamily="34" charset="0"/>
                          <a:ea typeface="+mn-ea"/>
                          <a:cs typeface="+mn-cs"/>
                        </a:rPr>
                        <a:t> </a:t>
                      </a:r>
                      <a:r>
                        <a:rPr lang="el-GR" sz="800" u="none" kern="1200" dirty="0">
                          <a:solidFill>
                            <a:schemeClr val="tx1"/>
                          </a:solidFill>
                          <a:effectLst/>
                          <a:latin typeface="Trebuchet MS" panose="020B0603020202020204" pitchFamily="34" charset="0"/>
                          <a:ea typeface="+mn-ea"/>
                          <a:cs typeface="+mn-cs"/>
                        </a:rPr>
                        <a:t> |  </a:t>
                      </a:r>
                      <a:r>
                        <a:rPr lang="en-US" sz="800" b="1" u="sng" kern="1200" dirty="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extLst>
                  <a:ext uri="{0D108BD9-81ED-4DB2-BD59-A6C34878D82A}">
                    <a16:rowId xmlns:a16="http://schemas.microsoft.com/office/drawing/2014/main" val="10000"/>
                  </a:ext>
                </a:extLst>
              </a:tr>
            </a:tbl>
          </a:graphicData>
        </a:graphic>
      </p:graphicFrame>
      <p:sp>
        <p:nvSpPr>
          <p:cNvPr id="2" name="TextBox 1"/>
          <p:cNvSpPr txBox="1"/>
          <p:nvPr/>
        </p:nvSpPr>
        <p:spPr>
          <a:xfrm>
            <a:off x="4932040" y="1475492"/>
            <a:ext cx="4171335" cy="369332"/>
          </a:xfrm>
          <a:prstGeom prst="rect">
            <a:avLst/>
          </a:prstGeom>
          <a:noFill/>
        </p:spPr>
        <p:txBody>
          <a:bodyPr wrap="none" rtlCol="0">
            <a:spAutoFit/>
          </a:bodyPr>
          <a:lstStyle/>
          <a:p>
            <a:r>
              <a:rPr lang="el-GR" b="1" dirty="0">
                <a:latin typeface="Tahoma" panose="020B0604030504040204" pitchFamily="34" charset="0"/>
                <a:ea typeface="Tahoma" panose="020B0604030504040204" pitchFamily="34" charset="0"/>
                <a:cs typeface="Tahoma" panose="020B0604030504040204" pitchFamily="34" charset="0"/>
              </a:rPr>
              <a:t>Τομείς της Οικονομίας της Ζάμπιας</a:t>
            </a:r>
          </a:p>
        </p:txBody>
      </p:sp>
      <p:sp>
        <p:nvSpPr>
          <p:cNvPr id="7" name="Rectangle 2"/>
          <p:cNvSpPr>
            <a:spLocks noChangeArrowheads="1"/>
          </p:cNvSpPr>
          <p:nvPr/>
        </p:nvSpPr>
        <p:spPr bwMode="auto">
          <a:xfrm>
            <a:off x="2501900" y="1970419"/>
            <a:ext cx="6246564"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a:buClr>
                <a:schemeClr val="accent6">
                  <a:lumMod val="50000"/>
                </a:schemeClr>
              </a:buClr>
              <a:buFont typeface="Wingdings" panose="05000000000000000000" pitchFamily="2" charset="2"/>
              <a:buChar char="q"/>
            </a:pPr>
            <a:r>
              <a:rPr lang="el-GR" sz="1400" b="1" dirty="0">
                <a:latin typeface="Trebuchet MS" panose="020B0603020202020204" pitchFamily="34" charset="0"/>
              </a:rPr>
              <a:t>Ανάλυση των προϊόντων κρέατος</a:t>
            </a:r>
          </a:p>
          <a:p>
            <a:pPr>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Στη Ζάμπια εκτρέφονται σε οργανωμένες φάρμες περίπου 6,4 εκ. βοοειδή, 1,5 εκ. γουρούνια και 2,8 εκ. αιγοπρόβατα. Επίσης εκτιμάται ότι εκτρέφονται περίπου </a:t>
            </a:r>
            <a:r>
              <a:rPr lang="en-US" sz="1400" dirty="0">
                <a:latin typeface="Trebuchet MS" panose="020B0603020202020204" pitchFamily="34" charset="0"/>
              </a:rPr>
              <a:t>1,3</a:t>
            </a:r>
            <a:r>
              <a:rPr lang="el-GR" sz="1400" dirty="0">
                <a:latin typeface="Trebuchet MS" panose="020B0603020202020204" pitchFamily="34" charset="0"/>
              </a:rPr>
              <a:t> εκ. βοοειδή σε μη οργανωμένες φάρμες.</a:t>
            </a:r>
          </a:p>
          <a:p>
            <a:pPr algn="just">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Το μοντέλο ανάπτυξης της εκτροφής ζώων αναφέρεται σε μεγάλες καθετοποιημένες φάρμες. Έτσι οι φάρμες παράγουν και τις ζωοτροφές που καταναλώνουν τα ζώα τους.</a:t>
            </a:r>
          </a:p>
          <a:p>
            <a:pPr algn="just">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Το μέγεθος στις φάρμες αφορά σε μεγέθη της τάξης των </a:t>
            </a:r>
            <a:r>
              <a:rPr lang="en-US" sz="1400" dirty="0">
                <a:latin typeface="Trebuchet MS" panose="020B0603020202020204" pitchFamily="34" charset="0"/>
              </a:rPr>
              <a:t>25</a:t>
            </a:r>
            <a:r>
              <a:rPr lang="el-GR" sz="1400" dirty="0">
                <a:latin typeface="Trebuchet MS" panose="020B0603020202020204" pitchFamily="34" charset="0"/>
              </a:rPr>
              <a:t>.000 ζώων ανά εκμετάλλευση. Ενώ υπάρχουν και φάρμες εξαιρετικά μεγάλες σε σχέση με τις αντίστοιχες φάρμες της Ευρώπης. Π.χ. μέγεθος φάρμας 150.000 – 250.000 ζώα ανά εκμετάλλευση.</a:t>
            </a:r>
          </a:p>
          <a:p>
            <a:pPr algn="just">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Υπάρχουν μεγάλες ανάγκες για ενέργεια και ενσωμάτωση τεχνολογίας και καινοτομία προκειμένου οι φάρμες να είναι πιο αποδοτικές και πιο προσοδοφόρες.</a:t>
            </a:r>
          </a:p>
          <a:p>
            <a:pPr algn="just">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Η τιμή μοσχαρίσιου κρέατος είναι της τάξης των </a:t>
            </a:r>
            <a:r>
              <a:rPr lang="en-US" sz="1400" dirty="0">
                <a:latin typeface="Trebuchet MS" panose="020B0603020202020204" pitchFamily="34" charset="0"/>
              </a:rPr>
              <a:t>3,2</a:t>
            </a:r>
            <a:r>
              <a:rPr lang="el-GR" sz="1400" dirty="0">
                <a:latin typeface="Trebuchet MS" panose="020B0603020202020204" pitchFamily="34" charset="0"/>
              </a:rPr>
              <a:t> $ το κιλό.</a:t>
            </a:r>
          </a:p>
        </p:txBody>
      </p:sp>
      <p:pic>
        <p:nvPicPr>
          <p:cNvPr id="53250" name="Picture 2" descr="https://encrypted-tbn2.gstatic.com/images?q=tbn:ANd9GcSxigNbYK9KKgRKf_Go7q_7x2MqQmTAr8YaZ6Bym6QVHMIQkCTj"/>
          <p:cNvPicPr>
            <a:picLocks noChangeAspect="1" noChangeArrowheads="1"/>
          </p:cNvPicPr>
          <p:nvPr/>
        </p:nvPicPr>
        <p:blipFill>
          <a:blip r:embed="rId6" cstate="print"/>
          <a:srcRect/>
          <a:stretch>
            <a:fillRect/>
          </a:stretch>
        </p:blipFill>
        <p:spPr bwMode="auto">
          <a:xfrm>
            <a:off x="107504" y="2060848"/>
            <a:ext cx="2232248" cy="1944216"/>
          </a:xfrm>
          <a:prstGeom prst="rect">
            <a:avLst/>
          </a:prstGeom>
          <a:noFill/>
        </p:spPr>
      </p:pic>
      <p:pic>
        <p:nvPicPr>
          <p:cNvPr id="9" name="8 - Εικόνα" descr="hzc_gr_logo"/>
          <p:cNvPicPr/>
          <p:nvPr/>
        </p:nvPicPr>
        <p:blipFill>
          <a:blip r:embed="rId7" cstate="print"/>
          <a:srcRect/>
          <a:stretch>
            <a:fillRect/>
          </a:stretch>
        </p:blipFill>
        <p:spPr bwMode="auto">
          <a:xfrm>
            <a:off x="0" y="0"/>
            <a:ext cx="2411760" cy="1340768"/>
          </a:xfrm>
          <a:prstGeom prst="rect">
            <a:avLst/>
          </a:prstGeom>
          <a:noFill/>
          <a:ln w="9525">
            <a:noFill/>
            <a:miter lim="800000"/>
            <a:headEnd/>
            <a:tailEnd/>
          </a:ln>
        </p:spPr>
      </p:pic>
    </p:spTree>
    <p:extLst>
      <p:ext uri="{BB962C8B-B14F-4D97-AF65-F5344CB8AC3E}">
        <p14:creationId xmlns:p14="http://schemas.microsoft.com/office/powerpoint/2010/main" val="1083700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val="112285027"/>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extLst>
                    <a:ext uri="{9D8B030D-6E8A-4147-A177-3AD203B41FA5}">
                      <a16:colId xmlns:a16="http://schemas.microsoft.com/office/drawing/2014/main" val="20000"/>
                    </a:ext>
                  </a:extLst>
                </a:gridCol>
              </a:tblGrid>
              <a:tr h="370840">
                <a:tc>
                  <a:txBody>
                    <a:bodyPr/>
                    <a:lstStyle/>
                    <a:p>
                      <a:pPr algn="ctr"/>
                      <a:r>
                        <a:rPr lang="el-GR" sz="800" b="1" kern="1200" dirty="0">
                          <a:solidFill>
                            <a:schemeClr val="tx1"/>
                          </a:solidFill>
                          <a:effectLst/>
                          <a:latin typeface="Trebuchet MS" panose="020B0603020202020204" pitchFamily="34" charset="0"/>
                          <a:ea typeface="+mn-ea"/>
                          <a:cs typeface="+mn-cs"/>
                        </a:rPr>
                        <a:t>ΕΛΛΗΝΟΖΑΜΠΙΑΝΟ ΕΠΙΜΕΛΗΤΗΡΙΟ</a:t>
                      </a:r>
                      <a:endParaRPr lang="el-GR" sz="800" kern="1200" dirty="0">
                        <a:solidFill>
                          <a:schemeClr val="tx1"/>
                        </a:solidFill>
                        <a:effectLst/>
                        <a:latin typeface="Trebuchet MS" panose="020B0603020202020204" pitchFamily="34" charset="0"/>
                        <a:ea typeface="+mn-ea"/>
                        <a:cs typeface="+mn-cs"/>
                      </a:endParaRPr>
                    </a:p>
                    <a:p>
                      <a:pPr algn="ctr"/>
                      <a:r>
                        <a:rPr lang="el-GR" sz="800" kern="1200" dirty="0">
                          <a:solidFill>
                            <a:schemeClr val="tx1"/>
                          </a:solidFill>
                          <a:effectLst/>
                          <a:latin typeface="Trebuchet MS" panose="020B0603020202020204" pitchFamily="34" charset="0"/>
                          <a:ea typeface="+mn-ea"/>
                          <a:cs typeface="+mn-cs"/>
                        </a:rPr>
                        <a:t>Δωδεκανήσου 9, </a:t>
                      </a:r>
                    </a:p>
                    <a:p>
                      <a:pPr algn="ctr"/>
                      <a:r>
                        <a:rPr lang="el-GR" sz="800" kern="1200" dirty="0">
                          <a:solidFill>
                            <a:schemeClr val="tx1"/>
                          </a:solidFill>
                          <a:effectLst/>
                          <a:latin typeface="Trebuchet MS" panose="020B0603020202020204" pitchFamily="34" charset="0"/>
                          <a:ea typeface="+mn-ea"/>
                          <a:cs typeface="+mn-cs"/>
                        </a:rPr>
                        <a:t>14572 Δροσιά Αθήνα</a:t>
                      </a:r>
                    </a:p>
                    <a:p>
                      <a:pPr algn="ctr"/>
                      <a:r>
                        <a:rPr lang="en-US" sz="800" kern="1200" dirty="0">
                          <a:solidFill>
                            <a:schemeClr val="tx1"/>
                          </a:solidFill>
                          <a:effectLst/>
                          <a:latin typeface="Trebuchet MS" panose="020B0603020202020204" pitchFamily="34" charset="0"/>
                          <a:ea typeface="+mn-ea"/>
                          <a:cs typeface="+mn-cs"/>
                        </a:rPr>
                        <a:t>t</a:t>
                      </a:r>
                      <a:r>
                        <a:rPr lang="el-GR" sz="800" kern="1200" dirty="0">
                          <a:solidFill>
                            <a:schemeClr val="tx1"/>
                          </a:solidFill>
                          <a:effectLst/>
                          <a:latin typeface="Trebuchet MS" panose="020B0603020202020204" pitchFamily="34" charset="0"/>
                          <a:ea typeface="+mn-ea"/>
                          <a:cs typeface="+mn-cs"/>
                        </a:rPr>
                        <a:t>. +30 210 6714553 | </a:t>
                      </a:r>
                      <a:r>
                        <a:rPr lang="en-US" sz="800" kern="1200" dirty="0">
                          <a:solidFill>
                            <a:schemeClr val="tx1"/>
                          </a:solidFill>
                          <a:effectLst/>
                          <a:latin typeface="Trebuchet MS" panose="020B0603020202020204" pitchFamily="34" charset="0"/>
                          <a:ea typeface="+mn-ea"/>
                          <a:cs typeface="+mn-cs"/>
                        </a:rPr>
                        <a:t>f</a:t>
                      </a:r>
                      <a:r>
                        <a:rPr lang="el-GR" sz="800" kern="1200" dirty="0">
                          <a:solidFill>
                            <a:schemeClr val="tx1"/>
                          </a:solidFill>
                          <a:effectLst/>
                          <a:latin typeface="Trebuchet MS" panose="020B0603020202020204" pitchFamily="34" charset="0"/>
                          <a:ea typeface="+mn-ea"/>
                          <a:cs typeface="+mn-cs"/>
                        </a:rPr>
                        <a:t>. +30 210 6714570 | </a:t>
                      </a:r>
                      <a:r>
                        <a:rPr lang="en-US" sz="800" kern="1200" dirty="0">
                          <a:solidFill>
                            <a:schemeClr val="tx1"/>
                          </a:solidFill>
                          <a:effectLst/>
                          <a:latin typeface="Trebuchet MS" panose="020B0603020202020204" pitchFamily="34" charset="0"/>
                          <a:ea typeface="+mn-ea"/>
                          <a:cs typeface="+mn-cs"/>
                        </a:rPr>
                        <a:t>e</a:t>
                      </a:r>
                      <a:r>
                        <a:rPr lang="el-GR" sz="800" kern="1200" dirty="0">
                          <a:solidFill>
                            <a:schemeClr val="tx1"/>
                          </a:solidFill>
                          <a:effectLst/>
                          <a:latin typeface="Trebuchet MS" panose="020B0603020202020204" pitchFamily="34" charset="0"/>
                          <a:ea typeface="+mn-ea"/>
                          <a:cs typeface="+mn-cs"/>
                        </a:rPr>
                        <a:t>. </a:t>
                      </a:r>
                      <a:r>
                        <a:rPr lang="en-US" sz="800" u="sng" kern="1200" dirty="0">
                          <a:solidFill>
                            <a:schemeClr val="tx1"/>
                          </a:solidFill>
                          <a:effectLst/>
                          <a:latin typeface="Trebuchet MS" panose="020B0603020202020204" pitchFamily="34" charset="0"/>
                          <a:ea typeface="+mn-ea"/>
                          <a:cs typeface="+mn-cs"/>
                          <a:hlinkClick r:id="rId4"/>
                        </a:rPr>
                        <a:t>info@hzc.gr</a:t>
                      </a:r>
                      <a:r>
                        <a:rPr lang="el-GR" sz="800" u="sng" kern="1200" dirty="0">
                          <a:solidFill>
                            <a:schemeClr val="tx1"/>
                          </a:solidFill>
                          <a:effectLst/>
                          <a:latin typeface="Trebuchet MS" panose="020B0603020202020204" pitchFamily="34" charset="0"/>
                          <a:ea typeface="+mn-ea"/>
                          <a:cs typeface="+mn-cs"/>
                        </a:rPr>
                        <a:t> </a:t>
                      </a:r>
                      <a:r>
                        <a:rPr lang="el-GR" sz="800" u="none" kern="1200" dirty="0">
                          <a:solidFill>
                            <a:schemeClr val="tx1"/>
                          </a:solidFill>
                          <a:effectLst/>
                          <a:latin typeface="Trebuchet MS" panose="020B0603020202020204" pitchFamily="34" charset="0"/>
                          <a:ea typeface="+mn-ea"/>
                          <a:cs typeface="+mn-cs"/>
                        </a:rPr>
                        <a:t> |  </a:t>
                      </a:r>
                      <a:r>
                        <a:rPr lang="en-US" sz="800" b="1" u="sng" kern="1200" dirty="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extLst>
                  <a:ext uri="{0D108BD9-81ED-4DB2-BD59-A6C34878D82A}">
                    <a16:rowId xmlns:a16="http://schemas.microsoft.com/office/drawing/2014/main" val="10000"/>
                  </a:ext>
                </a:extLst>
              </a:tr>
            </a:tbl>
          </a:graphicData>
        </a:graphic>
      </p:graphicFrame>
      <p:sp>
        <p:nvSpPr>
          <p:cNvPr id="2" name="TextBox 1"/>
          <p:cNvSpPr txBox="1"/>
          <p:nvPr/>
        </p:nvSpPr>
        <p:spPr>
          <a:xfrm>
            <a:off x="4932040" y="1475492"/>
            <a:ext cx="4171335" cy="369332"/>
          </a:xfrm>
          <a:prstGeom prst="rect">
            <a:avLst/>
          </a:prstGeom>
          <a:noFill/>
        </p:spPr>
        <p:txBody>
          <a:bodyPr wrap="none" rtlCol="0">
            <a:spAutoFit/>
          </a:bodyPr>
          <a:lstStyle/>
          <a:p>
            <a:r>
              <a:rPr lang="el-GR" b="1" dirty="0">
                <a:latin typeface="Tahoma" panose="020B0604030504040204" pitchFamily="34" charset="0"/>
                <a:ea typeface="Tahoma" panose="020B0604030504040204" pitchFamily="34" charset="0"/>
                <a:cs typeface="Tahoma" panose="020B0604030504040204" pitchFamily="34" charset="0"/>
              </a:rPr>
              <a:t>Τομείς της Οικονομίας της Ζάμπιας</a:t>
            </a:r>
          </a:p>
        </p:txBody>
      </p:sp>
      <p:sp>
        <p:nvSpPr>
          <p:cNvPr id="7" name="Rectangle 2"/>
          <p:cNvSpPr>
            <a:spLocks noChangeArrowheads="1"/>
          </p:cNvSpPr>
          <p:nvPr/>
        </p:nvSpPr>
        <p:spPr bwMode="auto">
          <a:xfrm>
            <a:off x="2501900" y="2131147"/>
            <a:ext cx="6246564"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a:buClr>
                <a:schemeClr val="accent6">
                  <a:lumMod val="50000"/>
                </a:schemeClr>
              </a:buClr>
              <a:buFont typeface="Wingdings" panose="05000000000000000000" pitchFamily="2" charset="2"/>
              <a:buChar char="q"/>
            </a:pPr>
            <a:r>
              <a:rPr lang="el-GR" sz="1400" b="1" dirty="0">
                <a:latin typeface="Trebuchet MS" panose="020B0603020202020204" pitchFamily="34" charset="0"/>
              </a:rPr>
              <a:t>Ανάλυση παραγωγής γάλακτος</a:t>
            </a:r>
          </a:p>
          <a:p>
            <a:pPr>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Στη Ζάμπια υπάρχουν περίπου </a:t>
            </a:r>
            <a:r>
              <a:rPr lang="en-US" sz="1400" dirty="0">
                <a:latin typeface="Trebuchet MS" panose="020B0603020202020204" pitchFamily="34" charset="0"/>
              </a:rPr>
              <a:t>15,5</a:t>
            </a:r>
            <a:r>
              <a:rPr lang="el-GR" sz="1400" dirty="0">
                <a:latin typeface="Trebuchet MS" panose="020B0603020202020204" pitchFamily="34" charset="0"/>
              </a:rPr>
              <a:t> χιλ. οργανωμένες φάρμες που παράγουν αγελαδινό γάλα, οι οποίες φιλοξενούν περίπου 0,9 εκ. αγελάδες, οι οποίες παράγουν ετησίως περίπου </a:t>
            </a:r>
            <a:r>
              <a:rPr lang="en-US" sz="1400" dirty="0">
                <a:latin typeface="Trebuchet MS" panose="020B0603020202020204" pitchFamily="34" charset="0"/>
              </a:rPr>
              <a:t>1.850</a:t>
            </a:r>
            <a:r>
              <a:rPr lang="el-GR" sz="1400" dirty="0">
                <a:latin typeface="Trebuchet MS" panose="020B0603020202020204" pitchFamily="34" charset="0"/>
              </a:rPr>
              <a:t> εκ. λίτρα γάλακτος.</a:t>
            </a:r>
          </a:p>
          <a:p>
            <a:pPr algn="just">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Επίσης υπάρχει ακόμα ένα 15% - 20% πρόσθετη παραγωγή γάλακτος η οποία όμως δεν αφορά σε οργανωμένη παραγωγή.</a:t>
            </a:r>
          </a:p>
          <a:p>
            <a:pPr algn="just">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Ιδιαίτερο χαρακτηριστικό αποτελεί η μεγάλη διασπορά στη χωροθέτηση της παραγωγής. Το 65% της παραγωγής παράγεται σε απόσταση μεγαλύτερη των </a:t>
            </a:r>
            <a:r>
              <a:rPr lang="en-US" sz="1400" dirty="0">
                <a:latin typeface="Trebuchet MS" panose="020B0603020202020204" pitchFamily="34" charset="0"/>
              </a:rPr>
              <a:t>175</a:t>
            </a:r>
            <a:r>
              <a:rPr lang="el-GR" sz="1400" dirty="0">
                <a:latin typeface="Trebuchet MS" panose="020B0603020202020204" pitchFamily="34" charset="0"/>
              </a:rPr>
              <a:t> χιλ. από τη πρωτεύουσα Λουσάκα και τις υπόλοιπες αστικές περιοχές.</a:t>
            </a:r>
          </a:p>
          <a:p>
            <a:pPr algn="just">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Έτσι το κόστος του γάλακτος επιβαρύνεται σημαντικά με κόστος μεταφοράς, ενώ σημαντικό μέρος της πραγματικής παραγωγής αλλοιώνεται και τελικά δεν καταναλώνεται. </a:t>
            </a:r>
          </a:p>
        </p:txBody>
      </p:sp>
      <p:pic>
        <p:nvPicPr>
          <p:cNvPr id="55298" name="Picture 2" descr="http://www.hvainternational.nl/ShakiAgro%20Rapid%20exit.jpg"/>
          <p:cNvPicPr>
            <a:picLocks noChangeAspect="1" noChangeArrowheads="1"/>
          </p:cNvPicPr>
          <p:nvPr/>
        </p:nvPicPr>
        <p:blipFill>
          <a:blip r:embed="rId6" cstate="print"/>
          <a:srcRect/>
          <a:stretch>
            <a:fillRect/>
          </a:stretch>
        </p:blipFill>
        <p:spPr bwMode="auto">
          <a:xfrm>
            <a:off x="107504" y="2060848"/>
            <a:ext cx="2232248" cy="2016224"/>
          </a:xfrm>
          <a:prstGeom prst="rect">
            <a:avLst/>
          </a:prstGeom>
          <a:noFill/>
        </p:spPr>
      </p:pic>
      <p:pic>
        <p:nvPicPr>
          <p:cNvPr id="9" name="8 - Εικόνα" descr="hzc_gr_logo"/>
          <p:cNvPicPr/>
          <p:nvPr/>
        </p:nvPicPr>
        <p:blipFill>
          <a:blip r:embed="rId7" cstate="print"/>
          <a:srcRect/>
          <a:stretch>
            <a:fillRect/>
          </a:stretch>
        </p:blipFill>
        <p:spPr bwMode="auto">
          <a:xfrm>
            <a:off x="0" y="0"/>
            <a:ext cx="2411760" cy="1368152"/>
          </a:xfrm>
          <a:prstGeom prst="rect">
            <a:avLst/>
          </a:prstGeom>
          <a:noFill/>
          <a:ln w="9525">
            <a:noFill/>
            <a:miter lim="800000"/>
            <a:headEnd/>
            <a:tailEnd/>
          </a:ln>
        </p:spPr>
      </p:pic>
    </p:spTree>
    <p:extLst>
      <p:ext uri="{BB962C8B-B14F-4D97-AF65-F5344CB8AC3E}">
        <p14:creationId xmlns:p14="http://schemas.microsoft.com/office/powerpoint/2010/main" val="108370079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2015</TotalTime>
  <Words>2961</Words>
  <Application>Microsoft Office PowerPoint</Application>
  <PresentationFormat>Προβολή στην οθόνη (4:3)</PresentationFormat>
  <Paragraphs>395</Paragraphs>
  <Slides>22</Slides>
  <Notes>22</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22</vt:i4>
      </vt:variant>
    </vt:vector>
  </HeadingPairs>
  <TitlesOfParts>
    <vt:vector size="28" baseType="lpstr">
      <vt:lpstr>Arial</vt:lpstr>
      <vt:lpstr>Calibri</vt:lpstr>
      <vt:lpstr>Tahoma</vt:lpstr>
      <vt:lpstr>Trebuchet MS</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Dimitris</cp:lastModifiedBy>
  <cp:revision>191</cp:revision>
  <dcterms:created xsi:type="dcterms:W3CDTF">2013-05-08T08:31:49Z</dcterms:created>
  <dcterms:modified xsi:type="dcterms:W3CDTF">2023-11-22T13:29:19Z</dcterms:modified>
</cp:coreProperties>
</file>