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972" r:id="rId2"/>
    <p:sldId id="978" r:id="rId3"/>
    <p:sldId id="940" r:id="rId4"/>
    <p:sldId id="974" r:id="rId5"/>
    <p:sldId id="975" r:id="rId6"/>
    <p:sldId id="976" r:id="rId7"/>
    <p:sldId id="97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0B1020-E9BA-4FA3-881D-9696EAF68CBA}" v="20" dt="2021-12-16T13:44:08.7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5883" autoAdjust="0"/>
  </p:normalViewPr>
  <p:slideViewPr>
    <p:cSldViewPr snapToGrid="0">
      <p:cViewPr varScale="1">
        <p:scale>
          <a:sx n="83" d="100"/>
          <a:sy n="83" d="100"/>
        </p:scale>
        <p:origin x="16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6CCA1-674E-4E12-81CD-878D6443D01E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D4ED1-9F55-430F-BAA3-83266040A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098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2B67C6-085C-4C8B-A456-FEF27B82DC44}" type="slidenum">
              <a:rPr lang="en-GB" smtClean="0">
                <a:latin typeface="Times New Roman" pitchFamily="18" charset="0"/>
                <a:cs typeface="Arial" pitchFamily="34" charset="0"/>
              </a:rPr>
              <a:pPr/>
              <a:t>2</a:t>
            </a:fld>
            <a:endParaRPr lang="en-GB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823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2B67C6-085C-4C8B-A456-FEF27B82DC44}" type="slidenum">
              <a:rPr lang="en-GB" smtClean="0">
                <a:latin typeface="Times New Roman" pitchFamily="18" charset="0"/>
                <a:cs typeface="Arial" pitchFamily="34" charset="0"/>
              </a:rPr>
              <a:pPr/>
              <a:t>3</a:t>
            </a:fld>
            <a:endParaRPr lang="en-GB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2B67C6-085C-4C8B-A456-FEF27B82DC44}" type="slidenum">
              <a:rPr lang="en-GB" smtClean="0">
                <a:latin typeface="Times New Roman" pitchFamily="18" charset="0"/>
                <a:cs typeface="Arial" pitchFamily="34" charset="0"/>
              </a:rPr>
              <a:pPr/>
              <a:t>4</a:t>
            </a:fld>
            <a:endParaRPr lang="en-GB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91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2B67C6-085C-4C8B-A456-FEF27B82DC44}" type="slidenum">
              <a:rPr lang="en-GB" smtClean="0">
                <a:latin typeface="Times New Roman" pitchFamily="18" charset="0"/>
                <a:cs typeface="Arial" pitchFamily="34" charset="0"/>
              </a:rPr>
              <a:pPr/>
              <a:t>5</a:t>
            </a:fld>
            <a:endParaRPr lang="en-GB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24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2B67C6-085C-4C8B-A456-FEF27B82DC44}" type="slidenum">
              <a:rPr lang="en-GB" smtClean="0">
                <a:latin typeface="Times New Roman" pitchFamily="18" charset="0"/>
                <a:cs typeface="Arial" pitchFamily="34" charset="0"/>
              </a:rPr>
              <a:pPr/>
              <a:t>6</a:t>
            </a:fld>
            <a:endParaRPr lang="en-GB" dirty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28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A6ED63-BEE2-4466-B24E-D2E1FD7D28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B2C69B-3A4E-4AFF-95F9-46DC4D2C4C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0C9449-83D7-4078-8E3B-A710C3C3A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EB38-7632-43A0-ABFE-7BE37835C32B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72A99C-FCE1-4B03-9A86-EDF1656D2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B747FE-0B7A-46D0-8A0B-C37AAD052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5B3A-E074-4439-9355-F10C50A34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177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BDE190-6F44-4E99-9514-40324A1D7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22AF47-A01B-4F40-9F52-C1449A49BC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616891-751A-400B-BE92-853117E0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EB38-7632-43A0-ABFE-7BE37835C32B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13E189-C06B-4C71-83E5-B20F817FB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81233F-A759-4309-A3E6-D03F01FFE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5B3A-E074-4439-9355-F10C50A34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879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452DA1E-87AE-4EF9-99F5-E696507778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C55F589-F9EB-4131-B3BA-D21296578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72202CD-6642-41C7-88C2-05082193D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EB38-7632-43A0-ABFE-7BE37835C32B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1E957D-B244-493F-9288-C6F38A0E4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1C8113-6251-4042-AE65-315F3C75E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5B3A-E074-4439-9355-F10C50A34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24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886A59-56A3-485D-BFB8-104F2A7AC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FE4B2B7-23D7-4B53-9C2C-B0DFC551D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F4E82E-0D22-4385-8415-5DBE51B04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EB38-7632-43A0-ABFE-7BE37835C32B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7727E0-7C3A-49E4-8D5E-F0759F584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C0A495-3BBC-47CB-838B-53A16F583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5B3A-E074-4439-9355-F10C50A34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239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AABB37-181F-42C6-8FC2-659AA661D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C7888A-9FCF-4554-9FF5-7F1B215EC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587721-5C82-4ED5-9CED-4A18C526C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EB38-7632-43A0-ABFE-7BE37835C32B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49A065D-A957-460B-A2B3-BFF507AAC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FD56E2A-246F-4CFD-9E51-D6B039FB9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5B3A-E074-4439-9355-F10C50A34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93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A1E841-D5C3-44FB-8D91-5592AEC68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31C309-AB4C-4115-95BF-749F231EB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E229467-83D7-46A1-90AE-B4C02C6D9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C6EFCB-3EC2-4443-A472-0D8AD2686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EB38-7632-43A0-ABFE-7BE37835C32B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B649CBE-123E-4136-AB84-69ABEF4B2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1FCE0C6-31B9-4A13-B6DB-F8D05F15F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5B3A-E074-4439-9355-F10C50A34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70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4CE919-E6A1-491E-AB70-2ACC0656B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C6877A4-5707-49DF-9E19-29D95AB85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9F98D0A-A8F1-4AAD-977D-0EFFCA371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3F6A316-BBD5-4C89-A618-92284741A5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A547B8B-7238-4703-B693-059444EA03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FB8EFF3-AF31-4E26-9544-B25537376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EB38-7632-43A0-ABFE-7BE37835C32B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3EF6859-C772-4A84-A123-A9D198CF6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521C2B6-BB7E-4069-8E64-1BDEE9567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5B3A-E074-4439-9355-F10C50A34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762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506255-BD10-4ADC-93B9-D09498A44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5B4DF52-CDFA-48F0-98E7-A0EC834C5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EB38-7632-43A0-ABFE-7BE37835C32B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EF05167-D82E-4A67-BE31-C427EBE2A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80326D4-D155-4001-80BC-1FDC1D507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5B3A-E074-4439-9355-F10C50A34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3373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A62BA99-FECE-4399-AB0C-8DEE6FB71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EB38-7632-43A0-ABFE-7BE37835C32B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2CD8A30-6F10-4183-A577-E027C6C93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C5AF228-F96A-455A-A9F9-8CA8D8302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5B3A-E074-4439-9355-F10C50A34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417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08593-CD9E-41B1-82B2-E0E71AB0A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07AA6D4-2C50-42B5-97BC-9176F2683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75A5683-AA06-4283-87D0-FA682DE0C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F765052-6985-43CA-8117-F610BA21C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EB38-7632-43A0-ABFE-7BE37835C32B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BA879B-F3CC-413F-BA97-3B334622A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92560D2-216C-4DBE-87D8-090F91CD0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5B3A-E074-4439-9355-F10C50A34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417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8F4F0E-2DD0-4933-96FD-AFF349F0CA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94376E3-9699-4560-B89A-602DDECAA3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516990-01EE-446C-BA16-CED8F00A96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F5A1A51-567C-42AE-8734-55930F6E9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3EB38-7632-43A0-ABFE-7BE37835C32B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6F74872-B2E4-4FC9-880A-719F80687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44F676C-9A68-4126-855F-59271EA2D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25B3A-E074-4439-9355-F10C50A34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23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CC2337A-B1D4-44B4-B029-C8F8EB658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036D96-21FE-46B8-A209-B1E1CDA06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73FFB35-E194-434C-9A10-BCE78D450F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3EB38-7632-43A0-ABFE-7BE37835C32B}" type="datetimeFigureOut">
              <a:rPr lang="fr-FR" smtClean="0"/>
              <a:t>16/12/2021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A74684-8AB6-4578-8D7B-722D46C19E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B157F8-5EB9-4A33-8869-85E36DA509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25B3A-E074-4439-9355-F10C50A34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3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fdb.org/fr/documents/note-de-diagnostic-pays-senegal-renforcer-la-transformation-structurelle-et-la-diversification-de-leconomi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onomie.gouv.sn/fr/publications/pap2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y.arvanitis@afdb.org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 bwMode="auto">
          <a:xfrm>
            <a:off x="8829676" y="5750004"/>
            <a:ext cx="2219325" cy="110799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/>
            <a:endParaRPr lang="en-US" sz="2200" dirty="0">
              <a:solidFill>
                <a:prstClr val="black"/>
              </a:solidFill>
              <a:cs typeface="Arial" pitchFamily="34" charset="0"/>
            </a:endParaRPr>
          </a:p>
          <a:p>
            <a:pPr algn="ctr"/>
            <a:endParaRPr lang="en-US" sz="2200" dirty="0">
              <a:solidFill>
                <a:prstClr val="black"/>
              </a:solidFill>
              <a:cs typeface="Arial" pitchFamily="34" charset="0"/>
            </a:endParaRPr>
          </a:p>
          <a:p>
            <a:pPr algn="ctr"/>
            <a:endParaRPr lang="en-US" sz="2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140485" y="1281088"/>
            <a:ext cx="6498941" cy="543225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endParaRPr lang="en-US" sz="28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en-US" sz="28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"Senegal - Business Environment and Opportunities"</a:t>
            </a:r>
            <a:endParaRPr lang="fr-FR" sz="24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  <a:p>
            <a:pPr algn="ctr" eaLnBrk="0" hangingPunct="0">
              <a:spcBef>
                <a:spcPct val="50000"/>
              </a:spcBef>
              <a:defRPr/>
            </a:pPr>
            <a:endParaRPr lang="fr-FR" sz="24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  <a:p>
            <a:pPr algn="ctr" eaLnBrk="0" hangingPunct="0">
              <a:spcBef>
                <a:spcPct val="50000"/>
              </a:spcBef>
              <a:defRPr/>
            </a:pPr>
            <a:endParaRPr lang="fr-FR" sz="16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  <a:p>
            <a:pPr algn="ctr" eaLnBrk="0" hangingPunct="0">
              <a:spcBef>
                <a:spcPct val="50000"/>
              </a:spcBef>
              <a:defRPr/>
            </a:pPr>
            <a:endParaRPr lang="fr-FR" sz="24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  <a:p>
            <a:pPr algn="ctr" eaLnBrk="0" hangingPunct="0">
              <a:spcBef>
                <a:spcPct val="50000"/>
              </a:spcBef>
              <a:defRPr/>
            </a:pPr>
            <a:endParaRPr lang="fr-FR" sz="24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fr-FR" sz="2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Yannis </a:t>
            </a:r>
            <a:r>
              <a:rPr lang="fr-FR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Arvanitis</a:t>
            </a:r>
            <a:endParaRPr lang="fr-FR" sz="24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fr-FR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African</a:t>
            </a:r>
            <a:r>
              <a:rPr lang="fr-FR" sz="2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 </a:t>
            </a:r>
            <a:r>
              <a:rPr lang="fr-FR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Development</a:t>
            </a:r>
            <a:r>
              <a:rPr lang="fr-FR" sz="2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 Bank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fr-FR" i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A </a:t>
            </a:r>
            <a:r>
              <a:rPr lang="fr-FR" i="1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presentation</a:t>
            </a:r>
            <a:r>
              <a:rPr lang="fr-FR" i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 for the </a:t>
            </a:r>
            <a:r>
              <a:rPr lang="en-US" i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Hellenic-African Chamber of Commerce and Development  16/12/2021</a:t>
            </a:r>
            <a:endParaRPr lang="fr-FR" i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2991" y="3647444"/>
            <a:ext cx="9906000" cy="102538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http://www.biztechafrica.com/media/images/stories/afdb2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41" b="98889" l="15366" r="851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73" y="1493218"/>
            <a:ext cx="4521117" cy="3392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737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0261980" y="6574720"/>
            <a:ext cx="39351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4DE44AE-B71F-47D2-B5FD-1DD2418B26C5}" type="slidenum">
              <a:rPr lang="en-GB" smtClean="0">
                <a:latin typeface="Arial" pitchFamily="34" charset="0"/>
                <a:cs typeface="Arial" pitchFamily="34" charset="0"/>
              </a:rPr>
              <a:pPr/>
              <a:t>2</a:t>
            </a:fld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82" name="Rectangle 342"/>
          <p:cNvSpPr>
            <a:spLocks noChangeArrowheads="1"/>
          </p:cNvSpPr>
          <p:nvPr/>
        </p:nvSpPr>
        <p:spPr bwMode="auto">
          <a:xfrm>
            <a:off x="1879536" y="-390525"/>
            <a:ext cx="65" cy="276999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eaLnBrk="0" hangingPunct="0"/>
            <a:endParaRPr lang="en-US" dirty="0"/>
          </a:p>
        </p:txBody>
      </p:sp>
      <p:sp>
        <p:nvSpPr>
          <p:cNvPr id="22555" name="Rectangle 363"/>
          <p:cNvSpPr>
            <a:spLocks noChangeArrowheads="1"/>
          </p:cNvSpPr>
          <p:nvPr/>
        </p:nvSpPr>
        <p:spPr bwMode="gray">
          <a:xfrm>
            <a:off x="494880" y="1467469"/>
            <a:ext cx="6392057" cy="4481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2300" dirty="0">
                <a:ea typeface="Arial" charset="0"/>
                <a:cs typeface="Arial" charset="0"/>
              </a:rPr>
              <a:t>Διεθνής οργανισμός που ιδρύθηκε το 1964. Βαθμολογία AAA.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2300" dirty="0">
                <a:ea typeface="Arial" charset="0"/>
                <a:cs typeface="Arial" charset="0"/>
              </a:rPr>
              <a:t>8</a:t>
            </a:r>
            <a:r>
              <a:rPr lang="fr-FR" sz="2300" dirty="0">
                <a:ea typeface="Arial" charset="0"/>
                <a:cs typeface="Arial" charset="0"/>
              </a:rPr>
              <a:t>2</a:t>
            </a:r>
            <a:r>
              <a:rPr lang="el-GR" sz="2300" dirty="0">
                <a:ea typeface="Arial" charset="0"/>
                <a:cs typeface="Arial" charset="0"/>
              </a:rPr>
              <a:t> χώρες μέλη (54 Αφρικανές, 2</a:t>
            </a:r>
            <a:r>
              <a:rPr lang="fr-FR" sz="2300" dirty="0">
                <a:ea typeface="Arial" charset="0"/>
                <a:cs typeface="Arial" charset="0"/>
              </a:rPr>
              <a:t>8</a:t>
            </a:r>
            <a:r>
              <a:rPr lang="el-GR" sz="2300" dirty="0">
                <a:ea typeface="Arial" charset="0"/>
                <a:cs typeface="Arial" charset="0"/>
              </a:rPr>
              <a:t> μη Αφρικανές). Η Ελλάδα δεν είναι μέλος.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2300" dirty="0">
                <a:ea typeface="Arial" charset="0"/>
                <a:cs typeface="Arial" charset="0"/>
              </a:rPr>
              <a:t>Χρηματοδότηση του δημόσιου τομέα, ιδιαίτερα μεγάλων έργων υποδομής.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2300" dirty="0">
                <a:ea typeface="Arial" charset="0"/>
                <a:cs typeface="Arial" charset="0"/>
              </a:rPr>
              <a:t>Χρηματοδότηση από τον ιδιωτικό τομέα (Εταιρείες εγκατεστημένες στην Αφρική)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2300" dirty="0">
                <a:ea typeface="Arial" charset="0"/>
                <a:cs typeface="Arial" charset="0"/>
              </a:rPr>
              <a:t>Έργα που εγκρίθηκαν το 2019: UA</a:t>
            </a:r>
            <a:r>
              <a:rPr lang="fr-FR" sz="2300" dirty="0">
                <a:ea typeface="Arial" charset="0"/>
                <a:cs typeface="Arial" charset="0"/>
              </a:rPr>
              <a:t> </a:t>
            </a:r>
            <a:r>
              <a:rPr lang="el-GR" sz="2300" dirty="0">
                <a:ea typeface="Arial" charset="0"/>
                <a:cs typeface="Arial" charset="0"/>
              </a:rPr>
              <a:t>7,3 δισεκατομμύρια (σχεδόν 9 δισ. ευρώ)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300" dirty="0">
                <a:ea typeface="Arial" charset="0"/>
                <a:cs typeface="Arial" charset="0"/>
              </a:rPr>
              <a:t>K</a:t>
            </a:r>
            <a:r>
              <a:rPr lang="el-GR" sz="2300" dirty="0">
                <a:ea typeface="Arial" charset="0"/>
                <a:cs typeface="Arial" charset="0"/>
              </a:rPr>
              <a:t>εφάλαιο: UA 153,2 δις</a:t>
            </a:r>
            <a:r>
              <a:rPr lang="fr-FR" sz="2300" dirty="0">
                <a:ea typeface="Arial" charset="0"/>
                <a:cs typeface="Arial" charset="0"/>
              </a:rPr>
              <a:t> (~EUR 190 </a:t>
            </a:r>
            <a:r>
              <a:rPr lang="el-GR" sz="2300" dirty="0">
                <a:ea typeface="Arial" charset="0"/>
                <a:cs typeface="Arial" charset="0"/>
              </a:rPr>
              <a:t>δις</a:t>
            </a:r>
            <a:r>
              <a:rPr lang="fr-FR" sz="2300" dirty="0">
                <a:ea typeface="Arial" charset="0"/>
                <a:cs typeface="Arial" charset="0"/>
              </a:rPr>
              <a:t>)</a:t>
            </a:r>
            <a:endParaRPr lang="el-GR" sz="2300" dirty="0">
              <a:ea typeface="Arial" charset="0"/>
              <a:cs typeface="Arial" charset="0"/>
            </a:endParaRPr>
          </a:p>
        </p:txBody>
      </p:sp>
      <p:cxnSp>
        <p:nvCxnSpPr>
          <p:cNvPr id="19" name="Straight Connector 17"/>
          <p:cNvCxnSpPr/>
          <p:nvPr/>
        </p:nvCxnSpPr>
        <p:spPr>
          <a:xfrm>
            <a:off x="2116956" y="1072120"/>
            <a:ext cx="8154111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itre 1"/>
          <p:cNvSpPr txBox="1">
            <a:spLocks/>
          </p:cNvSpPr>
          <p:nvPr/>
        </p:nvSpPr>
        <p:spPr>
          <a:xfrm>
            <a:off x="1561088" y="619746"/>
            <a:ext cx="9239250" cy="430212"/>
          </a:xfrm>
          <a:prstGeom prst="rect">
            <a:avLst/>
          </a:prstGeom>
        </p:spPr>
        <p:txBody>
          <a:bodyPr/>
          <a:lstStyle>
            <a:lvl1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+mj-lt"/>
                <a:ea typeface="+mj-ea"/>
                <a:cs typeface="+mj-cs"/>
              </a:defRPr>
            </a:lvl1pPr>
            <a:lvl2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2pPr>
            <a:lvl3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3pPr>
            <a:lvl4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4pPr>
            <a:lvl5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5pPr>
            <a:lvl6pPr marL="4572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6pPr>
            <a:lvl7pPr marL="9144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7pPr>
            <a:lvl8pPr marL="13716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8pPr>
            <a:lvl9pPr marL="18288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Η ΑΦΡΙΚΑΝΙΚΗ ΤΡΑΠΕΖΑ ΑΝΑΠΤΥΞΗΣ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pic>
        <p:nvPicPr>
          <p:cNvPr id="8" name="Picture 4">
            <a:extLst>
              <a:ext uri="{FF2B5EF4-FFF2-40B4-BE49-F238E27FC236}">
                <a16:creationId xmlns:a16="http://schemas.microsoft.com/office/drawing/2014/main" id="{00BF9B1D-FF4D-4055-9C69-48FC25CC79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930" y="202234"/>
            <a:ext cx="1562100" cy="8477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3C25F71C-0847-4963-92C0-AEE27FE85DC6}"/>
              </a:ext>
            </a:extLst>
          </p:cNvPr>
          <p:cNvCxnSpPr/>
          <p:nvPr/>
        </p:nvCxnSpPr>
        <p:spPr>
          <a:xfrm>
            <a:off x="7006975" y="1520575"/>
            <a:ext cx="0" cy="4717679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>
            <a:extLst>
              <a:ext uri="{FF2B5EF4-FFF2-40B4-BE49-F238E27FC236}">
                <a16:creationId xmlns:a16="http://schemas.microsoft.com/office/drawing/2014/main" id="{62C5C130-D37F-414E-8B7E-CB4AE93A37C4}"/>
              </a:ext>
            </a:extLst>
          </p:cNvPr>
          <p:cNvSpPr txBox="1"/>
          <p:nvPr/>
        </p:nvSpPr>
        <p:spPr>
          <a:xfrm>
            <a:off x="7127014" y="1467470"/>
            <a:ext cx="4656010" cy="51501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2300" dirty="0">
                <a:ea typeface="Arial" charset="0"/>
                <a:cs typeface="Arial" charset="0"/>
              </a:rPr>
              <a:t>Δύο ταμεία: A</a:t>
            </a:r>
            <a:r>
              <a:rPr lang="fr-FR" sz="2300" dirty="0" err="1">
                <a:ea typeface="Arial" charset="0"/>
                <a:cs typeface="Arial" charset="0"/>
              </a:rPr>
              <a:t>frican</a:t>
            </a:r>
            <a:r>
              <a:rPr lang="fr-FR" sz="2300" dirty="0">
                <a:ea typeface="Arial" charset="0"/>
                <a:cs typeface="Arial" charset="0"/>
              </a:rPr>
              <a:t> </a:t>
            </a:r>
            <a:r>
              <a:rPr lang="el-GR" sz="2300" dirty="0">
                <a:ea typeface="Arial" charset="0"/>
                <a:cs typeface="Arial" charset="0"/>
              </a:rPr>
              <a:t>D</a:t>
            </a:r>
            <a:r>
              <a:rPr lang="fr-FR" sz="2300" dirty="0" err="1">
                <a:ea typeface="Arial" charset="0"/>
                <a:cs typeface="Arial" charset="0"/>
              </a:rPr>
              <a:t>evelopment</a:t>
            </a:r>
            <a:r>
              <a:rPr lang="fr-FR" sz="2300" dirty="0">
                <a:ea typeface="Arial" charset="0"/>
                <a:cs typeface="Arial" charset="0"/>
              </a:rPr>
              <a:t> </a:t>
            </a:r>
            <a:r>
              <a:rPr lang="el-GR" sz="2300" dirty="0">
                <a:ea typeface="Arial" charset="0"/>
                <a:cs typeface="Arial" charset="0"/>
              </a:rPr>
              <a:t>F</a:t>
            </a:r>
            <a:r>
              <a:rPr lang="fr-FR" sz="2300" dirty="0" err="1">
                <a:ea typeface="Arial" charset="0"/>
                <a:cs typeface="Arial" charset="0"/>
              </a:rPr>
              <a:t>und</a:t>
            </a:r>
            <a:r>
              <a:rPr lang="el-GR" sz="2300" dirty="0">
                <a:ea typeface="Arial" charset="0"/>
                <a:cs typeface="Arial" charset="0"/>
              </a:rPr>
              <a:t> για χώρες χαμηλού εισοδήματος και A</a:t>
            </a:r>
            <a:r>
              <a:rPr lang="fr-FR" sz="2300" dirty="0" err="1">
                <a:ea typeface="Arial" charset="0"/>
                <a:cs typeface="Arial" charset="0"/>
              </a:rPr>
              <a:t>frican</a:t>
            </a:r>
            <a:r>
              <a:rPr lang="fr-FR" sz="2300" dirty="0">
                <a:ea typeface="Arial" charset="0"/>
                <a:cs typeface="Arial" charset="0"/>
              </a:rPr>
              <a:t> </a:t>
            </a:r>
            <a:r>
              <a:rPr lang="el-GR" sz="2300" dirty="0">
                <a:ea typeface="Arial" charset="0"/>
                <a:cs typeface="Arial" charset="0"/>
              </a:rPr>
              <a:t>D</a:t>
            </a:r>
            <a:r>
              <a:rPr lang="fr-FR" sz="2300" dirty="0" err="1">
                <a:ea typeface="Arial" charset="0"/>
                <a:cs typeface="Arial" charset="0"/>
              </a:rPr>
              <a:t>evelopment</a:t>
            </a:r>
            <a:r>
              <a:rPr lang="fr-FR" sz="2300" dirty="0">
                <a:ea typeface="Arial" charset="0"/>
                <a:cs typeface="Arial" charset="0"/>
              </a:rPr>
              <a:t> </a:t>
            </a:r>
            <a:r>
              <a:rPr lang="el-GR" sz="2300" dirty="0">
                <a:ea typeface="Arial" charset="0"/>
                <a:cs typeface="Arial" charset="0"/>
              </a:rPr>
              <a:t>B</a:t>
            </a:r>
            <a:r>
              <a:rPr lang="fr-FR" sz="2300" dirty="0" err="1">
                <a:ea typeface="Arial" charset="0"/>
                <a:cs typeface="Arial" charset="0"/>
              </a:rPr>
              <a:t>ank</a:t>
            </a:r>
            <a:r>
              <a:rPr lang="el-GR" sz="2300" dirty="0">
                <a:ea typeface="Arial" charset="0"/>
                <a:cs typeface="Arial" charset="0"/>
              </a:rPr>
              <a:t> για χώρες μεσαίου εισοδήματος.</a:t>
            </a:r>
            <a:endParaRPr lang="fr-FR" sz="2300" dirty="0">
              <a:ea typeface="Arial" charset="0"/>
              <a:cs typeface="Arial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300" dirty="0">
                <a:ea typeface="Arial" charset="0"/>
                <a:cs typeface="Arial" charset="0"/>
              </a:rPr>
              <a:t>ADF </a:t>
            </a:r>
            <a:r>
              <a:rPr lang="fr-FR" sz="2300" dirty="0" err="1">
                <a:cs typeface="Arial" charset="0"/>
              </a:rPr>
              <a:t>projects</a:t>
            </a:r>
            <a:r>
              <a:rPr lang="fr-FR" sz="2300" dirty="0">
                <a:cs typeface="Arial" charset="0"/>
              </a:rPr>
              <a:t> </a:t>
            </a:r>
            <a:r>
              <a:rPr lang="el-GR" sz="2300" dirty="0">
                <a:cs typeface="Arial" charset="0"/>
              </a:rPr>
              <a:t>χρηματοδοτήσουν παρόχους από όλες τις χώρες του κόσμου (</a:t>
            </a:r>
            <a:r>
              <a:rPr lang="fr-FR" sz="2300" dirty="0">
                <a:cs typeface="Arial" charset="0"/>
              </a:rPr>
              <a:t>~EUR 1,5</a:t>
            </a:r>
            <a:r>
              <a:rPr lang="el-GR" sz="2300" dirty="0">
                <a:cs typeface="Arial" charset="0"/>
              </a:rPr>
              <a:t> δισ</a:t>
            </a:r>
            <a:r>
              <a:rPr lang="fr-FR" sz="2300" dirty="0">
                <a:cs typeface="Arial" charset="0"/>
              </a:rPr>
              <a:t>.</a:t>
            </a:r>
            <a:r>
              <a:rPr lang="el-GR" sz="2300" dirty="0">
                <a:cs typeface="Arial" charset="0"/>
              </a:rPr>
              <a:t> το 2019)</a:t>
            </a:r>
            <a:endParaRPr lang="fr-FR" sz="2300" dirty="0">
              <a:cs typeface="Arial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300" dirty="0" err="1">
                <a:cs typeface="Arial" charset="0"/>
              </a:rPr>
              <a:t>AfDB</a:t>
            </a:r>
            <a:r>
              <a:rPr lang="fr-FR" sz="2300" dirty="0">
                <a:cs typeface="Arial" charset="0"/>
              </a:rPr>
              <a:t> </a:t>
            </a:r>
            <a:r>
              <a:rPr lang="fr-FR" sz="2300" dirty="0" err="1">
                <a:cs typeface="Arial" charset="0"/>
              </a:rPr>
              <a:t>projects</a:t>
            </a:r>
            <a:r>
              <a:rPr lang="fr-FR" sz="2300" dirty="0">
                <a:cs typeface="Arial" charset="0"/>
              </a:rPr>
              <a:t> </a:t>
            </a:r>
            <a:r>
              <a:rPr lang="el-GR" sz="2300" dirty="0">
                <a:cs typeface="Arial" charset="0"/>
              </a:rPr>
              <a:t>χρηματοδοτήσουν παρόχους μόνο από χώρες μέλη (</a:t>
            </a:r>
            <a:r>
              <a:rPr lang="fr-FR" sz="2300" dirty="0">
                <a:cs typeface="Arial" charset="0"/>
              </a:rPr>
              <a:t>~EUR 7,5 </a:t>
            </a:r>
            <a:r>
              <a:rPr lang="el-GR" sz="2300" dirty="0">
                <a:cs typeface="Arial" charset="0"/>
              </a:rPr>
              <a:t>δισ το 2019).</a:t>
            </a:r>
            <a:endParaRPr lang="fr-FR" sz="2300" dirty="0">
              <a:cs typeface="Arial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fr-FR" sz="2300" dirty="0">
              <a:cs typeface="Arial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l-GR" sz="2300" dirty="0"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268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0261980" y="6574720"/>
            <a:ext cx="39351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4DE44AE-B71F-47D2-B5FD-1DD2418B26C5}" type="slidenum">
              <a:rPr lang="en-GB" smtClean="0">
                <a:latin typeface="Arial" pitchFamily="34" charset="0"/>
                <a:cs typeface="Arial" pitchFamily="34" charset="0"/>
              </a:rPr>
              <a:pPr/>
              <a:t>3</a:t>
            </a:fld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82" name="Rectangle 342"/>
          <p:cNvSpPr>
            <a:spLocks noChangeArrowheads="1"/>
          </p:cNvSpPr>
          <p:nvPr/>
        </p:nvSpPr>
        <p:spPr bwMode="auto">
          <a:xfrm>
            <a:off x="1879536" y="-390525"/>
            <a:ext cx="65" cy="276999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eaLnBrk="0" hangingPunct="0"/>
            <a:endParaRPr lang="en-US" dirty="0"/>
          </a:p>
        </p:txBody>
      </p:sp>
      <p:sp>
        <p:nvSpPr>
          <p:cNvPr id="22555" name="Rectangle 363"/>
          <p:cNvSpPr>
            <a:spLocks noChangeArrowheads="1"/>
          </p:cNvSpPr>
          <p:nvPr/>
        </p:nvSpPr>
        <p:spPr bwMode="gray">
          <a:xfrm>
            <a:off x="368965" y="1318888"/>
            <a:ext cx="5612735" cy="5255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σχυρή και σταθερή ανάπτυξη 5,5% κατά μέσο όρο την περίοδο 2018-2019, η οικονομία της Σενεγάλης επιβραδύνθηκε το 2020 υπό την επίδραση της πανδημίας.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Με βάση τον μερικό τουλάχιστον έλεγχο της πανδημίας το 2021, η ανάπτυξη θα πρέπει να ανακάμψει λόγω του δυναμισμού των εξαγωγών και της συνέχισης των ιδιωτικών επενδύσεων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ειδικά σε σχέση με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υδρογονάνθρακες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Μεταξύ 2000 και 2020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οι υπηρεσίες αντιπροσωπεύουν το 50% στη διαμόρφωση του ΑΕΠ, η γεωργία στο 16% και η βιομηχανία το 23%.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Η ανάπτυξη τα τελευταία χρόνια φαίνεται ότι ήταν πιο εκτεταμένη παρά εντατική, δηλαδή οδηγήθηκε κυρίως από την αύξηση του πληθυσμού (και όχι από τα κέρδη παραγωγικότητας (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ADB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 2020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 defTabSz="762000" eaLnBrk="0" hangingPunct="0">
              <a:lnSpc>
                <a:spcPct val="90000"/>
              </a:lnSpc>
              <a:buSzPct val="125000"/>
              <a:defRPr/>
            </a:pPr>
            <a:endParaRPr lang="fr-FR" sz="1500" dirty="0">
              <a:ea typeface="Arial" charset="0"/>
              <a:cs typeface="Arial" charset="0"/>
            </a:endParaRPr>
          </a:p>
        </p:txBody>
      </p:sp>
      <p:sp>
        <p:nvSpPr>
          <p:cNvPr id="28699" name="Rectangle 363"/>
          <p:cNvSpPr>
            <a:spLocks noChangeArrowheads="1"/>
          </p:cNvSpPr>
          <p:nvPr/>
        </p:nvSpPr>
        <p:spPr bwMode="gray">
          <a:xfrm>
            <a:off x="6210301" y="1215081"/>
            <a:ext cx="4608890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762000" eaLnBrk="0" hangingPunct="0">
              <a:lnSpc>
                <a:spcPct val="90000"/>
              </a:lnSpc>
              <a:spcBef>
                <a:spcPct val="20000"/>
              </a:spcBef>
              <a:buSzPct val="125000"/>
            </a:pPr>
            <a:endParaRPr lang="fr-FR" sz="1400" dirty="0"/>
          </a:p>
        </p:txBody>
      </p:sp>
      <p:sp>
        <p:nvSpPr>
          <p:cNvPr id="2" name="TextBox 1"/>
          <p:cNvSpPr txBox="1"/>
          <p:nvPr/>
        </p:nvSpPr>
        <p:spPr bwMode="auto">
          <a:xfrm>
            <a:off x="4460516" y="6293307"/>
            <a:ext cx="642514" cy="430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/>
            <a:endParaRPr lang="en-US" sz="2200" b="1" dirty="0">
              <a:cs typeface="Arial" pitchFamily="34" charset="0"/>
            </a:endParaRPr>
          </a:p>
        </p:txBody>
      </p:sp>
      <p:cxnSp>
        <p:nvCxnSpPr>
          <p:cNvPr id="19" name="Straight Connector 17"/>
          <p:cNvCxnSpPr/>
          <p:nvPr/>
        </p:nvCxnSpPr>
        <p:spPr>
          <a:xfrm>
            <a:off x="2116956" y="1072120"/>
            <a:ext cx="8154111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itre 1"/>
          <p:cNvSpPr txBox="1">
            <a:spLocks/>
          </p:cNvSpPr>
          <p:nvPr/>
        </p:nvSpPr>
        <p:spPr>
          <a:xfrm>
            <a:off x="1561088" y="619746"/>
            <a:ext cx="9239250" cy="430212"/>
          </a:xfrm>
          <a:prstGeom prst="rect">
            <a:avLst/>
          </a:prstGeom>
        </p:spPr>
        <p:txBody>
          <a:bodyPr/>
          <a:lstStyle>
            <a:lvl1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+mj-lt"/>
                <a:ea typeface="+mj-ea"/>
                <a:cs typeface="+mj-cs"/>
              </a:defRPr>
            </a:lvl1pPr>
            <a:lvl2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2pPr>
            <a:lvl3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3pPr>
            <a:lvl4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4pPr>
            <a:lvl5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5pPr>
            <a:lvl6pPr marL="4572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6pPr>
            <a:lvl7pPr marL="9144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7pPr>
            <a:lvl8pPr marL="13716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8pPr>
            <a:lvl9pPr marL="18288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fr-FR" sz="28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ΜΑΚΡΟΟΙΚΟΝΟΜΙΚΟ ΠΛΑΙΣΙΟ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E5A85B2B-662F-4C74-8A12-04A0CB3231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429830"/>
              </p:ext>
            </p:extLst>
          </p:nvPr>
        </p:nvGraphicFramePr>
        <p:xfrm>
          <a:off x="6096000" y="1605760"/>
          <a:ext cx="5727035" cy="3774246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500399">
                  <a:extLst>
                    <a:ext uri="{9D8B030D-6E8A-4147-A177-3AD203B41FA5}">
                      <a16:colId xmlns:a16="http://schemas.microsoft.com/office/drawing/2014/main" val="1973025938"/>
                    </a:ext>
                  </a:extLst>
                </a:gridCol>
                <a:gridCol w="825045">
                  <a:extLst>
                    <a:ext uri="{9D8B030D-6E8A-4147-A177-3AD203B41FA5}">
                      <a16:colId xmlns:a16="http://schemas.microsoft.com/office/drawing/2014/main" val="9201859"/>
                    </a:ext>
                  </a:extLst>
                </a:gridCol>
                <a:gridCol w="804158">
                  <a:extLst>
                    <a:ext uri="{9D8B030D-6E8A-4147-A177-3AD203B41FA5}">
                      <a16:colId xmlns:a16="http://schemas.microsoft.com/office/drawing/2014/main" val="3961758360"/>
                    </a:ext>
                  </a:extLst>
                </a:gridCol>
                <a:gridCol w="825046">
                  <a:extLst>
                    <a:ext uri="{9D8B030D-6E8A-4147-A177-3AD203B41FA5}">
                      <a16:colId xmlns:a16="http://schemas.microsoft.com/office/drawing/2014/main" val="1583603793"/>
                    </a:ext>
                  </a:extLst>
                </a:gridCol>
                <a:gridCol w="985924">
                  <a:extLst>
                    <a:ext uri="{9D8B030D-6E8A-4147-A177-3AD203B41FA5}">
                      <a16:colId xmlns:a16="http://schemas.microsoft.com/office/drawing/2014/main" val="3248015890"/>
                    </a:ext>
                  </a:extLst>
                </a:gridCol>
                <a:gridCol w="786463">
                  <a:extLst>
                    <a:ext uri="{9D8B030D-6E8A-4147-A177-3AD203B41FA5}">
                      <a16:colId xmlns:a16="http://schemas.microsoft.com/office/drawing/2014/main" val="2444146791"/>
                    </a:ext>
                  </a:extLst>
                </a:gridCol>
              </a:tblGrid>
              <a:tr h="430434">
                <a:tc grid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 err="1">
                          <a:effectLst/>
                        </a:rPr>
                        <a:t>Κύριοι</a:t>
                      </a:r>
                      <a:r>
                        <a:rPr lang="fr-FR" sz="1600" dirty="0">
                          <a:effectLst/>
                        </a:rPr>
                        <a:t> μα</a:t>
                      </a:r>
                      <a:r>
                        <a:rPr lang="fr-FR" sz="1600" dirty="0" err="1">
                          <a:effectLst/>
                        </a:rPr>
                        <a:t>κροοικονομικοί</a:t>
                      </a:r>
                      <a:r>
                        <a:rPr lang="fr-FR" sz="1600" dirty="0">
                          <a:effectLst/>
                        </a:rPr>
                        <a:t> </a:t>
                      </a:r>
                      <a:r>
                        <a:rPr lang="fr-FR" sz="1600" dirty="0" err="1">
                          <a:effectLst/>
                        </a:rPr>
                        <a:t>δείκτες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1738718"/>
                  </a:ext>
                </a:extLst>
              </a:tr>
              <a:tr h="4017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 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2019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2020(p)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2020(e)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2021(p)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2022(p)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1912556"/>
                  </a:ext>
                </a:extLst>
              </a:tr>
              <a:tr h="4591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Αύξηση ΑΕΠ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4,4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6,8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1,5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3,7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5,5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7345748"/>
                  </a:ext>
                </a:extLst>
              </a:tr>
              <a:tr h="430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Πληθωρισμός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1,0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1,5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2,5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2,0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2,0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1069398"/>
                  </a:ext>
                </a:extLst>
              </a:tr>
              <a:tr h="430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Δημοσιονομικό ισοζύγιο (% ΑΕΠ)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-3,9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-3,0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-6,4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-5,4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-4,2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6329774"/>
                  </a:ext>
                </a:extLst>
              </a:tr>
              <a:tr h="4304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Τρεχούμενος λογαριασμός (% ΑΕΠ)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-8,1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-10,9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-10,5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-11,3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-10,5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287750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Δημόσιο χρέος (% ΑΕΠ)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63,8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>
                          <a:effectLst/>
                        </a:rPr>
                        <a:t>67,6</a:t>
                      </a:r>
                      <a:endParaRPr lang="fr-FR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68,7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70,9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fr-FR" sz="1600" dirty="0">
                          <a:effectLst/>
                        </a:rPr>
                        <a:t>69,9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4392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4102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0261980" y="6574720"/>
            <a:ext cx="39351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4DE44AE-B71F-47D2-B5FD-1DD2418B26C5}" type="slidenum">
              <a:rPr lang="en-GB" smtClean="0">
                <a:latin typeface="Arial" pitchFamily="34" charset="0"/>
                <a:cs typeface="Arial" pitchFamily="34" charset="0"/>
              </a:rPr>
              <a:pPr/>
              <a:t>4</a:t>
            </a:fld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82" name="Rectangle 342"/>
          <p:cNvSpPr>
            <a:spLocks noChangeArrowheads="1"/>
          </p:cNvSpPr>
          <p:nvPr/>
        </p:nvSpPr>
        <p:spPr bwMode="auto">
          <a:xfrm>
            <a:off x="1879536" y="-390525"/>
            <a:ext cx="65" cy="276999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eaLnBrk="0" hangingPunct="0"/>
            <a:endParaRPr lang="en-US" dirty="0"/>
          </a:p>
        </p:txBody>
      </p:sp>
      <p:sp>
        <p:nvSpPr>
          <p:cNvPr id="22555" name="Rectangle 363"/>
          <p:cNvSpPr>
            <a:spLocks noChangeArrowheads="1"/>
          </p:cNvSpPr>
          <p:nvPr/>
        </p:nvSpPr>
        <p:spPr bwMode="gray">
          <a:xfrm>
            <a:off x="966876" y="1783230"/>
            <a:ext cx="10258248" cy="4220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 Σχέδιο Αναδυόμενης Σενεγάλης (PSE) που εγκρίθηκε το 2014 είναι η αναπτυξιακή στρατηγική και το πλαίσιο για την οικονομική πολιτική στη Σενεγάλη.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Ένα σχέδιο δράσης προτεραιότητας θέτει σε λειτουργία το PSE (Adjusted and Accelerated PAP 2 (</a:t>
            </a:r>
            <a:r>
              <a:rPr lang="el-G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PAP2A 2021-2023</a:t>
            </a:r>
            <a:r>
              <a:rPr lang="el-G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)).</a:t>
            </a:r>
            <a:endParaRPr lang="fr-F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Στόχος: Υποστήριξη ισχυρής και χωρίς αποκλεισμούς ανάπτυξης που καθοδηγείται από τον ιδιωτικό τομέα, εστιάζοντας στην επιτάχυνση του δομικού μετασχηματισμού και στην οικοδόμηση ανθεκτικότητας.</a:t>
            </a:r>
            <a:endParaRPr lang="fr-FR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fr-FR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-&gt; </a:t>
            </a:r>
            <a:r>
              <a:rPr lang="el-GR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Εστίαση σ</a:t>
            </a:r>
            <a:r>
              <a:rPr lang="el-G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</a:t>
            </a:r>
            <a:r>
              <a:rPr lang="el-GR" sz="22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ανάπτυξη που καθοδηγείται από τον ιδιωτικό τομέα</a:t>
            </a:r>
            <a:endParaRPr lang="fr-FR" sz="22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699" name="Rectangle 363"/>
          <p:cNvSpPr>
            <a:spLocks noChangeArrowheads="1"/>
          </p:cNvSpPr>
          <p:nvPr/>
        </p:nvSpPr>
        <p:spPr bwMode="gray">
          <a:xfrm>
            <a:off x="6210301" y="1215081"/>
            <a:ext cx="4608890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762000" eaLnBrk="0" hangingPunct="0">
              <a:lnSpc>
                <a:spcPct val="90000"/>
              </a:lnSpc>
              <a:spcBef>
                <a:spcPct val="20000"/>
              </a:spcBef>
              <a:buSzPct val="125000"/>
            </a:pPr>
            <a:endParaRPr lang="fr-FR" sz="1400" dirty="0"/>
          </a:p>
        </p:txBody>
      </p:sp>
      <p:sp>
        <p:nvSpPr>
          <p:cNvPr id="2" name="TextBox 1"/>
          <p:cNvSpPr txBox="1"/>
          <p:nvPr/>
        </p:nvSpPr>
        <p:spPr bwMode="auto">
          <a:xfrm>
            <a:off x="4460516" y="6293307"/>
            <a:ext cx="642514" cy="430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/>
            <a:endParaRPr lang="en-US" sz="2200" b="1" dirty="0">
              <a:cs typeface="Arial" pitchFamily="34" charset="0"/>
            </a:endParaRPr>
          </a:p>
        </p:txBody>
      </p:sp>
      <p:cxnSp>
        <p:nvCxnSpPr>
          <p:cNvPr id="19" name="Straight Connector 17"/>
          <p:cNvCxnSpPr/>
          <p:nvPr/>
        </p:nvCxnSpPr>
        <p:spPr>
          <a:xfrm>
            <a:off x="2116956" y="1072120"/>
            <a:ext cx="8154111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itre 1"/>
          <p:cNvSpPr txBox="1">
            <a:spLocks/>
          </p:cNvSpPr>
          <p:nvPr/>
        </p:nvSpPr>
        <p:spPr>
          <a:xfrm>
            <a:off x="1561088" y="619746"/>
            <a:ext cx="9239250" cy="430212"/>
          </a:xfrm>
          <a:prstGeom prst="rect">
            <a:avLst/>
          </a:prstGeom>
        </p:spPr>
        <p:txBody>
          <a:bodyPr/>
          <a:lstStyle>
            <a:lvl1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+mj-lt"/>
                <a:ea typeface="+mj-ea"/>
                <a:cs typeface="+mj-cs"/>
              </a:defRPr>
            </a:lvl1pPr>
            <a:lvl2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2pPr>
            <a:lvl3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3pPr>
            <a:lvl4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4pPr>
            <a:lvl5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5pPr>
            <a:lvl6pPr marL="4572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6pPr>
            <a:lvl7pPr marL="9144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7pPr>
            <a:lvl8pPr marL="13716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8pPr>
            <a:lvl9pPr marL="18288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fr-FR" sz="2800" dirty="0">
                <a:solidFill>
                  <a:schemeClr val="tx1"/>
                </a:solidFill>
                <a:ea typeface="+mn-ea"/>
                <a:cs typeface="+mn-cs"/>
              </a:rPr>
              <a:t> </a:t>
            </a: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ΠΛΑΙΣΙΟ ΣΤΡΑΤΗΓΙΚΗΣ ΑΝΑΠΤΥΞΗΣ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9566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0261980" y="6574720"/>
            <a:ext cx="39351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4DE44AE-B71F-47D2-B5FD-1DD2418B26C5}" type="slidenum">
              <a:rPr lang="en-GB" smtClean="0">
                <a:latin typeface="Arial" pitchFamily="34" charset="0"/>
                <a:cs typeface="Arial" pitchFamily="34" charset="0"/>
              </a:rPr>
              <a:pPr/>
              <a:t>5</a:t>
            </a:fld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82" name="Rectangle 342"/>
          <p:cNvSpPr>
            <a:spLocks noChangeArrowheads="1"/>
          </p:cNvSpPr>
          <p:nvPr/>
        </p:nvSpPr>
        <p:spPr bwMode="auto">
          <a:xfrm>
            <a:off x="1879536" y="-390525"/>
            <a:ext cx="65" cy="276999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eaLnBrk="0" hangingPunct="0"/>
            <a:endParaRPr lang="en-US" dirty="0"/>
          </a:p>
        </p:txBody>
      </p:sp>
      <p:sp>
        <p:nvSpPr>
          <p:cNvPr id="22555" name="Rectangle 363"/>
          <p:cNvSpPr>
            <a:spLocks noChangeArrowheads="1"/>
          </p:cNvSpPr>
          <p:nvPr/>
        </p:nvSpPr>
        <p:spPr bwMode="gray">
          <a:xfrm>
            <a:off x="297783" y="1411007"/>
            <a:ext cx="6551228" cy="2014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800"/>
              </a:spcAft>
            </a:pPr>
            <a:r>
              <a:rPr lang="el-G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</a:t>
            </a:r>
            <a:r>
              <a:rPr lang="el-GR" sz="2200" b="1" dirty="0">
                <a:ea typeface="Arial" charset="0"/>
                <a:cs typeface="Arial" charset="0"/>
              </a:rPr>
              <a:t>τατιστικές διακυβέρνησης</a:t>
            </a:r>
            <a:r>
              <a:rPr lang="fr-FR" sz="2200" b="1" dirty="0">
                <a:ea typeface="Arial" charset="0"/>
                <a:cs typeface="Arial" charset="0"/>
              </a:rPr>
              <a:t>: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2200" dirty="0">
                <a:ea typeface="Arial" charset="0"/>
                <a:cs typeface="Arial" charset="0"/>
              </a:rPr>
              <a:t>Mo </a:t>
            </a:r>
            <a:r>
              <a:rPr lang="el-GR" sz="2200" dirty="0">
                <a:cs typeface="Arial" charset="0"/>
              </a:rPr>
              <a:t>Ibrahim </a:t>
            </a:r>
            <a:r>
              <a:rPr lang="fr-FR" sz="2200" dirty="0" err="1">
                <a:cs typeface="Arial" charset="0"/>
              </a:rPr>
              <a:t>Governance</a:t>
            </a:r>
            <a:r>
              <a:rPr lang="fr-FR" sz="2200" dirty="0">
                <a:cs typeface="Arial" charset="0"/>
              </a:rPr>
              <a:t> </a:t>
            </a:r>
            <a:r>
              <a:rPr lang="el-GR" sz="2200" dirty="0">
                <a:cs typeface="Arial" charset="0"/>
              </a:rPr>
              <a:t>Index </a:t>
            </a:r>
            <a:r>
              <a:rPr lang="fr-FR" sz="2200" dirty="0">
                <a:cs typeface="Arial" charset="0"/>
              </a:rPr>
              <a:t>« </a:t>
            </a:r>
            <a:r>
              <a:rPr lang="el-GR" sz="2200" dirty="0">
                <a:cs typeface="Arial" charset="0"/>
              </a:rPr>
              <a:t>κράτος δικαίου</a:t>
            </a:r>
            <a:r>
              <a:rPr lang="fr-FR" sz="2200" dirty="0">
                <a:cs typeface="Arial" charset="0"/>
              </a:rPr>
              <a:t> »</a:t>
            </a:r>
            <a:r>
              <a:rPr lang="el-GR" sz="2200" dirty="0">
                <a:cs typeface="Arial" charset="0"/>
              </a:rPr>
              <a:t>: 7/54 στην Αφρική</a:t>
            </a:r>
            <a:endParaRPr lang="fr-FR" sz="2200" dirty="0">
              <a:cs typeface="Arial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2200" dirty="0">
                <a:cs typeface="Arial" charset="0"/>
              </a:rPr>
              <a:t>Δείκτης αντίληψης της διαφθοράς της Διεθνούς Διαφάνειας 2020: 67/180</a:t>
            </a:r>
            <a:r>
              <a:rPr lang="fr-FR" sz="2200" dirty="0">
                <a:cs typeface="Arial" charset="0"/>
              </a:rPr>
              <a:t> (</a:t>
            </a:r>
            <a:r>
              <a:rPr lang="el-GR" sz="2200" dirty="0">
                <a:cs typeface="Arial" charset="0"/>
              </a:rPr>
              <a:t>Ελλάδα</a:t>
            </a:r>
            <a:r>
              <a:rPr lang="fr-FR" sz="2200" dirty="0">
                <a:cs typeface="Arial" charset="0"/>
              </a:rPr>
              <a:t> 59/180)</a:t>
            </a:r>
          </a:p>
          <a:p>
            <a:pPr>
              <a:spcAft>
                <a:spcPts val="800"/>
              </a:spcAft>
            </a:pPr>
            <a:endParaRPr lang="fr-FR" sz="2200" dirty="0">
              <a:cs typeface="Arial" charset="0"/>
            </a:endParaRPr>
          </a:p>
        </p:txBody>
      </p:sp>
      <p:sp>
        <p:nvSpPr>
          <p:cNvPr id="28699" name="Rectangle 363"/>
          <p:cNvSpPr>
            <a:spLocks noChangeArrowheads="1"/>
          </p:cNvSpPr>
          <p:nvPr/>
        </p:nvSpPr>
        <p:spPr bwMode="gray">
          <a:xfrm>
            <a:off x="6210301" y="1215081"/>
            <a:ext cx="4608890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762000" eaLnBrk="0" hangingPunct="0">
              <a:lnSpc>
                <a:spcPct val="90000"/>
              </a:lnSpc>
              <a:spcBef>
                <a:spcPct val="20000"/>
              </a:spcBef>
              <a:buSzPct val="125000"/>
            </a:pPr>
            <a:endParaRPr lang="fr-FR" sz="1400" dirty="0"/>
          </a:p>
        </p:txBody>
      </p:sp>
      <p:cxnSp>
        <p:nvCxnSpPr>
          <p:cNvPr id="19" name="Straight Connector 17"/>
          <p:cNvCxnSpPr/>
          <p:nvPr/>
        </p:nvCxnSpPr>
        <p:spPr>
          <a:xfrm>
            <a:off x="2116956" y="1072120"/>
            <a:ext cx="8154111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itre 1"/>
          <p:cNvSpPr txBox="1">
            <a:spLocks/>
          </p:cNvSpPr>
          <p:nvPr/>
        </p:nvSpPr>
        <p:spPr>
          <a:xfrm>
            <a:off x="1561088" y="619746"/>
            <a:ext cx="9239250" cy="430212"/>
          </a:xfrm>
          <a:prstGeom prst="rect">
            <a:avLst/>
          </a:prstGeom>
        </p:spPr>
        <p:txBody>
          <a:bodyPr/>
          <a:lstStyle>
            <a:lvl1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+mj-lt"/>
                <a:ea typeface="+mj-ea"/>
                <a:cs typeface="+mj-cs"/>
              </a:defRPr>
            </a:lvl1pPr>
            <a:lvl2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2pPr>
            <a:lvl3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3pPr>
            <a:lvl4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4pPr>
            <a:lvl5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5pPr>
            <a:lvl6pPr marL="4572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6pPr>
            <a:lvl7pPr marL="9144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7pPr>
            <a:lvl8pPr marL="13716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8pPr>
            <a:lvl9pPr marL="18288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ΕΠΙΧΕΙΡΗΜΑΤΙΚΟ ΚΛΙΜΑ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A38E14F-441D-418F-9BA9-95784BF3EDB8}"/>
              </a:ext>
            </a:extLst>
          </p:cNvPr>
          <p:cNvSpPr txBox="1"/>
          <p:nvPr/>
        </p:nvSpPr>
        <p:spPr>
          <a:xfrm>
            <a:off x="7322905" y="1237244"/>
            <a:ext cx="4461553" cy="47705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fr-FR" sz="2200" b="1" dirty="0" err="1"/>
              <a:t>Περιουσι</a:t>
            </a:r>
            <a:r>
              <a:rPr lang="fr-FR" sz="2200" b="1" dirty="0"/>
              <a:t>ακά στοιχεία: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200" dirty="0" err="1">
                <a:cs typeface="Arial" charset="0"/>
              </a:rPr>
              <a:t>στ</a:t>
            </a:r>
            <a:r>
              <a:rPr lang="fr-FR" sz="2200" dirty="0">
                <a:cs typeface="Arial" charset="0"/>
              </a:rPr>
              <a:t>αθερή</a:t>
            </a:r>
            <a:r>
              <a:rPr lang="fr-FR" sz="2200" dirty="0"/>
              <a:t> χώρα,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200" dirty="0" err="1"/>
              <a:t>ισχυρό</a:t>
            </a:r>
            <a:r>
              <a:rPr lang="fr-FR" sz="2200" dirty="0"/>
              <a:t> αναπ</a:t>
            </a:r>
            <a:r>
              <a:rPr lang="fr-FR" sz="2200" dirty="0" err="1"/>
              <a:t>τυξι</a:t>
            </a:r>
            <a:r>
              <a:rPr lang="fr-FR" sz="2200" dirty="0"/>
              <a:t>ακό δυναμικό,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200" dirty="0" err="1"/>
              <a:t>σημείο</a:t>
            </a:r>
            <a:r>
              <a:rPr lang="fr-FR" sz="2200" dirty="0"/>
              <a:t> </a:t>
            </a:r>
            <a:r>
              <a:rPr lang="fr-FR" sz="2200" dirty="0" err="1"/>
              <a:t>εισόδου</a:t>
            </a:r>
            <a:r>
              <a:rPr lang="fr-FR" sz="2200" dirty="0"/>
              <a:t> </a:t>
            </a:r>
            <a:r>
              <a:rPr lang="fr-FR" sz="2200" dirty="0" err="1"/>
              <a:t>γι</a:t>
            </a:r>
            <a:r>
              <a:rPr lang="fr-FR" sz="2200" dirty="0"/>
              <a:t>α μεσόγειες χώρες (π.χ. </a:t>
            </a:r>
            <a:r>
              <a:rPr lang="fr-FR" sz="2200" dirty="0" err="1"/>
              <a:t>Μάλι</a:t>
            </a:r>
            <a:r>
              <a:rPr lang="fr-FR" sz="2200" dirty="0"/>
              <a:t>),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200" dirty="0" err="1"/>
              <a:t>συνεχής</a:t>
            </a:r>
            <a:r>
              <a:rPr lang="fr-FR" sz="2200" dirty="0"/>
              <a:t> β</a:t>
            </a:r>
            <a:r>
              <a:rPr lang="fr-FR" sz="2200" dirty="0" err="1"/>
              <a:t>ελτίωση</a:t>
            </a:r>
            <a:r>
              <a:rPr lang="fr-FR" sz="2200" dirty="0"/>
              <a:t> </a:t>
            </a:r>
            <a:r>
              <a:rPr lang="fr-FR" sz="2200" dirty="0" err="1"/>
              <a:t>της</a:t>
            </a:r>
            <a:r>
              <a:rPr lang="fr-FR" sz="2200" dirty="0"/>
              <a:t> </a:t>
            </a:r>
            <a:r>
              <a:rPr lang="fr-FR" sz="2200" dirty="0" err="1"/>
              <a:t>οικονομικής</a:t>
            </a:r>
            <a:r>
              <a:rPr lang="fr-FR" sz="2200" dirty="0"/>
              <a:t> </a:t>
            </a:r>
            <a:r>
              <a:rPr lang="fr-FR" sz="2200" dirty="0" err="1"/>
              <a:t>δι</a:t>
            </a:r>
            <a:r>
              <a:rPr lang="fr-FR" sz="2200" dirty="0"/>
              <a:t>ακυβέρνησης και των επενδυτικών κανονισμών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200" dirty="0" err="1"/>
              <a:t>κοινή</a:t>
            </a:r>
            <a:r>
              <a:rPr lang="fr-FR" sz="2200" dirty="0"/>
              <a:t> </a:t>
            </a:r>
            <a:r>
              <a:rPr lang="fr-FR" sz="2200" dirty="0" err="1"/>
              <a:t>οικονομική</a:t>
            </a:r>
            <a:r>
              <a:rPr lang="fr-FR" sz="2200" dirty="0"/>
              <a:t> </a:t>
            </a:r>
            <a:r>
              <a:rPr lang="fr-FR" sz="2200" dirty="0" err="1"/>
              <a:t>ζώνη</a:t>
            </a:r>
            <a:r>
              <a:rPr lang="fr-FR" sz="2200" dirty="0"/>
              <a:t> (ECOWAS) και </a:t>
            </a:r>
            <a:r>
              <a:rPr lang="fr-FR" sz="2200" dirty="0" err="1"/>
              <a:t>κοινά</a:t>
            </a:r>
            <a:r>
              <a:rPr lang="fr-FR" sz="2200" dirty="0"/>
              <a:t> </a:t>
            </a:r>
            <a:r>
              <a:rPr lang="fr-FR" sz="2200" dirty="0" err="1"/>
              <a:t>εξωτερικά</a:t>
            </a:r>
            <a:r>
              <a:rPr lang="fr-FR" sz="2200" dirty="0"/>
              <a:t> </a:t>
            </a:r>
            <a:r>
              <a:rPr lang="fr-FR" sz="2200" dirty="0" err="1"/>
              <a:t>τιμολόγι</a:t>
            </a:r>
            <a:r>
              <a:rPr lang="fr-FR" sz="2200" dirty="0"/>
              <a:t>α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200" dirty="0" err="1"/>
              <a:t>στ</a:t>
            </a:r>
            <a:r>
              <a:rPr lang="fr-FR" sz="2200" dirty="0"/>
              <a:t>αθερό νόμισμα συνδεδεμένο με το ευρώ</a:t>
            </a:r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EECF3524-AFC1-4B9A-A243-E8A6F1C99B3B}"/>
              </a:ext>
            </a:extLst>
          </p:cNvPr>
          <p:cNvCxnSpPr/>
          <p:nvPr/>
        </p:nvCxnSpPr>
        <p:spPr>
          <a:xfrm>
            <a:off x="7006975" y="1520575"/>
            <a:ext cx="0" cy="4717679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8522BC34-FF92-421E-801D-CD5F870C3E88}"/>
              </a:ext>
            </a:extLst>
          </p:cNvPr>
          <p:cNvCxnSpPr>
            <a:cxnSpLocks/>
          </p:cNvCxnSpPr>
          <p:nvPr/>
        </p:nvCxnSpPr>
        <p:spPr>
          <a:xfrm>
            <a:off x="297780" y="3510023"/>
            <a:ext cx="6441469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45D712EC-F160-4B8F-AF75-9BC7BD1C75CC}"/>
              </a:ext>
            </a:extLst>
          </p:cNvPr>
          <p:cNvSpPr txBox="1"/>
          <p:nvPr/>
        </p:nvSpPr>
        <p:spPr>
          <a:xfrm>
            <a:off x="356602" y="3751331"/>
            <a:ext cx="6382647" cy="3005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fr-FR" sz="2200" dirty="0">
                <a:cs typeface="Arial" charset="0"/>
              </a:rPr>
              <a:t>« </a:t>
            </a:r>
            <a:r>
              <a:rPr lang="el-GR" sz="2200" dirty="0">
                <a:cs typeface="Arial" charset="0"/>
              </a:rPr>
              <a:t>Ανεπίσημες</a:t>
            </a:r>
            <a:r>
              <a:rPr lang="fr-FR" sz="2200" dirty="0">
                <a:cs typeface="Arial" charset="0"/>
              </a:rPr>
              <a:t> »</a:t>
            </a:r>
            <a:r>
              <a:rPr lang="el-GR" sz="2200" dirty="0">
                <a:cs typeface="Arial" charset="0"/>
              </a:rPr>
              <a:t> επιχειρήσεις</a:t>
            </a:r>
            <a:r>
              <a:rPr lang="fr-FR" sz="2200" dirty="0">
                <a:cs typeface="Arial" charset="0"/>
              </a:rPr>
              <a:t> </a:t>
            </a:r>
            <a:r>
              <a:rPr lang="el-GR" sz="2200" dirty="0">
                <a:cs typeface="Arial" charset="0"/>
              </a:rPr>
              <a:t>: 97% των μονάδων σε αριθμό, αλλά λιγότερο από το 50% της δημιουργίας πλούτου</a:t>
            </a:r>
            <a:endParaRPr lang="fr-FR" sz="2200" dirty="0">
              <a:cs typeface="Arial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2200" dirty="0">
                <a:cs typeface="Arial" charset="0"/>
              </a:rPr>
              <a:t>Περιφέρεια του Ντακάρ</a:t>
            </a:r>
            <a:r>
              <a:rPr lang="fr-FR" sz="2200" dirty="0">
                <a:cs typeface="Arial" charset="0"/>
              </a:rPr>
              <a:t>: </a:t>
            </a:r>
            <a:r>
              <a:rPr lang="el-GR" sz="2200" dirty="0">
                <a:cs typeface="Arial" charset="0"/>
              </a:rPr>
              <a:t>πάνω από το 75% των εγκεκριμένων επενδύσεων.</a:t>
            </a:r>
            <a:endParaRPr lang="fr-FR" sz="2200" dirty="0">
              <a:cs typeface="Arial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l-GR" sz="2200" dirty="0">
                <a:cs typeface="Arial" charset="0"/>
              </a:rPr>
              <a:t>Επενδυτικός Κώδικας: Πολλαπλότητα μηχανισμών κινήτρων. Πολύπλοκη κατάσταση αλλά σχεδιάζεται νέος Επενδυτικός Κώδικας για το 2022.</a:t>
            </a:r>
            <a:endParaRPr lang="fr-FR" sz="22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697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1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0261980" y="6574720"/>
            <a:ext cx="39351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14DE44AE-B71F-47D2-B5FD-1DD2418B26C5}" type="slidenum">
              <a:rPr lang="en-GB" smtClean="0">
                <a:latin typeface="Arial" pitchFamily="34" charset="0"/>
                <a:cs typeface="Arial" pitchFamily="34" charset="0"/>
              </a:rPr>
              <a:pPr/>
              <a:t>6</a:t>
            </a:fld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682" name="Rectangle 342"/>
          <p:cNvSpPr>
            <a:spLocks noChangeArrowheads="1"/>
          </p:cNvSpPr>
          <p:nvPr/>
        </p:nvSpPr>
        <p:spPr bwMode="auto">
          <a:xfrm>
            <a:off x="1879536" y="-390525"/>
            <a:ext cx="65" cy="276999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eaLnBrk="0" hangingPunct="0"/>
            <a:endParaRPr lang="en-US" dirty="0"/>
          </a:p>
        </p:txBody>
      </p:sp>
      <p:sp>
        <p:nvSpPr>
          <p:cNvPr id="28699" name="Rectangle 363"/>
          <p:cNvSpPr>
            <a:spLocks noChangeArrowheads="1"/>
          </p:cNvSpPr>
          <p:nvPr/>
        </p:nvSpPr>
        <p:spPr bwMode="gray">
          <a:xfrm>
            <a:off x="6210301" y="1215081"/>
            <a:ext cx="4608890" cy="482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defTabSz="762000" eaLnBrk="0" hangingPunct="0">
              <a:lnSpc>
                <a:spcPct val="90000"/>
              </a:lnSpc>
              <a:spcBef>
                <a:spcPct val="20000"/>
              </a:spcBef>
              <a:buSzPct val="125000"/>
            </a:pPr>
            <a:endParaRPr lang="fr-FR" sz="1400" dirty="0"/>
          </a:p>
        </p:txBody>
      </p:sp>
      <p:cxnSp>
        <p:nvCxnSpPr>
          <p:cNvPr id="19" name="Straight Connector 17"/>
          <p:cNvCxnSpPr/>
          <p:nvPr/>
        </p:nvCxnSpPr>
        <p:spPr>
          <a:xfrm>
            <a:off x="2116956" y="1072120"/>
            <a:ext cx="8154111" cy="0"/>
          </a:xfrm>
          <a:prstGeom prst="line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0" name="Titre 1"/>
          <p:cNvSpPr txBox="1">
            <a:spLocks/>
          </p:cNvSpPr>
          <p:nvPr/>
        </p:nvSpPr>
        <p:spPr>
          <a:xfrm>
            <a:off x="1561088" y="619746"/>
            <a:ext cx="9239250" cy="430212"/>
          </a:xfrm>
          <a:prstGeom prst="rect">
            <a:avLst/>
          </a:prstGeom>
        </p:spPr>
        <p:txBody>
          <a:bodyPr/>
          <a:lstStyle>
            <a:lvl1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+mj-lt"/>
                <a:ea typeface="+mj-ea"/>
                <a:cs typeface="+mj-cs"/>
              </a:defRPr>
            </a:lvl1pPr>
            <a:lvl2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2pPr>
            <a:lvl3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3pPr>
            <a:lvl4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4pPr>
            <a:lvl5pPr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5pPr>
            <a:lvl6pPr marL="4572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6pPr>
            <a:lvl7pPr marL="9144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7pPr>
            <a:lvl8pPr marL="13716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8pPr>
            <a:lvl9pPr marL="1828800" algn="l" defTabSz="762000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40402C"/>
                </a:solidFill>
                <a:latin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l-G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+mn-ea"/>
                <a:cs typeface="+mn-cs"/>
              </a:rPr>
              <a:t>ΕΣΤΙΑΣΗ ΣΤΙΣ ΕΙΔΙΚΕΣ ΟΙΚΟΝΟΜΙΚΕΣ ΖΩΝΕΣ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+mn-ea"/>
              <a:cs typeface="+mn-cs"/>
            </a:endParaRP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397C3C8C-F59A-49BB-82D6-378A9A0535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648232"/>
              </p:ext>
            </p:extLst>
          </p:nvPr>
        </p:nvGraphicFramePr>
        <p:xfrm>
          <a:off x="150472" y="1237243"/>
          <a:ext cx="11747004" cy="5364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62581">
                  <a:extLst>
                    <a:ext uri="{9D8B030D-6E8A-4147-A177-3AD203B41FA5}">
                      <a16:colId xmlns:a16="http://schemas.microsoft.com/office/drawing/2014/main" val="3512324630"/>
                    </a:ext>
                  </a:extLst>
                </a:gridCol>
                <a:gridCol w="2691435">
                  <a:extLst>
                    <a:ext uri="{9D8B030D-6E8A-4147-A177-3AD203B41FA5}">
                      <a16:colId xmlns:a16="http://schemas.microsoft.com/office/drawing/2014/main" val="2003102377"/>
                    </a:ext>
                  </a:extLst>
                </a:gridCol>
                <a:gridCol w="3560513">
                  <a:extLst>
                    <a:ext uri="{9D8B030D-6E8A-4147-A177-3AD203B41FA5}">
                      <a16:colId xmlns:a16="http://schemas.microsoft.com/office/drawing/2014/main" val="2095192521"/>
                    </a:ext>
                  </a:extLst>
                </a:gridCol>
                <a:gridCol w="3932475">
                  <a:extLst>
                    <a:ext uri="{9D8B030D-6E8A-4147-A177-3AD203B41FA5}">
                      <a16:colId xmlns:a16="http://schemas.microsoft.com/office/drawing/2014/main" val="1981708935"/>
                    </a:ext>
                  </a:extLst>
                </a:gridCol>
              </a:tblGrid>
              <a:tr h="32993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 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6" marR="66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Parc Industriel Intégré de Diamniadio (PIID)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Βιομηχανικό Πάρκο</a:t>
                      </a: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του</a:t>
                      </a: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600" dirty="0">
                          <a:effectLst/>
                        </a:rPr>
                        <a:t>Diamniadio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6" marR="66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Zone Économique Spéciale Intégrée de Dakar (ZESID)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Ειδική Οικονομική Ζώνη Ντακάρ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6" marR="665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</a:rPr>
                        <a:t>Zone Économique Spéciale de </a:t>
                      </a:r>
                      <a:r>
                        <a:rPr lang="fr-FR" sz="1600" dirty="0" err="1">
                          <a:effectLst/>
                        </a:rPr>
                        <a:t>Sandiara</a:t>
                      </a:r>
                      <a:r>
                        <a:rPr lang="fr-FR" sz="1600" dirty="0">
                          <a:effectLst/>
                        </a:rPr>
                        <a:t> (ZESS)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Ειδική Οικονομική Ζώνη </a:t>
                      </a:r>
                      <a:r>
                        <a:rPr lang="fr-FR" sz="1600" dirty="0" err="1">
                          <a:effectLst/>
                        </a:rPr>
                        <a:t>Sandiara</a:t>
                      </a:r>
                      <a:endParaRPr lang="fr-FR" sz="16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6" marR="66566" marT="0" marB="0"/>
                </a:tc>
                <a:extLst>
                  <a:ext uri="{0D108BD9-81ED-4DB2-BD59-A6C34878D82A}">
                    <a16:rowId xmlns:a16="http://schemas.microsoft.com/office/drawing/2014/main" val="3900093730"/>
                  </a:ext>
                </a:extLst>
              </a:tr>
              <a:tr h="76073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Έκταση και τοποθεσία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6" marR="66566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600" dirty="0">
                          <a:effectLst/>
                        </a:rPr>
                        <a:t>23 χλμ από το λιμάνι του Ντακάρ</a:t>
                      </a:r>
                      <a:r>
                        <a:rPr lang="fr-FR" sz="1600" dirty="0">
                          <a:effectLst/>
                        </a:rPr>
                        <a:t>.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600" dirty="0">
                          <a:effectLst/>
                        </a:rPr>
                        <a:t>6,5 χλμ από το ορυκτό λιμάνι του Σεντού, σύνδεση με το TER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6" marR="66566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600" dirty="0">
                          <a:effectLst/>
                        </a:rPr>
                        <a:t>νέο αεροδρόμιο AIBD, 45 χλμ από το κέντρο του Ντακάρ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6" marR="66566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600" dirty="0">
                          <a:effectLst/>
                        </a:rPr>
                        <a:t>Mbour, 110 χλμ. από το Ντακάρ</a:t>
                      </a:r>
                      <a:endParaRPr lang="fr-FR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600" dirty="0">
                          <a:effectLst/>
                        </a:rPr>
                        <a:t>Προσβάσιμο από TER, εθνική οδό 1, αυτοκινητόδρομος Dakar</a:t>
                      </a:r>
                      <a:r>
                        <a:rPr lang="fr-FR" sz="1600" dirty="0">
                          <a:effectLst/>
                        </a:rPr>
                        <a:t>-</a:t>
                      </a:r>
                      <a:r>
                        <a:rPr lang="el-GR" sz="1600" dirty="0">
                          <a:effectLst/>
                        </a:rPr>
                        <a:t>Mbour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6" marR="66566" marT="0" marB="0"/>
                </a:tc>
                <a:extLst>
                  <a:ext uri="{0D108BD9-81ED-4DB2-BD59-A6C34878D82A}">
                    <a16:rowId xmlns:a16="http://schemas.microsoft.com/office/drawing/2014/main" val="1439405962"/>
                  </a:ext>
                </a:extLst>
              </a:tr>
              <a:tr h="208565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Κριτήρια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6" marR="66566" marT="0" marB="0" anchor="ctr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600" dirty="0">
                          <a:effectLst/>
                        </a:rPr>
                        <a:t>50% του τζίρου από εξαγωγές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600" dirty="0">
                          <a:effectLst/>
                        </a:rPr>
                        <a:t>Επένδυση&gt; = 500 εκατομμύρια FCFA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600" dirty="0">
                          <a:effectLst/>
                        </a:rPr>
                        <a:t>5 άμεσες θέσεις εργασίας ανά 100 m2 βιομηχανικού κτιρίου</a:t>
                      </a:r>
                      <a:r>
                        <a:rPr lang="fr-FR" sz="1600" dirty="0">
                          <a:effectLst/>
                        </a:rPr>
                        <a:t>.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6" marR="66566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600" dirty="0">
                          <a:effectLst/>
                        </a:rPr>
                        <a:t>60% του τζίρου από εξαγωγές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600" dirty="0">
                          <a:effectLst/>
                        </a:rPr>
                        <a:t>Επένδυση&gt; = 100 εκατομμύρια FCFA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600" dirty="0">
                          <a:effectLst/>
                        </a:rPr>
                        <a:t>150 άμεσες θέσεις εργασίας τον 1ο χρόνο άσκησης</a:t>
                      </a:r>
                      <a:r>
                        <a:rPr lang="fr-FR" sz="1600" dirty="0">
                          <a:effectLst/>
                        </a:rPr>
                        <a:t>.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6" marR="66566" marT="0" marB="0"/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600" dirty="0">
                          <a:effectLst/>
                        </a:rPr>
                        <a:t>50% του τζίρου από εξαγωγές</a:t>
                      </a:r>
                      <a:r>
                        <a:rPr lang="fr-FR" sz="1600" dirty="0">
                          <a:effectLst/>
                        </a:rPr>
                        <a:t> </a:t>
                      </a:r>
                      <a:r>
                        <a:rPr lang="el-GR" sz="1600" dirty="0">
                          <a:effectLst/>
                        </a:rPr>
                        <a:t>η</a:t>
                      </a:r>
                      <a:r>
                        <a:rPr lang="fr-FR" sz="1600" dirty="0">
                          <a:effectLst/>
                        </a:rPr>
                        <a:t> </a:t>
                      </a:r>
                      <a:r>
                        <a:rPr lang="el-GR" sz="1600" dirty="0">
                          <a:effectLst/>
                        </a:rPr>
                        <a:t>από υποκατάσταση εξαγωγών ή εισαγωγών κατά τα πρώτα 3 χρόνια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600" dirty="0">
                          <a:effectLst/>
                        </a:rPr>
                        <a:t> Άμεσες θέσεις εργασίας ανά 100 m2 επιφάνειας παραγωγής </a:t>
                      </a:r>
                      <a:r>
                        <a:rPr lang="fr-FR" sz="1600" dirty="0">
                          <a:effectLst/>
                        </a:rPr>
                        <a:t>(</a:t>
                      </a:r>
                      <a:r>
                        <a:rPr lang="el-GR" sz="1600" dirty="0">
                          <a:effectLst/>
                        </a:rPr>
                        <a:t>πρώτα 3 χρόνια</a:t>
                      </a:r>
                      <a:r>
                        <a:rPr lang="fr-FR" sz="1600" dirty="0">
                          <a:effectLst/>
                        </a:rPr>
                        <a:t>)</a:t>
                      </a:r>
                      <a:endParaRPr lang="el-GR" sz="1600" dirty="0">
                        <a:effectLst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l-GR" sz="1600" dirty="0">
                          <a:effectLst/>
                        </a:rPr>
                        <a:t>Υποδοχή, από το δεύτερο έτος πρακτικής άσκησης, τουλάχιστον 10 από τους 1.500 μαθητές του επαγγελματικού τεχνικού λυκείου Sandiara.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6" marR="66566" marT="0" marB="0"/>
                </a:tc>
                <a:extLst>
                  <a:ext uri="{0D108BD9-81ED-4DB2-BD59-A6C34878D82A}">
                    <a16:rowId xmlns:a16="http://schemas.microsoft.com/office/drawing/2014/main" val="2037371763"/>
                  </a:ext>
                </a:extLst>
              </a:tr>
              <a:tr h="667313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Δραστηριότητες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6" marR="66566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Ένδυση, Γεωπονικές επιχειρήσεις, ηλεκτρισμός, υπηρεσίες, Τεχνολογίες επικοινωνίας.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6" marR="665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Βιομηχανία, Τουρισμός, Λιμενικές δραστηριότητες, Ιατρικές υπηρεσίες, Γεωπονικές επιχειρήσεις</a:t>
                      </a:r>
                      <a:r>
                        <a:rPr lang="fr-FR" sz="1600" dirty="0">
                          <a:effectLst/>
                        </a:rPr>
                        <a:t>, </a:t>
                      </a:r>
                      <a:r>
                        <a:rPr lang="el-GR" sz="1600" dirty="0">
                          <a:effectLst/>
                        </a:rPr>
                        <a:t>Τεχνολογίες επικοινωνίας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6" marR="66566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Υπηρεσίες, Βιομηχανίες, Γεωπονικές επιχειρήσεις, Υδατοκαλλιέργεια, </a:t>
                      </a:r>
                      <a:r>
                        <a:rPr lang="fr-FR" sz="1600" dirty="0">
                          <a:effectLst/>
                        </a:rPr>
                        <a:t>T</a:t>
                      </a:r>
                      <a:r>
                        <a:rPr lang="el-GR" sz="1600" dirty="0">
                          <a:effectLst/>
                        </a:rPr>
                        <a:t>εχνολογίες επικοινωνίας, Βυρσοδεψεία, Πτηνοτροφία, Ενέργεια, Logistics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566" marR="66566" marT="0" marB="0"/>
                </a:tc>
                <a:extLst>
                  <a:ext uri="{0D108BD9-81ED-4DB2-BD59-A6C34878D82A}">
                    <a16:rowId xmlns:a16="http://schemas.microsoft.com/office/drawing/2014/main" val="40845196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0242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 bwMode="auto">
          <a:xfrm>
            <a:off x="8829676" y="5750004"/>
            <a:ext cx="2219325" cy="110799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 rtlCol="0">
            <a:spAutoFit/>
          </a:bodyPr>
          <a:lstStyle/>
          <a:p>
            <a:pPr algn="ctr"/>
            <a:endParaRPr lang="en-US" sz="2200" dirty="0">
              <a:solidFill>
                <a:prstClr val="black"/>
              </a:solidFill>
              <a:cs typeface="Arial" pitchFamily="34" charset="0"/>
            </a:endParaRPr>
          </a:p>
          <a:p>
            <a:pPr algn="ctr"/>
            <a:endParaRPr lang="en-US" sz="2200" dirty="0">
              <a:solidFill>
                <a:prstClr val="black"/>
              </a:solidFill>
              <a:cs typeface="Arial" pitchFamily="34" charset="0"/>
            </a:endParaRPr>
          </a:p>
          <a:p>
            <a:pPr algn="ctr"/>
            <a:endParaRPr lang="en-US" sz="2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140485" y="1281088"/>
            <a:ext cx="6498941" cy="4955203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lang="el-GR" sz="28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Σας ευχαριστώ</a:t>
            </a:r>
            <a:r>
              <a:rPr lang="fr-FR" sz="28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!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fr-FR" sz="28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Thank</a:t>
            </a:r>
            <a:r>
              <a:rPr lang="fr-FR" sz="28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 </a:t>
            </a:r>
            <a:r>
              <a:rPr lang="fr-FR" sz="28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you</a:t>
            </a:r>
            <a:r>
              <a:rPr lang="fr-FR" sz="28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!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fr-FR" sz="28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Merci !</a:t>
            </a:r>
          </a:p>
          <a:p>
            <a:pPr algn="ctr" eaLnBrk="0" hangingPunct="0">
              <a:spcBef>
                <a:spcPct val="50000"/>
              </a:spcBef>
              <a:defRPr/>
            </a:pPr>
            <a:endParaRPr lang="fr-FR" sz="16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  <a:p>
            <a:pPr algn="ctr" eaLnBrk="0" hangingPunct="0">
              <a:spcBef>
                <a:spcPct val="50000"/>
              </a:spcBef>
              <a:defRPr/>
            </a:pPr>
            <a:endParaRPr lang="fr-FR" sz="24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  <a:p>
            <a:pPr algn="ctr" eaLnBrk="0" hangingPunct="0">
              <a:spcBef>
                <a:spcPct val="50000"/>
              </a:spcBef>
              <a:defRPr/>
            </a:pPr>
            <a:endParaRPr lang="fr-FR" sz="24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fr-FR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Yannis </a:t>
            </a:r>
            <a:r>
              <a:rPr lang="fr-FR" sz="2400" b="1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Arvanitis</a:t>
            </a:r>
            <a:endParaRPr lang="fr-FR" sz="24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fr-FR" sz="2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Principal </a:t>
            </a:r>
            <a:r>
              <a:rPr lang="fr-FR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Governance</a:t>
            </a:r>
            <a:r>
              <a:rPr lang="fr-FR" sz="2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 </a:t>
            </a:r>
            <a:r>
              <a:rPr lang="fr-FR" sz="2400" dirty="0" err="1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Officer</a:t>
            </a:r>
            <a:endParaRPr lang="fr-FR" sz="24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fr-FR" sz="2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hlinkClick r:id="rId2"/>
              </a:rPr>
              <a:t>y.arvanitis@afdb.org</a:t>
            </a:r>
            <a:r>
              <a:rPr lang="fr-FR" sz="2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</a:rPr>
              <a:t> </a:t>
            </a:r>
            <a:endParaRPr lang="fr-FR" i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0" y="3429000"/>
            <a:ext cx="9906000" cy="102538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6" name="Picture 2" descr="http://www.biztechafrica.com/media/images/stories/afdb2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41" b="98889" l="15366" r="85122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873" y="1493218"/>
            <a:ext cx="4521117" cy="3392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68054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1408</TotalTime>
  <Words>853</Words>
  <Application>Microsoft Office PowerPoint</Application>
  <PresentationFormat>Grand écran</PresentationFormat>
  <Paragraphs>129</Paragraphs>
  <Slides>7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ARVANITIS, YANNIS</dc:creator>
  <cp:lastModifiedBy>ARVANITIS, YANNIS</cp:lastModifiedBy>
  <cp:revision>8</cp:revision>
  <dcterms:created xsi:type="dcterms:W3CDTF">2021-12-07T15:27:55Z</dcterms:created>
  <dcterms:modified xsi:type="dcterms:W3CDTF">2021-12-16T16:47:12Z</dcterms:modified>
</cp:coreProperties>
</file>