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7" r:id="rId3"/>
    <p:sldId id="270" r:id="rId4"/>
    <p:sldId id="271" r:id="rId5"/>
    <p:sldId id="275" r:id="rId6"/>
    <p:sldId id="294" r:id="rId7"/>
    <p:sldId id="293" r:id="rId8"/>
    <p:sldId id="260" r:id="rId9"/>
    <p:sldId id="295" r:id="rId10"/>
    <p:sldId id="296" r:id="rId11"/>
    <p:sldId id="297" r:id="rId12"/>
    <p:sldId id="299" r:id="rId13"/>
    <p:sldId id="300" r:id="rId14"/>
    <p:sldId id="301" r:id="rId15"/>
    <p:sldId id="302" r:id="rId16"/>
    <p:sldId id="264" r:id="rId17"/>
    <p:sldId id="303" r:id="rId18"/>
    <p:sldId id="262" r:id="rId19"/>
    <p:sldId id="291" r:id="rId20"/>
    <p:sldId id="292" r:id="rId21"/>
  </p:sldIdLst>
  <p:sldSz cx="9906000" cy="6858000" type="A4"/>
  <p:notesSz cx="9906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Papadopoulou" initials="OP" lastIdx="1" clrIdx="0">
    <p:extLst>
      <p:ext uri="{19B8F6BF-5375-455C-9EA6-DF929625EA0E}">
        <p15:presenceInfo xmlns:p15="http://schemas.microsoft.com/office/powerpoint/2012/main" userId="1cc4f5069f67a3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49" autoAdjust="0"/>
  </p:normalViewPr>
  <p:slideViewPr>
    <p:cSldViewPr>
      <p:cViewPr varScale="1">
        <p:scale>
          <a:sx n="105" d="100"/>
          <a:sy n="105" d="100"/>
        </p:scale>
        <p:origin x="154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100" dirty="0">
                <a:latin typeface="Century Gothic" panose="020B0502020202020204" pitchFamily="34" charset="0"/>
              </a:rPr>
              <a:t>Nigerian</a:t>
            </a:r>
            <a:r>
              <a:rPr lang="en-US" sz="1100" baseline="0" dirty="0">
                <a:latin typeface="Century Gothic" panose="020B0502020202020204" pitchFamily="34" charset="0"/>
              </a:rPr>
              <a:t> Urban/Rural Population</a:t>
            </a:r>
          </a:p>
          <a:p>
            <a:pPr>
              <a:defRPr/>
            </a:pPr>
            <a:r>
              <a:rPr lang="en-US" sz="1100" baseline="0" dirty="0">
                <a:latin typeface="Century Gothic" panose="020B0502020202020204" pitchFamily="34" charset="0"/>
              </a:rPr>
              <a:t>2014-2020</a:t>
            </a:r>
            <a:endParaRPr lang="el-GR" sz="11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Population!$F$5:$L$5</c:f>
              <c:strCache>
                <c:ptCount val="7"/>
                <c:pt idx="0">
                  <c:v>2014</c:v>
                </c:pt>
                <c:pt idx="1">
                  <c:v>2015</c:v>
                </c:pt>
                <c:pt idx="2">
                  <c:v>2016</c:v>
                </c:pt>
                <c:pt idx="3">
                  <c:v>2017</c:v>
                </c:pt>
                <c:pt idx="4">
                  <c:v>2018</c:v>
                </c:pt>
                <c:pt idx="5">
                  <c:v>2019</c:v>
                </c:pt>
                <c:pt idx="6">
                  <c:v>2020</c:v>
                </c:pt>
              </c:strCache>
            </c:strRef>
          </c:cat>
          <c:val>
            <c:numRef>
              <c:f>Population!$F$6:$L$6</c:f>
              <c:numCache>
                <c:formatCode>_-* #,##0_-;\-* #,##0_-;_-* "-"??_-;_-@_-</c:formatCode>
                <c:ptCount val="7"/>
                <c:pt idx="0">
                  <c:v>84275849</c:v>
                </c:pt>
                <c:pt idx="1">
                  <c:v>88019904</c:v>
                </c:pt>
                <c:pt idx="2">
                  <c:v>91848722</c:v>
                </c:pt>
                <c:pt idx="3">
                  <c:v>95817238</c:v>
                </c:pt>
                <c:pt idx="4">
                  <c:v>99876265</c:v>
                </c:pt>
                <c:pt idx="5">
                  <c:v>104004479</c:v>
                </c:pt>
                <c:pt idx="6">
                  <c:v>108242753</c:v>
                </c:pt>
              </c:numCache>
            </c:numRef>
          </c:val>
          <c:extLst xmlns:c16r2="http://schemas.microsoft.com/office/drawing/2015/06/chart">
            <c:ext xmlns:c16="http://schemas.microsoft.com/office/drawing/2014/chart" uri="{C3380CC4-5D6E-409C-BE32-E72D297353CC}">
              <c16:uniqueId val="{00000000-7921-4F4C-8434-10AB0E07CDB8}"/>
            </c:ext>
          </c:extLst>
        </c:ser>
        <c:ser>
          <c:idx val="1"/>
          <c:order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Population!$F$5:$L$5</c:f>
              <c:strCache>
                <c:ptCount val="7"/>
                <c:pt idx="0">
                  <c:v>2014</c:v>
                </c:pt>
                <c:pt idx="1">
                  <c:v>2015</c:v>
                </c:pt>
                <c:pt idx="2">
                  <c:v>2016</c:v>
                </c:pt>
                <c:pt idx="3">
                  <c:v>2017</c:v>
                </c:pt>
                <c:pt idx="4">
                  <c:v>2018</c:v>
                </c:pt>
                <c:pt idx="5">
                  <c:v>2019</c:v>
                </c:pt>
                <c:pt idx="6">
                  <c:v>2020</c:v>
                </c:pt>
              </c:strCache>
            </c:strRef>
          </c:cat>
          <c:val>
            <c:numRef>
              <c:f>Population!$F$7:$L$7</c:f>
              <c:numCache>
                <c:formatCode>_-* #,##0_-;\-* #,##0_-;_-* "-"??_-;_-@_-</c:formatCode>
                <c:ptCount val="7"/>
                <c:pt idx="0">
                  <c:v>95103167</c:v>
                </c:pt>
                <c:pt idx="1">
                  <c:v>95975881</c:v>
                </c:pt>
                <c:pt idx="2">
                  <c:v>96818209</c:v>
                </c:pt>
                <c:pt idx="3">
                  <c:v>97678669</c:v>
                </c:pt>
                <c:pt idx="4">
                  <c:v>98511358</c:v>
                </c:pt>
                <c:pt idx="5">
                  <c:v>99300013</c:v>
                </c:pt>
                <c:pt idx="6">
                  <c:v>100084652</c:v>
                </c:pt>
              </c:numCache>
            </c:numRef>
          </c:val>
          <c:extLst xmlns:c16r2="http://schemas.microsoft.com/office/drawing/2015/06/chart">
            <c:ext xmlns:c16="http://schemas.microsoft.com/office/drawing/2014/chart" uri="{C3380CC4-5D6E-409C-BE32-E72D297353CC}">
              <c16:uniqueId val="{00000001-7921-4F4C-8434-10AB0E07CDB8}"/>
            </c:ext>
          </c:extLst>
        </c:ser>
        <c:dLbls>
          <c:showLegendKey val="0"/>
          <c:showVal val="0"/>
          <c:showCatName val="0"/>
          <c:showSerName val="0"/>
          <c:showPercent val="0"/>
          <c:showBubbleSize val="0"/>
        </c:dLbls>
        <c:gapWidth val="100"/>
        <c:overlap val="-24"/>
        <c:axId val="413533144"/>
        <c:axId val="413537848"/>
      </c:barChart>
      <c:catAx>
        <c:axId val="413533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13537848"/>
        <c:crosses val="autoZero"/>
        <c:auto val="1"/>
        <c:lblAlgn val="ctr"/>
        <c:lblOffset val="100"/>
        <c:noMultiLvlLbl val="0"/>
      </c:catAx>
      <c:valAx>
        <c:axId val="41353784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1353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8F416-B7A2-4DD8-A610-85CA50B8A0E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l-GR"/>
        </a:p>
      </dgm:t>
    </dgm:pt>
    <dgm:pt modelId="{E96449D4-5E12-47E8-B883-0F533C34692E}" type="pres">
      <dgm:prSet presAssocID="{4338F416-B7A2-4DD8-A610-85CA50B8A0E0}" presName="linear" presStyleCnt="0">
        <dgm:presLayoutVars>
          <dgm:animLvl val="lvl"/>
          <dgm:resizeHandles val="exact"/>
        </dgm:presLayoutVars>
      </dgm:prSet>
      <dgm:spPr/>
      <dgm:t>
        <a:bodyPr/>
        <a:lstStyle/>
        <a:p>
          <a:endParaRPr lang="el-GR"/>
        </a:p>
      </dgm:t>
    </dgm:pt>
  </dgm:ptLst>
  <dgm:cxnLst>
    <dgm:cxn modelId="{6213DC3D-28CB-4599-A967-14DD243000B1}" type="presOf" srcId="{4338F416-B7A2-4DD8-A610-85CA50B8A0E0}" destId="{E96449D4-5E12-47E8-B883-0F533C3469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6T14:04:26.629"/>
    </inkml:context>
    <inkml:brush xml:id="br0">
      <inkml:brushProperty name="width" value="0.35" units="cm"/>
      <inkml:brushProperty name="height" value="0.35" units="cm"/>
      <inkml:brushProperty name="color" value="#FFFFFF"/>
    </inkml:brush>
  </inkml:definitions>
  <inkml:trace contextRef="#ctx0" brushRef="#br0">17 386 24575,'0'32'0,"1"1"0,11 63 0,-4-46 0,-3 1 0,-2-1 0,-3 56 0,0-47 0,-10 48 0,10-72 0,0 10 0,7 60 0,-4-82 0,-2-1 0,0 0 0,-4 28 0,4-49 0,-1-1 0,0 1 0,0-1 0,0 1 0,0-1 0,0 1 0,0-1 0,0 1 0,0 0 0,0-1 0,0 1 0,0-1 0,0 1 0,-1-1 0,1 1 0,0-1 0,0 1 0,-1-1 0,1 1 0,0-1 0,0 1 0,-1-1 0,1 1 0,0-1 0,-1 0 0,1 1 0,-1-1 0,1 0 0,-1 1 0,1-1 0,0 0 0,-1 1 0,1-1 0,-1 0 0,0 0 0,1 0 0,-1 0 0,1 1 0,-1-1 0,1 0 0,-1 0 0,1 0 0,-1 0 0,1 0 0,-1 0 0,1 0 0,-1 0 0,0 0 0,1-1 0,-1 1 0,1 0 0,-1 0 0,0-1 0,0 0 0,-1 0 0,1 0 0,-1 0 0,1 0 0,0-1 0,-1 1 0,1 0 0,0-1 0,0 1 0,0-1 0,0 1 0,0-1 0,1 1 0,-1-1 0,0 0 0,0-1 0,0-7 0,1 0 0,0 1 0,0-1 0,1 0 0,0 1 0,0-1 0,1 1 0,5-15 0,0-2 0,-7 26 0,0-1 0,0 1 0,0 0 0,0 0 0,0 0 0,0-1 0,0 1 0,0 0 0,0 0 0,0 0 0,0-1 0,0 1 0,0 0 0,0 0 0,0 0 0,0-1 0,1 1 0,-1 0 0,0 0 0,0 0 0,0 0 0,0 0 0,0-1 0,0 1 0,1 0 0,-1 0 0,0 0 0,0 0 0,0 0 0,0 0 0,1-1 0,-1 1 0,0 0 0,0 0 0,0 0 0,0 0 0,1 0 0,-1 0 0,0 0 0,0 0 0,0 0 0,1 0 0,-1 0 0,0 0 0,0 0 0,0 0 0,1 0 0,-1 0 0,8 11 0,4 15 0,-1 2 0,17 58 0,-26-78 0,-1 0 0,0 0 0,0 0 0,0 0 0,-1 0 0,0 1 0,-1-1 0,-2 14 0,2-18 0,0 0 0,-1-1 0,1 1 0,-1-1 0,0 0 0,0 1 0,0-1 0,0 0 0,0 0 0,-1 0 0,1-1 0,-1 1 0,-4 3 0,6-5 0,0-1 0,0 1 0,0-1 0,0 1 0,0-1 0,0 1 0,-1-1 0,1 0 0,0 0 0,0 1 0,0-1 0,0 0 0,0 0 0,0 0 0,-1 0 0,1 0 0,0 0 0,0-1 0,0 1 0,0 0 0,0-1 0,0 1 0,0 0 0,0-1 0,0 1 0,0-1 0,0 0 0,0 1 0,0-1 0,0 0 0,0 0 0,0 1 0,0-1 0,1 0 0,-1 0 0,0 0 0,1 0 0,-1 0 0,1 0 0,-1 0 0,1 0 0,-1 0 0,1 0 0,0 0 0,-1-3 0,1 3 0,0 0 0,-1-1 0,1 1 0,-1 0 0,1-1 0,-1 1 0,0 0 0,1 0 0,-1-1 0,0 1 0,0 0 0,0 0 0,0 0 0,0 0 0,0 0 0,-2-1 0,3 3 0,-1-1 0,1 1 0,-1-1 0,1 1 0,0 0 0,-1 0 0,1-1 0,0 1 0,-1 0 0,1 0 0,0-1 0,0 1 0,0 0 0,0 0 0,-1-1 0,1 1 0,0 0 0,0 0 0,1 1 0,2 57 0,-3-57 0,13 119 0,-12-112 0,1 0 0,0-1 0,0 1 0,1-1 0,0 0 0,1 1 0,-1-1 0,1-1 0,7 10 0,6 8 0,28 29 0,-42-50 0,88 98 0,-76-87 0,0-2 0,1 1 0,0-2 0,1 0 0,1-1 0,0-1 0,34 15 0,78 27 0,-112-48 0,-1 0 0,0-1 0,1-1 0,0 0 0,23-1 0,-17-1 0,26 4 0,55 12 0,-62-8 0,0-2 0,48 0 0,-61-6 0,-4 1 0,52-7 0,-69 5 0,0-1 0,0-1 0,1 0 0,-2 0 0,1-1 0,0 0 0,-1 0 0,1-1 0,7-6 0,12-9 0,-4 3 0,-1 0 0,0-1 0,-2-1 0,0-1 0,32-40 0,-39 39 0,-1-1 0,-1 0 0,-1-1 0,-1 0 0,-1-1 0,-1 0 0,-1 0 0,-2-1 0,0 0 0,-1 0 0,0-45 0,-2 44 0,2 0 0,10-42 0,-8 44 0,-1 0 0,-1 0 0,1-35 0,-5 33 0,-1 1 0,-1 0 0,-1 0 0,-2 0 0,0 0 0,-1 0 0,-11-24 0,4 13 0,4 13 0,-1-1 0,-12-22 0,17 39 0,1 0 0,-1 0 0,0 1 0,0-1 0,-1 1 0,0 1 0,0-1 0,-1 1 0,1 0 0,-10-6 0,-29-12 0,24 12 0,-1-1 0,1-1 0,-32-26 0,-3-16 0,44 42 0,-1 0 0,0 0 0,0 1 0,-1 1 0,-1 1 0,0 0 0,0 0 0,-1 2 0,-19-9 0,7 7 0,-1 1 0,0 1 0,0 1 0,-1 2 0,0 1 0,-36 0 0,-3 3 0,-53 2 0,45 19 0,70-18 0,1-1 0,-1 1 0,1 1 0,0-1 0,-8 5 0,-16 7 0,28-13 0,0 0 0,1 0 0,-1 0 0,0 0 0,1 0 0,-1 0 0,1 1 0,-1-1 0,1 1 0,0-1 0,-1 1 0,1-1 0,0 1 0,0 0 0,0 0 0,0 0 0,0-1 0,1 1 0,-1 0 0,1 0 0,-1 2 0,-6 49 0,6-36 0,-5 103 0,10 145 0,2-53 0,-7-178 0,0 0 0,-13 61 0,12-86 0,0 0 0,1 0 0,0 0 0,1 0 0,0 1 0,0-1 0,1 0 0,0 0 0,1 0 0,0 0 0,5 16 0,-3-19 0,1 0 0,-1-1 0,1 1 0,0-1 0,1 0 0,-1 0 0,1 0 0,0-1 0,11 6 0,1 0 0,1-1 0,21 7 0,-29-13 0,-1-1 0,1 0 0,0-1 0,-1 0 0,1-1 0,17-1 0,32 2 0,-4 4 0,1-3 0,-1-2 0,0-2 0,66-12 0,-121 13 0,66-6 0,-62 7 0,-1 0 0,1 0 0,0 0 0,0 1 0,-1 0 0,1 0 0,0 0 0,0 0 0,-1 1 0,1-1 0,5 4 0,-9-4 0,0 1 0,0-1 0,0 0 0,0 1 0,0-1 0,0 1 0,0-1 0,0 1 0,-1-1 0,1 1 0,-1 0 0,1-1 0,-1 1 0,1 0 0,-1 2 0,2 34 0,-2-22 0,2 10 0,0 14 0,-2-37 0,1-4 0,-1-22 0,-6-95 0,-37-206 0,30 239 0,12 80 0,-1-11 0,-1 1 0,-9-26 0,11 36 0,-1 1 0,0 0 0,0 0 0,-1 0 0,1 0 0,-1 0 0,0 1 0,0-1 0,0 1 0,0 0 0,0 0 0,-1 0 0,0 0 0,-3-2 0,0 1 0,0 0 0,1 0 0,-2 1 0,1 0 0,0 1 0,0-1 0,-1 1 0,0 1 0,1-1 0,-1 1 0,0 1 0,1-1 0,-1 1 0,0 1 0,-12 1 0,10 0 0,1 0 0,-1 0 0,1 1 0,-1 0 0,1 0 0,0 1 0,1 1 0,-1-1 0,1 2 0,-13 9 0,10-6 0,0 1 0,1 1 0,0 0 0,1 0 0,0 1 0,-12 20 0,11-11 0,-1 0 0,2 0 0,1 1 0,1 1 0,1-1 0,0 1 0,2 0 0,-2 41 0,5-44 0,0-13 0,0 0 0,1 0 0,-1-1 0,2 1 0,-1 0 0,1 0 0,3 12 0,-4-19 0,1 0 0,0 1 0,-1-1 0,1 0 0,-1 0 0,1 1 0,-1-1 0,1 0 0,0 0 0,-1 0 0,1 0 0,0 0 0,-1 0 0,1 0 0,0 0 0,-1 0 0,1 0 0,-1 0 0,1 0 0,0 0 0,-1-1 0,1 1 0,-1 0 0,1 0 0,-1-1 0,1 1 0,0 0 0,-1-1 0,1 1 0,-1-1 0,1 0 0,24-16 0,-21 14 0,60-41 0,78-60 0,-122 87 0,-1 0 0,-1-1 0,0-1 0,26-38 0,-34 40 0,-1-1 0,0 0 0,-2 0 0,0-1 0,-1 0 0,0 0 0,-2-1 0,0 0 0,-2 0 0,0 0 0,-1 0 0,-1 0 0,-1 0 0,0 0 0,-7-27 0,5 31 0,0 0 0,-2-1 0,0 1 0,-1 1 0,0-1 0,-1 1 0,-1 0 0,0 1 0,-1 0 0,-1 0 0,0 1 0,-1 0 0,0 1 0,-1 0 0,-1 1 0,0 0 0,0 1 0,-24-14 0,33 22 0,0 0 0,0 0 0,0 0 0,0 1 0,-1-1 0,1 1 0,-1 0 0,1 1 0,-1-1 0,1 1 0,-1 0 0,1 0 0,-1 0 0,1 0 0,-1 1 0,1 0 0,-1 0 0,-7 3 0,1 1 0,2 1 0,-1 0 0,1 0 0,0 1 0,0 0 0,-11 12 0,15-14 0,-7 6 0,1-1 0,0 1 0,1 1 0,1 0 0,0 0 0,-14 25 0,23-36 0,0-1 0,-1 1 0,1-1 0,0 1 0,0-1 0,0 1 0,0 0 0,0-1 0,0 1 0,0-1 0,0 1 0,0-1 0,0 1 0,0 0 0,1-1 0,-1 1 0,0-1 0,0 1 0,1-1 0,-1 1 0,0-1 0,0 1 0,1-1 0,-1 1 0,1-1 0,-1 0 0,0 1 0,1-1 0,-1 1 0,1-1 0,-1 0 0,1 1 0,-1-1 0,1 0 0,-1 0 0,1 1 0,-1-1 0,1 0 0,-1 0 0,1 0 0,0 0 0,-1 0 0,1 0 0,0 0 0,32 4 0,-28-4 0,31 1 0,-15 1 0,1-1 0,-1-1 0,1-1 0,35-6 0,-51 5 0,-1 0 0,1 0 0,0-1 0,-1 0 0,0 0 0,1 0 0,-1-1 0,-1 0 0,1 0 0,0 0 0,-1-1 0,0 1 0,0-1 0,0 0 0,-1 0 0,0 0 0,0-1 0,0 1 0,0-1 0,-1 0 0,0 1 0,0-1 0,-1 0 0,1 0 0,-1-1 0,-1 1 0,1-11 0,-3-16 0,-1 0 0,-1 1 0,-2 0 0,-2 0 0,-12-35 0,15 52 0,1 0 0,1 1 0,0-1 0,0-1 0,2 1 0,0 0 0,2-25 0,0 36 0,1 1 0,-1-1 0,1 1 0,0 0 0,0-1 0,0 1 0,0 0 0,1 0 0,-1 1 0,1-1 0,0 0 0,0 1 0,0 0 0,0 0 0,0 0 0,0 0 0,6-3 0,-5 3 0,1-1 0,-1 1 0,0-1 0,0 0 0,0-1 0,0 1 0,0-1 0,-1 0 0,1 1 0,2-7 0,0-4 0,-1 0 0,-1 0 0,0 0 0,2-17 0,-4 18 0,1 0 0,0 0 0,0 1 0,2-1 0,10-22 0,-12 32 0,-1 0 0,1 0 0,0 0 0,0 0 0,0 0 0,0 1 0,1-1 0,-1 1 0,1 0 0,-1 0 0,1 1 0,4-3 0,50-13 0,-50 15 0,-7 1 8,1 0 0,0 1 0,-1 0 0,1-1 0,-1 1 0,1 0 0,0 0 0,-1 0-1,1 0 1,0 0 0,-1 0 0,1 0 0,-1 0 0,1 1 0,0-1 0,-1 1 0,1-1 0,-1 1 0,1 0 0,-1 0-1,1-1 1,-1 1 0,0 0 0,1 0 0,-1 0 0,0 0 0,0 1 0,0-1 0,0 0 0,0 0 0,0 1 0,0-1-1,0 1 1,0-1 0,-1 1 0,1-1 0,-1 1 0,1-1 0,-1 1 0,1-1 0,-1 3 0,2 8-212,-1 0 0,-1 0 1,0-1-1,-3 22 1,2-20-477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A1EC33CB-6703-4F0F-B703-AF75D8424223}" type="datetimeFigureOut">
              <a:rPr lang="el-GR" smtClean="0"/>
              <a:t>28/11/2023</a:t>
            </a:fld>
            <a:endParaRPr lang="el-GR"/>
          </a:p>
        </p:txBody>
      </p:sp>
      <p:sp>
        <p:nvSpPr>
          <p:cNvPr id="4" name="Θέση εικόνας διαφάνειας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0600" y="3300413"/>
            <a:ext cx="7924800" cy="2700337"/>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22ECFC66-45FD-470E-8839-71DB146C1318}" type="slidenum">
              <a:rPr lang="el-GR" smtClean="0"/>
              <a:t>‹#›</a:t>
            </a:fld>
            <a:endParaRPr lang="el-GR"/>
          </a:p>
        </p:txBody>
      </p:sp>
    </p:spTree>
    <p:extLst>
      <p:ext uri="{BB962C8B-B14F-4D97-AF65-F5344CB8AC3E}">
        <p14:creationId xmlns:p14="http://schemas.microsoft.com/office/powerpoint/2010/main" val="262014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22ECFC66-45FD-470E-8839-71DB146C1318}" type="slidenum">
              <a:rPr lang="el-GR" smtClean="0"/>
              <a:t>1</a:t>
            </a:fld>
            <a:endParaRPr lang="el-GR"/>
          </a:p>
        </p:txBody>
      </p:sp>
    </p:spTree>
    <p:extLst>
      <p:ext uri="{BB962C8B-B14F-4D97-AF65-F5344CB8AC3E}">
        <p14:creationId xmlns:p14="http://schemas.microsoft.com/office/powerpoint/2010/main" val="50395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2ECFC66-45FD-470E-8839-71DB146C1318}" type="slidenum">
              <a:rPr lang="el-GR" smtClean="0"/>
              <a:t>8</a:t>
            </a:fld>
            <a:endParaRPr lang="el-GR"/>
          </a:p>
        </p:txBody>
      </p:sp>
    </p:spTree>
    <p:extLst>
      <p:ext uri="{BB962C8B-B14F-4D97-AF65-F5344CB8AC3E}">
        <p14:creationId xmlns:p14="http://schemas.microsoft.com/office/powerpoint/2010/main" val="369668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F15FF46-F336-4952-AA96-9BA175DAF3F9}" type="datetime1">
              <a:rPr lang="en-US" smtClean="0"/>
              <a:t>11/28/2023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DFDFD"/>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31F8580-ABBA-4286-8567-FC1DE8A049BF}" type="datetime1">
              <a:rPr lang="en-US" smtClean="0"/>
              <a:t>11/28/2023</a:t>
            </a:fld>
            <a:endParaRPr lang="en-US"/>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871" y="5324855"/>
            <a:ext cx="1286256" cy="110947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18871" y="5324855"/>
            <a:ext cx="1286510" cy="1109980"/>
          </a:xfrm>
          <a:custGeom>
            <a:avLst/>
            <a:gdLst/>
            <a:ahLst/>
            <a:cxnLst/>
            <a:rect l="l" t="t" r="r" b="b"/>
            <a:pathLst>
              <a:path w="1286510" h="1109979">
                <a:moveTo>
                  <a:pt x="0" y="1109472"/>
                </a:moveTo>
                <a:lnTo>
                  <a:pt x="1286256" y="1109472"/>
                </a:lnTo>
                <a:lnTo>
                  <a:pt x="857504" y="739648"/>
                </a:lnTo>
                <a:lnTo>
                  <a:pt x="369823" y="739648"/>
                </a:lnTo>
                <a:lnTo>
                  <a:pt x="369823" y="318985"/>
                </a:lnTo>
                <a:lnTo>
                  <a:pt x="0" y="0"/>
                </a:lnTo>
                <a:lnTo>
                  <a:pt x="0" y="1109472"/>
                </a:lnTo>
                <a:close/>
              </a:path>
            </a:pathLst>
          </a:custGeom>
          <a:ln w="9525">
            <a:solidFill>
              <a:srgbClr val="3D762A"/>
            </a:solidFill>
          </a:ln>
        </p:spPr>
        <p:txBody>
          <a:bodyPr wrap="square" lIns="0" tIns="0" rIns="0" bIns="0" rtlCol="0"/>
          <a:lstStyle/>
          <a:p>
            <a:endParaRPr/>
          </a:p>
        </p:txBody>
      </p:sp>
      <p:sp>
        <p:nvSpPr>
          <p:cNvPr id="18" name="bg object 18"/>
          <p:cNvSpPr/>
          <p:nvPr/>
        </p:nvSpPr>
        <p:spPr>
          <a:xfrm>
            <a:off x="8499347" y="5324855"/>
            <a:ext cx="1284731" cy="1109472"/>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8499347" y="5324855"/>
            <a:ext cx="1285240" cy="1109980"/>
          </a:xfrm>
          <a:custGeom>
            <a:avLst/>
            <a:gdLst/>
            <a:ahLst/>
            <a:cxnLst/>
            <a:rect l="l" t="t" r="r" b="b"/>
            <a:pathLst>
              <a:path w="1285240" h="1109979">
                <a:moveTo>
                  <a:pt x="1284731" y="1109472"/>
                </a:moveTo>
                <a:lnTo>
                  <a:pt x="0" y="1109472"/>
                </a:lnTo>
                <a:lnTo>
                  <a:pt x="428244" y="739648"/>
                </a:lnTo>
                <a:lnTo>
                  <a:pt x="914907" y="739648"/>
                </a:lnTo>
                <a:lnTo>
                  <a:pt x="914907" y="319366"/>
                </a:lnTo>
                <a:lnTo>
                  <a:pt x="1284731" y="0"/>
                </a:lnTo>
                <a:lnTo>
                  <a:pt x="1284731" y="1109472"/>
                </a:lnTo>
                <a:close/>
              </a:path>
            </a:pathLst>
          </a:custGeom>
          <a:ln w="9525">
            <a:solidFill>
              <a:srgbClr val="3D762A"/>
            </a:solidFill>
          </a:ln>
        </p:spPr>
        <p:txBody>
          <a:bodyPr wrap="square" lIns="0" tIns="0" rIns="0" bIns="0" rtlCol="0"/>
          <a:lstStyle/>
          <a:p>
            <a:endParaRPr/>
          </a:p>
        </p:txBody>
      </p:sp>
      <p:sp>
        <p:nvSpPr>
          <p:cNvPr id="20" name="bg object 20"/>
          <p:cNvSpPr/>
          <p:nvPr/>
        </p:nvSpPr>
        <p:spPr>
          <a:xfrm>
            <a:off x="118872" y="208787"/>
            <a:ext cx="9038844" cy="752855"/>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118872" y="208787"/>
            <a:ext cx="9039225" cy="753110"/>
          </a:xfrm>
          <a:custGeom>
            <a:avLst/>
            <a:gdLst/>
            <a:ahLst/>
            <a:cxnLst/>
            <a:rect l="l" t="t" r="r" b="b"/>
            <a:pathLst>
              <a:path w="9039225" h="753110">
                <a:moveTo>
                  <a:pt x="9038844" y="0"/>
                </a:moveTo>
                <a:lnTo>
                  <a:pt x="0" y="0"/>
                </a:lnTo>
                <a:lnTo>
                  <a:pt x="0" y="650112"/>
                </a:lnTo>
                <a:lnTo>
                  <a:pt x="1479804" y="650112"/>
                </a:lnTo>
                <a:lnTo>
                  <a:pt x="1762252" y="748537"/>
                </a:lnTo>
                <a:lnTo>
                  <a:pt x="1768475" y="749553"/>
                </a:lnTo>
                <a:lnTo>
                  <a:pt x="1778000" y="751204"/>
                </a:lnTo>
                <a:lnTo>
                  <a:pt x="1787398" y="752855"/>
                </a:lnTo>
                <a:lnTo>
                  <a:pt x="1795272" y="752855"/>
                </a:lnTo>
                <a:lnTo>
                  <a:pt x="1804670" y="752855"/>
                </a:lnTo>
                <a:lnTo>
                  <a:pt x="1812416" y="751204"/>
                </a:lnTo>
                <a:lnTo>
                  <a:pt x="1821941" y="749553"/>
                </a:lnTo>
                <a:lnTo>
                  <a:pt x="1828164" y="748537"/>
                </a:lnTo>
                <a:lnTo>
                  <a:pt x="2110613" y="650112"/>
                </a:lnTo>
                <a:lnTo>
                  <a:pt x="9038844" y="650112"/>
                </a:lnTo>
                <a:lnTo>
                  <a:pt x="9038844" y="0"/>
                </a:lnTo>
                <a:close/>
              </a:path>
            </a:pathLst>
          </a:custGeom>
          <a:ln w="9525">
            <a:solidFill>
              <a:srgbClr val="3D762A"/>
            </a:solidFill>
          </a:ln>
        </p:spPr>
        <p:txBody>
          <a:bodyPr wrap="square" lIns="0" tIns="0" rIns="0" bIns="0" rtlCol="0"/>
          <a:lstStyle/>
          <a:p>
            <a:endParaRPr/>
          </a:p>
        </p:txBody>
      </p:sp>
      <p:sp>
        <p:nvSpPr>
          <p:cNvPr id="22" name="bg object 22"/>
          <p:cNvSpPr/>
          <p:nvPr/>
        </p:nvSpPr>
        <p:spPr>
          <a:xfrm>
            <a:off x="9157715" y="195071"/>
            <a:ext cx="684276" cy="669036"/>
          </a:xfrm>
          <a:prstGeom prst="rect">
            <a:avLst/>
          </a:prstGeom>
          <a:blipFill>
            <a:blip r:embed="rId5" cstate="print"/>
            <a:stretch>
              <a:fillRect/>
            </a:stretch>
          </a:blipFill>
        </p:spPr>
        <p:txBody>
          <a:bodyPr wrap="square" lIns="0" tIns="0" rIns="0" bIns="0" rtlCol="0"/>
          <a:lstStyle/>
          <a:p>
            <a:endParaRPr/>
          </a:p>
        </p:txBody>
      </p:sp>
      <p:sp>
        <p:nvSpPr>
          <p:cNvPr id="23" name="bg object 23"/>
          <p:cNvSpPr/>
          <p:nvPr/>
        </p:nvSpPr>
        <p:spPr>
          <a:xfrm>
            <a:off x="150876" y="940307"/>
            <a:ext cx="9598152" cy="5469636"/>
          </a:xfrm>
          <a:prstGeom prst="rect">
            <a:avLst/>
          </a:prstGeom>
          <a:blipFill>
            <a:blip r:embed="rId6" cstate="print"/>
            <a:stretch>
              <a:fillRect/>
            </a:stretch>
          </a:blipFill>
        </p:spPr>
        <p:txBody>
          <a:bodyPr wrap="square" lIns="0" tIns="0" rIns="0" bIns="0" rtlCol="0"/>
          <a:lstStyle/>
          <a:p>
            <a:endParaRPr/>
          </a:p>
        </p:txBody>
      </p:sp>
      <p:sp>
        <p:nvSpPr>
          <p:cNvPr id="24" name="bg object 24"/>
          <p:cNvSpPr/>
          <p:nvPr/>
        </p:nvSpPr>
        <p:spPr>
          <a:xfrm>
            <a:off x="216408" y="993648"/>
            <a:ext cx="9471660" cy="5343525"/>
          </a:xfrm>
          <a:custGeom>
            <a:avLst/>
            <a:gdLst/>
            <a:ahLst/>
            <a:cxnLst/>
            <a:rect l="l" t="t" r="r" b="b"/>
            <a:pathLst>
              <a:path w="9471660" h="5343525">
                <a:moveTo>
                  <a:pt x="9471660" y="0"/>
                </a:moveTo>
                <a:lnTo>
                  <a:pt x="0" y="0"/>
                </a:lnTo>
                <a:lnTo>
                  <a:pt x="0" y="5343144"/>
                </a:lnTo>
                <a:lnTo>
                  <a:pt x="9471660" y="5343144"/>
                </a:lnTo>
                <a:lnTo>
                  <a:pt x="9471660" y="0"/>
                </a:lnTo>
                <a:close/>
              </a:path>
            </a:pathLst>
          </a:custGeom>
          <a:solidFill>
            <a:srgbClr val="FFFFFF"/>
          </a:solidFill>
        </p:spPr>
        <p:txBody>
          <a:bodyPr wrap="square" lIns="0" tIns="0" rIns="0" bIns="0" rtlCol="0"/>
          <a:lstStyle/>
          <a:p>
            <a:endParaRPr/>
          </a:p>
        </p:txBody>
      </p:sp>
      <p:sp>
        <p:nvSpPr>
          <p:cNvPr id="25" name="bg object 25"/>
          <p:cNvSpPr/>
          <p:nvPr/>
        </p:nvSpPr>
        <p:spPr>
          <a:xfrm>
            <a:off x="4572" y="263651"/>
            <a:ext cx="6877811" cy="63550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FDFDFD"/>
                </a:solidFill>
                <a:latin typeface="Carlito"/>
                <a:cs typeface="Carlito"/>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E532117-6248-4F18-B02C-5E6E7A4A7729}" type="datetime1">
              <a:rPr lang="en-US" smtClean="0"/>
              <a:t>11/28/2023</a:t>
            </a:fld>
            <a:endParaRPr lang="en-US"/>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DFDFD"/>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2E8529C-121B-4411-9E4B-6B391BFB0E4E}" type="datetime1">
              <a:rPr lang="en-US" smtClean="0"/>
              <a:t>11/28/2023</a:t>
            </a:fld>
            <a:endParaRPr lang="en-US"/>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871" y="5324855"/>
            <a:ext cx="1286256" cy="110947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18871" y="5324855"/>
            <a:ext cx="1286510" cy="1109980"/>
          </a:xfrm>
          <a:custGeom>
            <a:avLst/>
            <a:gdLst/>
            <a:ahLst/>
            <a:cxnLst/>
            <a:rect l="l" t="t" r="r" b="b"/>
            <a:pathLst>
              <a:path w="1286510" h="1109979">
                <a:moveTo>
                  <a:pt x="0" y="1109472"/>
                </a:moveTo>
                <a:lnTo>
                  <a:pt x="1286256" y="1109472"/>
                </a:lnTo>
                <a:lnTo>
                  <a:pt x="857504" y="739648"/>
                </a:lnTo>
                <a:lnTo>
                  <a:pt x="369823" y="739648"/>
                </a:lnTo>
                <a:lnTo>
                  <a:pt x="369823" y="318985"/>
                </a:lnTo>
                <a:lnTo>
                  <a:pt x="0" y="0"/>
                </a:lnTo>
                <a:lnTo>
                  <a:pt x="0" y="1109472"/>
                </a:lnTo>
                <a:close/>
              </a:path>
            </a:pathLst>
          </a:custGeom>
          <a:ln w="9525">
            <a:solidFill>
              <a:srgbClr val="3D762A"/>
            </a:solidFill>
          </a:ln>
        </p:spPr>
        <p:txBody>
          <a:bodyPr wrap="square" lIns="0" tIns="0" rIns="0" bIns="0" rtlCol="0"/>
          <a:lstStyle/>
          <a:p>
            <a:endParaRPr/>
          </a:p>
        </p:txBody>
      </p:sp>
      <p:sp>
        <p:nvSpPr>
          <p:cNvPr id="18" name="bg object 18"/>
          <p:cNvSpPr/>
          <p:nvPr/>
        </p:nvSpPr>
        <p:spPr>
          <a:xfrm>
            <a:off x="8499347" y="5324855"/>
            <a:ext cx="1284731" cy="1109472"/>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8499347" y="5324855"/>
            <a:ext cx="1285240" cy="1109980"/>
          </a:xfrm>
          <a:custGeom>
            <a:avLst/>
            <a:gdLst/>
            <a:ahLst/>
            <a:cxnLst/>
            <a:rect l="l" t="t" r="r" b="b"/>
            <a:pathLst>
              <a:path w="1285240" h="1109979">
                <a:moveTo>
                  <a:pt x="1284731" y="1109472"/>
                </a:moveTo>
                <a:lnTo>
                  <a:pt x="0" y="1109472"/>
                </a:lnTo>
                <a:lnTo>
                  <a:pt x="428244" y="739648"/>
                </a:lnTo>
                <a:lnTo>
                  <a:pt x="914907" y="739648"/>
                </a:lnTo>
                <a:lnTo>
                  <a:pt x="914907" y="319366"/>
                </a:lnTo>
                <a:lnTo>
                  <a:pt x="1284731" y="0"/>
                </a:lnTo>
                <a:lnTo>
                  <a:pt x="1284731" y="1109472"/>
                </a:lnTo>
                <a:close/>
              </a:path>
            </a:pathLst>
          </a:custGeom>
          <a:ln w="9525">
            <a:solidFill>
              <a:srgbClr val="3D762A"/>
            </a:solidFill>
          </a:ln>
        </p:spPr>
        <p:txBody>
          <a:bodyPr wrap="square" lIns="0" tIns="0" rIns="0" bIns="0" rtlCol="0"/>
          <a:lstStyle/>
          <a:p>
            <a:endParaRPr/>
          </a:p>
        </p:txBody>
      </p:sp>
      <p:sp>
        <p:nvSpPr>
          <p:cNvPr id="20" name="bg object 20"/>
          <p:cNvSpPr/>
          <p:nvPr/>
        </p:nvSpPr>
        <p:spPr>
          <a:xfrm>
            <a:off x="118871" y="208787"/>
            <a:ext cx="9038844" cy="752855"/>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118871" y="208787"/>
            <a:ext cx="9039225" cy="753110"/>
          </a:xfrm>
          <a:custGeom>
            <a:avLst/>
            <a:gdLst/>
            <a:ahLst/>
            <a:cxnLst/>
            <a:rect l="l" t="t" r="r" b="b"/>
            <a:pathLst>
              <a:path w="9039225" h="753110">
                <a:moveTo>
                  <a:pt x="9038844" y="0"/>
                </a:moveTo>
                <a:lnTo>
                  <a:pt x="0" y="0"/>
                </a:lnTo>
                <a:lnTo>
                  <a:pt x="0" y="650112"/>
                </a:lnTo>
                <a:lnTo>
                  <a:pt x="1479804" y="650112"/>
                </a:lnTo>
                <a:lnTo>
                  <a:pt x="1762252" y="748537"/>
                </a:lnTo>
                <a:lnTo>
                  <a:pt x="1768475" y="749553"/>
                </a:lnTo>
                <a:lnTo>
                  <a:pt x="1778000" y="751204"/>
                </a:lnTo>
                <a:lnTo>
                  <a:pt x="1787398" y="752855"/>
                </a:lnTo>
                <a:lnTo>
                  <a:pt x="1795272" y="752855"/>
                </a:lnTo>
                <a:lnTo>
                  <a:pt x="1804670" y="752855"/>
                </a:lnTo>
                <a:lnTo>
                  <a:pt x="1812416" y="751204"/>
                </a:lnTo>
                <a:lnTo>
                  <a:pt x="1821941" y="749553"/>
                </a:lnTo>
                <a:lnTo>
                  <a:pt x="1828164" y="748537"/>
                </a:lnTo>
                <a:lnTo>
                  <a:pt x="2110613" y="650112"/>
                </a:lnTo>
                <a:lnTo>
                  <a:pt x="9038844" y="650112"/>
                </a:lnTo>
                <a:lnTo>
                  <a:pt x="9038844" y="0"/>
                </a:lnTo>
                <a:close/>
              </a:path>
            </a:pathLst>
          </a:custGeom>
          <a:ln w="9525">
            <a:solidFill>
              <a:srgbClr val="3D762A"/>
            </a:solidFill>
          </a:ln>
        </p:spPr>
        <p:txBody>
          <a:bodyPr wrap="square" lIns="0" tIns="0" rIns="0" bIns="0" rtlCol="0"/>
          <a:lstStyle/>
          <a:p>
            <a:endParaRPr/>
          </a:p>
        </p:txBody>
      </p:sp>
      <p:sp>
        <p:nvSpPr>
          <p:cNvPr id="22" name="bg object 22"/>
          <p:cNvSpPr/>
          <p:nvPr/>
        </p:nvSpPr>
        <p:spPr>
          <a:xfrm>
            <a:off x="9157715" y="195071"/>
            <a:ext cx="684276" cy="669036"/>
          </a:xfrm>
          <a:prstGeom prst="rect">
            <a:avLst/>
          </a:prstGeom>
          <a:blipFill>
            <a:blip r:embed="rId5" cstate="print"/>
            <a:stretch>
              <a:fillRect/>
            </a:stretch>
          </a:blipFill>
        </p:spPr>
        <p:txBody>
          <a:bodyPr wrap="square" lIns="0" tIns="0" rIns="0" bIns="0" rtlCol="0"/>
          <a:lstStyle/>
          <a:p>
            <a:endParaRPr/>
          </a:p>
        </p:txBody>
      </p:sp>
      <p:sp>
        <p:nvSpPr>
          <p:cNvPr id="23" name="bg object 23"/>
          <p:cNvSpPr/>
          <p:nvPr/>
        </p:nvSpPr>
        <p:spPr>
          <a:xfrm>
            <a:off x="150875" y="940307"/>
            <a:ext cx="9598152" cy="5469636"/>
          </a:xfrm>
          <a:prstGeom prst="rect">
            <a:avLst/>
          </a:prstGeom>
          <a:blipFill>
            <a:blip r:embed="rId6" cstate="print"/>
            <a:stretch>
              <a:fillRect/>
            </a:stretch>
          </a:blipFill>
        </p:spPr>
        <p:txBody>
          <a:bodyPr wrap="square" lIns="0" tIns="0" rIns="0" bIns="0" rtlCol="0"/>
          <a:lstStyle/>
          <a:p>
            <a:endParaRPr/>
          </a:p>
        </p:txBody>
      </p:sp>
      <p:sp>
        <p:nvSpPr>
          <p:cNvPr id="24" name="bg object 24"/>
          <p:cNvSpPr/>
          <p:nvPr/>
        </p:nvSpPr>
        <p:spPr>
          <a:xfrm>
            <a:off x="216407" y="993648"/>
            <a:ext cx="9471660" cy="5343525"/>
          </a:xfrm>
          <a:custGeom>
            <a:avLst/>
            <a:gdLst/>
            <a:ahLst/>
            <a:cxnLst/>
            <a:rect l="l" t="t" r="r" b="b"/>
            <a:pathLst>
              <a:path w="9471660" h="5343525">
                <a:moveTo>
                  <a:pt x="9471660" y="0"/>
                </a:moveTo>
                <a:lnTo>
                  <a:pt x="0" y="0"/>
                </a:lnTo>
                <a:lnTo>
                  <a:pt x="0" y="5343144"/>
                </a:lnTo>
                <a:lnTo>
                  <a:pt x="9471660" y="5343144"/>
                </a:lnTo>
                <a:lnTo>
                  <a:pt x="9471660" y="0"/>
                </a:lnTo>
                <a:close/>
              </a:path>
            </a:pathLst>
          </a:custGeom>
          <a:solidFill>
            <a:srgbClr val="FFFFFF"/>
          </a:solidFill>
        </p:spPr>
        <p:txBody>
          <a:bodyPr wrap="square" lIns="0" tIns="0" rIns="0" bIns="0" rtlCol="0"/>
          <a:lstStyle/>
          <a:p>
            <a:endParaRPr/>
          </a:p>
        </p:txBody>
      </p:sp>
      <p:sp>
        <p:nvSpPr>
          <p:cNvPr id="25" name="bg object 25"/>
          <p:cNvSpPr/>
          <p:nvPr/>
        </p:nvSpPr>
        <p:spPr>
          <a:xfrm>
            <a:off x="292607" y="1057655"/>
            <a:ext cx="4655820" cy="2600325"/>
          </a:xfrm>
          <a:custGeom>
            <a:avLst/>
            <a:gdLst/>
            <a:ahLst/>
            <a:cxnLst/>
            <a:rect l="l" t="t" r="r" b="b"/>
            <a:pathLst>
              <a:path w="4655820" h="2600325">
                <a:moveTo>
                  <a:pt x="4655820" y="0"/>
                </a:moveTo>
                <a:lnTo>
                  <a:pt x="433336" y="0"/>
                </a:lnTo>
                <a:lnTo>
                  <a:pt x="386118" y="2543"/>
                </a:lnTo>
                <a:lnTo>
                  <a:pt x="340373" y="9996"/>
                </a:lnTo>
                <a:lnTo>
                  <a:pt x="296366" y="22095"/>
                </a:lnTo>
                <a:lnTo>
                  <a:pt x="254360" y="38576"/>
                </a:lnTo>
                <a:lnTo>
                  <a:pt x="214620" y="59172"/>
                </a:lnTo>
                <a:lnTo>
                  <a:pt x="177410" y="83620"/>
                </a:lnTo>
                <a:lnTo>
                  <a:pt x="142995" y="111656"/>
                </a:lnTo>
                <a:lnTo>
                  <a:pt x="111639" y="143014"/>
                </a:lnTo>
                <a:lnTo>
                  <a:pt x="83607" y="177430"/>
                </a:lnTo>
                <a:lnTo>
                  <a:pt x="59161" y="214639"/>
                </a:lnTo>
                <a:lnTo>
                  <a:pt x="38568" y="254377"/>
                </a:lnTo>
                <a:lnTo>
                  <a:pt x="22091" y="296379"/>
                </a:lnTo>
                <a:lnTo>
                  <a:pt x="9994" y="340380"/>
                </a:lnTo>
                <a:lnTo>
                  <a:pt x="2542" y="386117"/>
                </a:lnTo>
                <a:lnTo>
                  <a:pt x="0" y="433324"/>
                </a:lnTo>
                <a:lnTo>
                  <a:pt x="0" y="2599944"/>
                </a:lnTo>
                <a:lnTo>
                  <a:pt x="4655820" y="2599944"/>
                </a:lnTo>
                <a:lnTo>
                  <a:pt x="4655820" y="0"/>
                </a:lnTo>
                <a:close/>
              </a:path>
            </a:pathLst>
          </a:custGeom>
          <a:solidFill>
            <a:srgbClr val="529C38"/>
          </a:solidFill>
        </p:spPr>
        <p:txBody>
          <a:bodyPr wrap="square" lIns="0" tIns="0" rIns="0" bIns="0" rtlCol="0"/>
          <a:lstStyle/>
          <a:p>
            <a:endParaRPr/>
          </a:p>
        </p:txBody>
      </p:sp>
      <p:sp>
        <p:nvSpPr>
          <p:cNvPr id="26" name="bg object 26"/>
          <p:cNvSpPr/>
          <p:nvPr/>
        </p:nvSpPr>
        <p:spPr>
          <a:xfrm>
            <a:off x="292607" y="1057655"/>
            <a:ext cx="4655820" cy="2600325"/>
          </a:xfrm>
          <a:custGeom>
            <a:avLst/>
            <a:gdLst/>
            <a:ahLst/>
            <a:cxnLst/>
            <a:rect l="l" t="t" r="r" b="b"/>
            <a:pathLst>
              <a:path w="4655820" h="2600325">
                <a:moveTo>
                  <a:pt x="0" y="2599944"/>
                </a:moveTo>
                <a:lnTo>
                  <a:pt x="0" y="433324"/>
                </a:lnTo>
                <a:lnTo>
                  <a:pt x="2542" y="386117"/>
                </a:lnTo>
                <a:lnTo>
                  <a:pt x="9994" y="340380"/>
                </a:lnTo>
                <a:lnTo>
                  <a:pt x="22091" y="296379"/>
                </a:lnTo>
                <a:lnTo>
                  <a:pt x="38568" y="254377"/>
                </a:lnTo>
                <a:lnTo>
                  <a:pt x="59161" y="214639"/>
                </a:lnTo>
                <a:lnTo>
                  <a:pt x="83607" y="177430"/>
                </a:lnTo>
                <a:lnTo>
                  <a:pt x="111639" y="143014"/>
                </a:lnTo>
                <a:lnTo>
                  <a:pt x="142995" y="111656"/>
                </a:lnTo>
                <a:lnTo>
                  <a:pt x="177410" y="83620"/>
                </a:lnTo>
                <a:lnTo>
                  <a:pt x="214620" y="59172"/>
                </a:lnTo>
                <a:lnTo>
                  <a:pt x="254360" y="38576"/>
                </a:lnTo>
                <a:lnTo>
                  <a:pt x="296366" y="22095"/>
                </a:lnTo>
                <a:lnTo>
                  <a:pt x="340373" y="9996"/>
                </a:lnTo>
                <a:lnTo>
                  <a:pt x="386118" y="2543"/>
                </a:lnTo>
                <a:lnTo>
                  <a:pt x="433336" y="0"/>
                </a:lnTo>
                <a:lnTo>
                  <a:pt x="4655820" y="0"/>
                </a:lnTo>
                <a:lnTo>
                  <a:pt x="4655820" y="2599944"/>
                </a:lnTo>
                <a:lnTo>
                  <a:pt x="0" y="2599944"/>
                </a:lnTo>
                <a:close/>
              </a:path>
            </a:pathLst>
          </a:custGeom>
          <a:ln w="15875">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1B1AC01-8568-486D-97DD-A0CBAAFD0CAA}" type="datetime1">
              <a:rPr lang="en-US" smtClean="0"/>
              <a:t>11/28/2023</a:t>
            </a:fld>
            <a:endParaRPr lang="en-US"/>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871" y="5324855"/>
            <a:ext cx="1286256" cy="1109472"/>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118871" y="5324855"/>
            <a:ext cx="1286510" cy="1109980"/>
          </a:xfrm>
          <a:custGeom>
            <a:avLst/>
            <a:gdLst/>
            <a:ahLst/>
            <a:cxnLst/>
            <a:rect l="l" t="t" r="r" b="b"/>
            <a:pathLst>
              <a:path w="1286510" h="1109979">
                <a:moveTo>
                  <a:pt x="0" y="1109472"/>
                </a:moveTo>
                <a:lnTo>
                  <a:pt x="1286256" y="1109472"/>
                </a:lnTo>
                <a:lnTo>
                  <a:pt x="857504" y="739648"/>
                </a:lnTo>
                <a:lnTo>
                  <a:pt x="369823" y="739648"/>
                </a:lnTo>
                <a:lnTo>
                  <a:pt x="369823" y="318985"/>
                </a:lnTo>
                <a:lnTo>
                  <a:pt x="0" y="0"/>
                </a:lnTo>
                <a:lnTo>
                  <a:pt x="0" y="1109472"/>
                </a:lnTo>
                <a:close/>
              </a:path>
            </a:pathLst>
          </a:custGeom>
          <a:ln w="9525">
            <a:solidFill>
              <a:srgbClr val="3D762A"/>
            </a:solidFill>
          </a:ln>
        </p:spPr>
        <p:txBody>
          <a:bodyPr wrap="square" lIns="0" tIns="0" rIns="0" bIns="0" rtlCol="0"/>
          <a:lstStyle/>
          <a:p>
            <a:endParaRPr/>
          </a:p>
        </p:txBody>
      </p:sp>
      <p:sp>
        <p:nvSpPr>
          <p:cNvPr id="18" name="bg object 18"/>
          <p:cNvSpPr/>
          <p:nvPr/>
        </p:nvSpPr>
        <p:spPr>
          <a:xfrm>
            <a:off x="8499347" y="5324855"/>
            <a:ext cx="1284731" cy="1109472"/>
          </a:xfrm>
          <a:prstGeom prst="rect">
            <a:avLst/>
          </a:prstGeom>
          <a:blipFill>
            <a:blip r:embed="rId8" cstate="print"/>
            <a:stretch>
              <a:fillRect/>
            </a:stretch>
          </a:blipFill>
        </p:spPr>
        <p:txBody>
          <a:bodyPr wrap="square" lIns="0" tIns="0" rIns="0" bIns="0" rtlCol="0"/>
          <a:lstStyle/>
          <a:p>
            <a:endParaRPr/>
          </a:p>
        </p:txBody>
      </p:sp>
      <p:sp>
        <p:nvSpPr>
          <p:cNvPr id="19" name="bg object 19"/>
          <p:cNvSpPr/>
          <p:nvPr/>
        </p:nvSpPr>
        <p:spPr>
          <a:xfrm>
            <a:off x="8499347" y="5324855"/>
            <a:ext cx="1285240" cy="1109980"/>
          </a:xfrm>
          <a:custGeom>
            <a:avLst/>
            <a:gdLst/>
            <a:ahLst/>
            <a:cxnLst/>
            <a:rect l="l" t="t" r="r" b="b"/>
            <a:pathLst>
              <a:path w="1285240" h="1109979">
                <a:moveTo>
                  <a:pt x="1284731" y="1109472"/>
                </a:moveTo>
                <a:lnTo>
                  <a:pt x="0" y="1109472"/>
                </a:lnTo>
                <a:lnTo>
                  <a:pt x="428244" y="739648"/>
                </a:lnTo>
                <a:lnTo>
                  <a:pt x="914907" y="739648"/>
                </a:lnTo>
                <a:lnTo>
                  <a:pt x="914907" y="319366"/>
                </a:lnTo>
                <a:lnTo>
                  <a:pt x="1284731" y="0"/>
                </a:lnTo>
                <a:lnTo>
                  <a:pt x="1284731" y="1109472"/>
                </a:lnTo>
                <a:close/>
              </a:path>
            </a:pathLst>
          </a:custGeom>
          <a:ln w="9525">
            <a:solidFill>
              <a:srgbClr val="3D762A"/>
            </a:solidFill>
          </a:ln>
        </p:spPr>
        <p:txBody>
          <a:bodyPr wrap="square" lIns="0" tIns="0" rIns="0" bIns="0" rtlCol="0"/>
          <a:lstStyle/>
          <a:p>
            <a:endParaRPr/>
          </a:p>
        </p:txBody>
      </p:sp>
      <p:sp>
        <p:nvSpPr>
          <p:cNvPr id="2" name="Holder 2"/>
          <p:cNvSpPr>
            <a:spLocks noGrp="1"/>
          </p:cNvSpPr>
          <p:nvPr>
            <p:ph type="title"/>
          </p:nvPr>
        </p:nvSpPr>
        <p:spPr>
          <a:xfrm>
            <a:off x="775817" y="1421130"/>
            <a:ext cx="8354364" cy="636269"/>
          </a:xfrm>
          <a:prstGeom prst="rect">
            <a:avLst/>
          </a:prstGeom>
        </p:spPr>
        <p:txBody>
          <a:bodyPr wrap="square" lIns="0" tIns="0" rIns="0" bIns="0">
            <a:spAutoFit/>
          </a:bodyPr>
          <a:lstStyle>
            <a:lvl1pPr>
              <a:defRPr sz="2000" b="1" i="0">
                <a:solidFill>
                  <a:srgbClr val="FDFDFD"/>
                </a:solidFill>
                <a:latin typeface="Carlito"/>
                <a:cs typeface="Carlito"/>
              </a:defRPr>
            </a:lvl1pPr>
          </a:lstStyle>
          <a:p>
            <a:endParaRPr/>
          </a:p>
        </p:txBody>
      </p:sp>
      <p:sp>
        <p:nvSpPr>
          <p:cNvPr id="3" name="Holder 3"/>
          <p:cNvSpPr>
            <a:spLocks noGrp="1"/>
          </p:cNvSpPr>
          <p:nvPr>
            <p:ph type="body" idx="1"/>
          </p:nvPr>
        </p:nvSpPr>
        <p:spPr>
          <a:xfrm>
            <a:off x="495300" y="1577340"/>
            <a:ext cx="89154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39116997-21AD-40A2-A0A0-3199E29F30DC}" type="datetime1">
              <a:rPr lang="en-US" smtClean="0"/>
              <a:t>11/28/2023</a:t>
            </a:fld>
            <a:endParaRPr lang="en-US"/>
          </a:p>
        </p:txBody>
      </p:sp>
      <p:sp>
        <p:nvSpPr>
          <p:cNvPr id="6" name="Holder 6"/>
          <p:cNvSpPr>
            <a:spLocks noGrp="1"/>
          </p:cNvSpPr>
          <p:nvPr>
            <p:ph type="sldNum" sz="quarter" idx="7"/>
          </p:nvPr>
        </p:nvSpPr>
        <p:spPr>
          <a:xfrm>
            <a:off x="4819141" y="6475496"/>
            <a:ext cx="133350" cy="139700"/>
          </a:xfrm>
          <a:prstGeom prst="rect">
            <a:avLst/>
          </a:prstGeom>
        </p:spPr>
        <p:txBody>
          <a:bodyPr wrap="square" lIns="0" tIns="0" rIns="0" bIns="0">
            <a:spAutoFit/>
          </a:bodyPr>
          <a:lstStyle>
            <a:lvl1pPr>
              <a:defRPr sz="800" b="0" i="0">
                <a:solidFill>
                  <a:schemeClr val="tx1"/>
                </a:solidFill>
                <a:latin typeface="Arial"/>
                <a:cs typeface="Arial"/>
              </a:defRPr>
            </a:lvl1pPr>
          </a:lstStyle>
          <a:p>
            <a:pPr marL="38100">
              <a:lnSpc>
                <a:spcPct val="100000"/>
              </a:lnSpc>
              <a:spcBef>
                <a:spcPts val="2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62" y="2020633"/>
            <a:ext cx="9915525" cy="3352165"/>
            <a:chOff x="-4762" y="2020633"/>
            <a:chExt cx="9915525" cy="3352165"/>
          </a:xfrm>
        </p:grpSpPr>
        <p:sp>
          <p:nvSpPr>
            <p:cNvPr id="3" name="object 3"/>
            <p:cNvSpPr/>
            <p:nvPr/>
          </p:nvSpPr>
          <p:spPr>
            <a:xfrm>
              <a:off x="0" y="2025395"/>
              <a:ext cx="9906000" cy="334213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025395"/>
              <a:ext cx="9906000" cy="3342640"/>
            </a:xfrm>
            <a:custGeom>
              <a:avLst/>
              <a:gdLst/>
              <a:ahLst/>
              <a:cxnLst/>
              <a:rect l="l" t="t" r="r" b="b"/>
              <a:pathLst>
                <a:path w="9906000" h="3342640">
                  <a:moveTo>
                    <a:pt x="9906000" y="0"/>
                  </a:moveTo>
                  <a:lnTo>
                    <a:pt x="0" y="0"/>
                  </a:lnTo>
                  <a:lnTo>
                    <a:pt x="0" y="2885821"/>
                  </a:lnTo>
                  <a:lnTo>
                    <a:pt x="1621790" y="2885821"/>
                  </a:lnTo>
                  <a:lnTo>
                    <a:pt x="1931289" y="3322701"/>
                  </a:lnTo>
                  <a:lnTo>
                    <a:pt x="1938147" y="3327527"/>
                  </a:lnTo>
                  <a:lnTo>
                    <a:pt x="1948561" y="3334892"/>
                  </a:lnTo>
                  <a:lnTo>
                    <a:pt x="1958848" y="3342131"/>
                  </a:lnTo>
                  <a:lnTo>
                    <a:pt x="1967483" y="3342131"/>
                  </a:lnTo>
                  <a:lnTo>
                    <a:pt x="1977770" y="3342131"/>
                  </a:lnTo>
                  <a:lnTo>
                    <a:pt x="1986407" y="3334892"/>
                  </a:lnTo>
                  <a:lnTo>
                    <a:pt x="1996694" y="3327527"/>
                  </a:lnTo>
                  <a:lnTo>
                    <a:pt x="2003552" y="3322701"/>
                  </a:lnTo>
                  <a:lnTo>
                    <a:pt x="2313178" y="2885821"/>
                  </a:lnTo>
                  <a:lnTo>
                    <a:pt x="9906000" y="2885821"/>
                  </a:lnTo>
                  <a:lnTo>
                    <a:pt x="9906000" y="0"/>
                  </a:lnTo>
                  <a:close/>
                </a:path>
              </a:pathLst>
            </a:custGeom>
            <a:ln w="9525">
              <a:solidFill>
                <a:srgbClr val="3D762A"/>
              </a:solidFill>
            </a:ln>
          </p:spPr>
          <p:txBody>
            <a:bodyPr wrap="square" lIns="0" tIns="0" rIns="0" bIns="0" rtlCol="0"/>
            <a:lstStyle/>
            <a:p>
              <a:endParaRPr/>
            </a:p>
          </p:txBody>
        </p:sp>
      </p:grpSp>
      <p:sp>
        <p:nvSpPr>
          <p:cNvPr id="12" name="Τίτλος 11">
            <a:extLst>
              <a:ext uri="{FF2B5EF4-FFF2-40B4-BE49-F238E27FC236}">
                <a16:creationId xmlns="" xmlns:a16="http://schemas.microsoft.com/office/drawing/2014/main" id="{C3A895E9-1569-A898-0BED-4A45792061C2}"/>
              </a:ext>
            </a:extLst>
          </p:cNvPr>
          <p:cNvSpPr>
            <a:spLocks noGrp="1"/>
          </p:cNvSpPr>
          <p:nvPr>
            <p:ph type="title"/>
          </p:nvPr>
        </p:nvSpPr>
        <p:spPr>
          <a:xfrm>
            <a:off x="775817" y="1421130"/>
            <a:ext cx="8354364" cy="457048"/>
          </a:xfrm>
        </p:spPr>
        <p:txBody>
          <a:bodyPr/>
          <a:lstStyle/>
          <a:p>
            <a:pPr marL="0" marR="0" lvl="0" indent="0" defTabSz="914400" rtl="0" eaLnBrk="1" fontAlgn="auto" latinLnBrk="0" hangingPunct="1">
              <a:lnSpc>
                <a:spcPct val="90000"/>
              </a:lnSpc>
              <a:spcBef>
                <a:spcPts val="1000"/>
              </a:spcBef>
              <a:spcAft>
                <a:spcPts val="0"/>
              </a:spcAft>
              <a:tabLst/>
              <a:defRPr/>
            </a:pPr>
            <a: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
            <a:br>
              <a:rPr kumimoji="0" lang="en-US"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lang="el-GR" dirty="0"/>
          </a:p>
        </p:txBody>
      </p:sp>
      <p:sp>
        <p:nvSpPr>
          <p:cNvPr id="14" name="TextBox 13">
            <a:extLst>
              <a:ext uri="{FF2B5EF4-FFF2-40B4-BE49-F238E27FC236}">
                <a16:creationId xmlns="" xmlns:a16="http://schemas.microsoft.com/office/drawing/2014/main" id="{EE5FDA4D-D5EB-7658-7B3F-C3E28ADEB8DD}"/>
              </a:ext>
            </a:extLst>
          </p:cNvPr>
          <p:cNvSpPr txBox="1"/>
          <p:nvPr/>
        </p:nvSpPr>
        <p:spPr>
          <a:xfrm>
            <a:off x="457200" y="2236984"/>
            <a:ext cx="9144000" cy="3139321"/>
          </a:xfrm>
          <a:prstGeom prst="rect">
            <a:avLst/>
          </a:prstGeom>
          <a:noFill/>
        </p:spPr>
        <p:txBody>
          <a:bodyPr wrap="square">
            <a:spAutoFit/>
          </a:bodyPr>
          <a:lstStyle/>
          <a:p>
            <a:r>
              <a:rPr lang="en-US" sz="3600" b="1" dirty="0">
                <a:latin typeface="Century Gothic" panose="020B0502020202020204" pitchFamily="34" charset="0"/>
              </a:rPr>
              <a:t>"Investment Opportunities in Nigeria“</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dirty="0">
                <a:latin typeface="Century Gothic" panose="020B0502020202020204" pitchFamily="34" charset="0"/>
              </a:rPr>
              <a:t>Presented by: </a:t>
            </a:r>
          </a:p>
          <a:p>
            <a:r>
              <a:rPr lang="en-US" dirty="0">
                <a:latin typeface="Century Gothic" panose="020B0502020202020204" pitchFamily="34" charset="0"/>
              </a:rPr>
              <a:t>Felix Logo, Head Consular &amp; Education</a:t>
            </a:r>
          </a:p>
          <a:p>
            <a:r>
              <a:rPr lang="en-US" dirty="0">
                <a:latin typeface="Century Gothic" panose="020B0502020202020204" pitchFamily="34" charset="0"/>
              </a:rPr>
              <a:t>Embassy of Nigeria, Athens</a:t>
            </a:r>
          </a:p>
          <a:p>
            <a:endParaRPr lang="en-US" dirty="0">
              <a:latin typeface="Century Gothic" panose="020B0502020202020204" pitchFamily="34" charset="0"/>
            </a:endParaRPr>
          </a:p>
          <a:p>
            <a:endParaRPr lang="el-GR" dirty="0">
              <a:latin typeface="Century Gothic" panose="020B0502020202020204" pitchFamily="34" charset="0"/>
            </a:endParaRPr>
          </a:p>
        </p:txBody>
      </p:sp>
      <p:pic>
        <p:nvPicPr>
          <p:cNvPr id="6" name="Εικόνα 5">
            <a:extLst>
              <a:ext uri="{FF2B5EF4-FFF2-40B4-BE49-F238E27FC236}">
                <a16:creationId xmlns="" xmlns:a16="http://schemas.microsoft.com/office/drawing/2014/main" id="{3FF039DA-D811-54A8-B75C-9B9170C13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7660" y="0"/>
            <a:ext cx="876786" cy="875911"/>
          </a:xfrm>
          <a:prstGeom prst="rect">
            <a:avLst/>
          </a:prstGeom>
        </p:spPr>
      </p:pic>
      <p:sp>
        <p:nvSpPr>
          <p:cNvPr id="7" name="TextBox 6">
            <a:extLst>
              <a:ext uri="{FF2B5EF4-FFF2-40B4-BE49-F238E27FC236}">
                <a16:creationId xmlns="" xmlns:a16="http://schemas.microsoft.com/office/drawing/2014/main" id="{6278B22F-BDB6-F393-9C61-41B7C38C0708}"/>
              </a:ext>
            </a:extLst>
          </p:cNvPr>
          <p:cNvSpPr txBox="1"/>
          <p:nvPr/>
        </p:nvSpPr>
        <p:spPr>
          <a:xfrm>
            <a:off x="76200" y="6248400"/>
            <a:ext cx="5638800" cy="800219"/>
          </a:xfrm>
          <a:prstGeom prst="rect">
            <a:avLst/>
          </a:prstGeom>
          <a:noFill/>
        </p:spPr>
        <p:txBody>
          <a:bodyPr wrap="square" rtlCol="0">
            <a:spAutoFit/>
          </a:bodyPr>
          <a:lstStyle/>
          <a:p>
            <a:pPr algn="just">
              <a:spcAft>
                <a:spcPts val="0"/>
              </a:spcAft>
            </a:pPr>
            <a:r>
              <a:rPr lang="en-US" sz="1400" i="0" dirty="0">
                <a:solidFill>
                  <a:srgbClr val="222222"/>
                </a:solidFill>
                <a:effectLst/>
                <a:latin typeface="Century Gothic" panose="020B0502020202020204" pitchFamily="34" charset="0"/>
              </a:rPr>
              <a:t>Wednesday, November 29</a:t>
            </a:r>
            <a:r>
              <a:rPr lang="en-US" sz="1400" i="0" baseline="30000" dirty="0">
                <a:solidFill>
                  <a:srgbClr val="222222"/>
                </a:solidFill>
                <a:effectLst/>
                <a:latin typeface="Century Gothic" panose="020B0502020202020204" pitchFamily="34" charset="0"/>
              </a:rPr>
              <a:t>th</a:t>
            </a:r>
            <a:r>
              <a:rPr lang="en-US" sz="1400" i="0" dirty="0">
                <a:solidFill>
                  <a:srgbClr val="222222"/>
                </a:solidFill>
                <a:effectLst/>
                <a:latin typeface="Century Gothic" panose="020B0502020202020204" pitchFamily="34" charset="0"/>
              </a:rPr>
              <a:t>, 2023</a:t>
            </a:r>
          </a:p>
          <a:p>
            <a:pPr algn="just">
              <a:spcAft>
                <a:spcPts val="0"/>
              </a:spcAft>
            </a:pPr>
            <a:r>
              <a:rPr lang="en-US" sz="1400" i="0" dirty="0">
                <a:solidFill>
                  <a:srgbClr val="222222"/>
                </a:solidFill>
                <a:effectLst/>
                <a:latin typeface="Century Gothic" panose="020B0502020202020204" pitchFamily="34" charset="0"/>
              </a:rPr>
              <a:t>Chamber of Pieria</a:t>
            </a:r>
          </a:p>
          <a:p>
            <a:pPr algn="just">
              <a:spcAft>
                <a:spcPts val="0"/>
              </a:spcAft>
            </a:pPr>
            <a:endParaRPr lang="en-US" sz="1800" b="1" i="0" dirty="0">
              <a:solidFill>
                <a:srgbClr val="222222"/>
              </a:solidFill>
              <a:effectLst/>
              <a:latin typeface="Times New Roman" panose="02020603050405020304" pitchFamily="18" charset="0"/>
            </a:endParaRPr>
          </a:p>
        </p:txBody>
      </p:sp>
      <p:sp>
        <p:nvSpPr>
          <p:cNvPr id="8" name="Slide Number Placeholder 7"/>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1</a:t>
            </a:fld>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5AA1CE6-55AE-0A83-F89D-55EEFDBB3DBB}"/>
              </a:ext>
            </a:extLst>
          </p:cNvPr>
          <p:cNvSpPr>
            <a:spLocks noGrp="1"/>
          </p:cNvSpPr>
          <p:nvPr>
            <p:ph type="title"/>
          </p:nvPr>
        </p:nvSpPr>
        <p:spPr>
          <a:xfrm>
            <a:off x="381000" y="228600"/>
            <a:ext cx="8354364" cy="584775"/>
          </a:xfrm>
        </p:spPr>
        <p:txBody>
          <a:bodyPr/>
          <a:lstStyle/>
          <a:p>
            <a:pPr marL="0" marR="0" lvl="0" indent="0" defTabSz="914400" eaLnBrk="1" fontAlgn="auto" latinLnBrk="0" hangingPunct="1">
              <a:lnSpc>
                <a:spcPct val="100000"/>
              </a:lnSpc>
              <a:spcBef>
                <a:spcPts val="0"/>
              </a:spcBef>
              <a:spcAft>
                <a:spcPts val="0"/>
              </a:spcAft>
              <a:tabLst/>
              <a:defRPr/>
            </a:pPr>
            <a:r>
              <a:rPr kumimoji="0" lang="en-US" sz="1800" b="1" i="0" u="none" strike="noStrike" kern="0" cap="none" spc="0" normalizeH="0" baseline="0" noProof="0" dirty="0">
                <a:ln>
                  <a:noFill/>
                </a:ln>
                <a:solidFill>
                  <a:sysClr val="windowText" lastClr="000000"/>
                </a:solidFill>
                <a:effectLst/>
                <a:uLnTx/>
                <a:uFillTx/>
                <a:latin typeface="Söhne"/>
                <a:ea typeface="+mn-ea"/>
                <a:cs typeface="+mn-cs"/>
              </a:rPr>
              <a:t>4. </a:t>
            </a:r>
            <a:r>
              <a:rPr kumimoji="0" lang="en-US" sz="18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Technology &amp; Digital Services in Nigeria</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
            </a:r>
            <a:b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br>
            <a:endParaRPr lang="el-GR" dirty="0">
              <a:latin typeface="Century Gothic" panose="020B0502020202020204" pitchFamily="34" charset="0"/>
            </a:endParaRPr>
          </a:p>
        </p:txBody>
      </p:sp>
      <p:sp>
        <p:nvSpPr>
          <p:cNvPr id="3" name="Θέση κειμένου 2">
            <a:extLst>
              <a:ext uri="{FF2B5EF4-FFF2-40B4-BE49-F238E27FC236}">
                <a16:creationId xmlns="" xmlns:a16="http://schemas.microsoft.com/office/drawing/2014/main" id="{A04B8638-FDBE-B310-73EC-5D2FFE3FBCA4}"/>
              </a:ext>
            </a:extLst>
          </p:cNvPr>
          <p:cNvSpPr>
            <a:spLocks noGrp="1"/>
          </p:cNvSpPr>
          <p:nvPr>
            <p:ph type="body" idx="1"/>
          </p:nvPr>
        </p:nvSpPr>
        <p:spPr>
          <a:xfrm>
            <a:off x="384110" y="914400"/>
            <a:ext cx="8915400" cy="4847481"/>
          </a:xfrm>
        </p:spPr>
        <p:txBody>
          <a:bodyPr/>
          <a:lstStyle/>
          <a:p>
            <a:pPr algn="just">
              <a:spcBef>
                <a:spcPts val="600"/>
              </a:spcBef>
              <a:buFont typeface="Arial" panose="020B0604020202020204" pitchFamily="34" charset="0"/>
              <a:buChar char="•"/>
            </a:pPr>
            <a:r>
              <a:rPr lang="en-US" sz="1700" b="1" i="0" dirty="0">
                <a:effectLst/>
                <a:latin typeface="Century Gothic" panose="020B0502020202020204" pitchFamily="34" charset="0"/>
              </a:rPr>
              <a:t>Software Development:</a:t>
            </a:r>
            <a:r>
              <a:rPr lang="en-US" sz="1700" b="0" i="0" dirty="0">
                <a:effectLst/>
                <a:latin typeface="Century Gothic" panose="020B0502020202020204" pitchFamily="34" charset="0"/>
              </a:rPr>
              <a:t> Nigeria is a burgeoning hub for software development, offering opportunities for investment in innovative digital solutions.</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Digital Marketing:</a:t>
            </a:r>
            <a:r>
              <a:rPr lang="en-US" sz="1700" b="0" i="0" dirty="0">
                <a:effectLst/>
                <a:latin typeface="Century Gothic" panose="020B0502020202020204" pitchFamily="34" charset="0"/>
              </a:rPr>
              <a:t> The country has seen a rise in digital marketing, providing a fertile ground for investors looking to engage with the online consumer base.</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Mobile Telecommunications:</a:t>
            </a:r>
            <a:r>
              <a:rPr lang="en-US" sz="1700" b="0" i="0" dirty="0">
                <a:effectLst/>
                <a:latin typeface="Century Gothic" panose="020B0502020202020204" pitchFamily="34" charset="0"/>
              </a:rPr>
              <a:t> The mobile telecommunications sector is thriving, reflecting the increasing demand for mobile services in Nigeria.</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Digital Economy Growth:</a:t>
            </a:r>
            <a:r>
              <a:rPr lang="en-US" sz="1700" b="0" i="0" dirty="0">
                <a:effectLst/>
                <a:latin typeface="Century Gothic" panose="020B0502020202020204" pitchFamily="34" charset="0"/>
              </a:rPr>
              <a:t> Nigeria recognizes the transformative power of the digital economy. Globally, economies are shifting towards digitalization, and Nigeria is at the forefront of this trend.</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Focus on Artificial Intelligence (AI):</a:t>
            </a:r>
            <a:r>
              <a:rPr lang="en-US" sz="1700" b="0" i="0" dirty="0">
                <a:effectLst/>
                <a:latin typeface="Century Gothic" panose="020B0502020202020204" pitchFamily="34" charset="0"/>
              </a:rPr>
              <a:t> Acknowledging the importance of AI, Nigeria is actively embracing it as a means to enhance the design, production, and distribution of goods and services.</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Government Initiatives:</a:t>
            </a:r>
            <a:r>
              <a:rPr lang="en-US" sz="1700" b="0" i="0" dirty="0">
                <a:effectLst/>
                <a:latin typeface="Century Gothic" panose="020B0502020202020204" pitchFamily="34" charset="0"/>
              </a:rPr>
              <a:t> The Nigerian government, attuned to these trends, has appointed a dynamic digital entrepreneur as the </a:t>
            </a:r>
            <a:r>
              <a:rPr lang="en-US" sz="1700" b="0" i="0" dirty="0" err="1">
                <a:effectLst/>
                <a:latin typeface="Century Gothic" panose="020B0502020202020204" pitchFamily="34" charset="0"/>
              </a:rPr>
              <a:t>Honourable</a:t>
            </a:r>
            <a:r>
              <a:rPr lang="en-US" sz="1700" b="0" i="0" dirty="0">
                <a:effectLst/>
                <a:latin typeface="Century Gothic" panose="020B0502020202020204" pitchFamily="34" charset="0"/>
              </a:rPr>
              <a:t> Minister for Communication, Innovation, and Digital Economy. This underscores the commitment to foster an environment conducive to digital investment.</a:t>
            </a:r>
          </a:p>
          <a:p>
            <a:endParaRPr lang="el-GR" dirty="0"/>
          </a:p>
        </p:txBody>
      </p:sp>
      <p:pic>
        <p:nvPicPr>
          <p:cNvPr id="4" name="Εικόνα 3">
            <a:extLst>
              <a:ext uri="{FF2B5EF4-FFF2-40B4-BE49-F238E27FC236}">
                <a16:creationId xmlns="" xmlns:a16="http://schemas.microsoft.com/office/drawing/2014/main" id="{4397D01D-D1C3-231F-3D45-5883D9513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6" name="Slide Number Placeholder 5"/>
          <p:cNvSpPr>
            <a:spLocks noGrp="1"/>
          </p:cNvSpPr>
          <p:nvPr>
            <p:ph type="sldNum" sz="quarter" idx="7"/>
          </p:nvPr>
        </p:nvSpPr>
        <p:spPr>
          <a:xfrm>
            <a:off x="4819140" y="6475496"/>
            <a:ext cx="286259" cy="153904"/>
          </a:xfrm>
        </p:spPr>
        <p:txBody>
          <a:bodyPr/>
          <a:lstStyle/>
          <a:p>
            <a:pPr marL="38100">
              <a:lnSpc>
                <a:spcPct val="100000"/>
              </a:lnSpc>
              <a:spcBef>
                <a:spcPts val="25"/>
              </a:spcBef>
            </a:pPr>
            <a:fld id="{81D60167-4931-47E6-BA6A-407CBD079E47}" type="slidenum">
              <a:rPr lang="el-GR" smtClean="0"/>
              <a:t>10</a:t>
            </a:fld>
            <a:endParaRPr lang="el-GR" dirty="0"/>
          </a:p>
        </p:txBody>
      </p:sp>
    </p:spTree>
    <p:extLst>
      <p:ext uri="{BB962C8B-B14F-4D97-AF65-F5344CB8AC3E}">
        <p14:creationId xmlns:p14="http://schemas.microsoft.com/office/powerpoint/2010/main" val="388296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74306BD-A2D1-C226-9D49-8C0C36D249B5}"/>
              </a:ext>
            </a:extLst>
          </p:cNvPr>
          <p:cNvSpPr>
            <a:spLocks noGrp="1"/>
          </p:cNvSpPr>
          <p:nvPr>
            <p:ph type="title"/>
          </p:nvPr>
        </p:nvSpPr>
        <p:spPr>
          <a:xfrm>
            <a:off x="484414" y="314896"/>
            <a:ext cx="8354364" cy="276999"/>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ysClr val="windowText" lastClr="000000"/>
                </a:solidFill>
                <a:uLnTx/>
                <a:uFillTx/>
                <a:latin typeface="Century Gothic" panose="020B0502020202020204" pitchFamily="34" charset="0"/>
                <a:ea typeface="+mn-ea"/>
                <a:cs typeface="+mn-cs"/>
              </a:rPr>
              <a:t>5. </a:t>
            </a:r>
            <a:r>
              <a:rPr kumimoji="0" lang="en-US" sz="18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Commodity Products Manufacturing in Nigeria</a:t>
            </a:r>
            <a:endParaRPr lang="el-GR" dirty="0">
              <a:latin typeface="Century Gothic" panose="020B0502020202020204" pitchFamily="34" charset="0"/>
            </a:endParaRPr>
          </a:p>
        </p:txBody>
      </p:sp>
      <p:sp>
        <p:nvSpPr>
          <p:cNvPr id="3" name="Θέση κειμένου 2">
            <a:extLst>
              <a:ext uri="{FF2B5EF4-FFF2-40B4-BE49-F238E27FC236}">
                <a16:creationId xmlns="" xmlns:a16="http://schemas.microsoft.com/office/drawing/2014/main" id="{353534B5-9F46-1E46-BD5C-0493DC6C80FA}"/>
              </a:ext>
            </a:extLst>
          </p:cNvPr>
          <p:cNvSpPr>
            <a:spLocks noGrp="1"/>
          </p:cNvSpPr>
          <p:nvPr>
            <p:ph type="body" idx="1"/>
          </p:nvPr>
        </p:nvSpPr>
        <p:spPr>
          <a:xfrm>
            <a:off x="381000" y="990600"/>
            <a:ext cx="8915400" cy="4508927"/>
          </a:xfrm>
        </p:spPr>
        <p:txBody>
          <a:bodyPr/>
          <a:lstStyle/>
          <a:p>
            <a:pPr algn="l">
              <a:spcBef>
                <a:spcPts val="1200"/>
              </a:spcBef>
              <a:buFont typeface="Arial" panose="020B0604020202020204" pitchFamily="34" charset="0"/>
              <a:buChar char="•"/>
            </a:pPr>
            <a:r>
              <a:rPr lang="en-US" sz="1500" b="1" i="0" dirty="0">
                <a:effectLst/>
                <a:latin typeface="Century Gothic" panose="020B0502020202020204" pitchFamily="34" charset="0"/>
              </a:rPr>
              <a:t>Significant Manufacturing Sector:</a:t>
            </a:r>
            <a:r>
              <a:rPr lang="en-US" sz="1500" b="0" i="0" dirty="0">
                <a:effectLst/>
                <a:latin typeface="Century Gothic" panose="020B0502020202020204" pitchFamily="34" charset="0"/>
              </a:rPr>
              <a:t> Nigeria boasts a robust manufacturing sector, playing a pivotal role in the country's GDP.</a:t>
            </a:r>
          </a:p>
          <a:p>
            <a:pPr algn="l">
              <a:spcBef>
                <a:spcPts val="1200"/>
              </a:spcBef>
              <a:buFont typeface="Arial" panose="020B0604020202020204" pitchFamily="34" charset="0"/>
              <a:buChar char="•"/>
            </a:pPr>
            <a:r>
              <a:rPr lang="en-US" sz="1500" b="1" i="0" dirty="0">
                <a:effectLst/>
                <a:latin typeface="Century Gothic" panose="020B0502020202020204" pitchFamily="34" charset="0"/>
              </a:rPr>
              <a:t>Diverse Product Range:</a:t>
            </a:r>
            <a:r>
              <a:rPr lang="en-US" sz="1500" b="0" i="0" dirty="0">
                <a:effectLst/>
                <a:latin typeface="Century Gothic" panose="020B0502020202020204" pitchFamily="34" charset="0"/>
              </a:rPr>
              <a:t> The manufacturing industry in Nigeria spans various products, including food and beverages, textiles, chemicals, and pharmaceuticals.</a:t>
            </a:r>
          </a:p>
          <a:p>
            <a:pPr algn="l">
              <a:spcBef>
                <a:spcPts val="1200"/>
              </a:spcBef>
              <a:buFont typeface="Arial" panose="020B0604020202020204" pitchFamily="34" charset="0"/>
              <a:buChar char="•"/>
            </a:pPr>
            <a:r>
              <a:rPr lang="en-US" sz="1500" b="1" i="0" dirty="0">
                <a:effectLst/>
                <a:latin typeface="Century Gothic" panose="020B0502020202020204" pitchFamily="34" charset="0"/>
              </a:rPr>
              <a:t>Export Opportunities:</a:t>
            </a:r>
            <a:r>
              <a:rPr lang="en-US" sz="1500" b="0" i="0" dirty="0">
                <a:effectLst/>
                <a:latin typeface="Century Gothic" panose="020B0502020202020204" pitchFamily="34" charset="0"/>
              </a:rPr>
              <a:t> Nigeria exports a wide array of commodities globally. Key exports include </a:t>
            </a:r>
            <a:r>
              <a:rPr lang="en-US" sz="1500" b="1" i="0" dirty="0">
                <a:effectLst/>
                <a:latin typeface="Century Gothic" panose="020B0502020202020204" pitchFamily="34" charset="0"/>
              </a:rPr>
              <a:t>cocoa, sesame seeds, cashew nuts </a:t>
            </a:r>
            <a:r>
              <a:rPr lang="en-US" sz="1500" b="0" i="0" dirty="0">
                <a:effectLst/>
                <a:latin typeface="Century Gothic" panose="020B0502020202020204" pitchFamily="34" charset="0"/>
              </a:rPr>
              <a:t>(shelled and unshelled), </a:t>
            </a:r>
            <a:r>
              <a:rPr lang="en-US" sz="1500" b="1" i="0" dirty="0">
                <a:effectLst/>
                <a:latin typeface="Century Gothic" panose="020B0502020202020204" pitchFamily="34" charset="0"/>
              </a:rPr>
              <a:t>coconuts, ginger, frozen shrimps, </a:t>
            </a:r>
            <a:r>
              <a:rPr lang="en-US" sz="1500" i="0" dirty="0">
                <a:effectLst/>
                <a:latin typeface="Century Gothic" panose="020B0502020202020204" pitchFamily="34" charset="0"/>
              </a:rPr>
              <a:t>and </a:t>
            </a:r>
            <a:r>
              <a:rPr lang="en-US" sz="1500" b="1" i="0" dirty="0">
                <a:effectLst/>
                <a:latin typeface="Century Gothic" panose="020B0502020202020204" pitchFamily="34" charset="0"/>
              </a:rPr>
              <a:t>prawns.</a:t>
            </a:r>
          </a:p>
          <a:p>
            <a:pPr algn="l">
              <a:spcBef>
                <a:spcPts val="1200"/>
              </a:spcBef>
              <a:buFont typeface="Arial" panose="020B0604020202020204" pitchFamily="34" charset="0"/>
              <a:buChar char="•"/>
            </a:pPr>
            <a:r>
              <a:rPr lang="en-US" sz="1500" b="1" i="0" dirty="0">
                <a:effectLst/>
                <a:latin typeface="Century Gothic" panose="020B0502020202020204" pitchFamily="34" charset="0"/>
              </a:rPr>
              <a:t>Untapped Potential:</a:t>
            </a:r>
            <a:r>
              <a:rPr lang="en-US" sz="1500" b="0" i="0" dirty="0">
                <a:effectLst/>
                <a:latin typeface="Century Gothic" panose="020B0502020202020204" pitchFamily="34" charset="0"/>
              </a:rPr>
              <a:t> </a:t>
            </a:r>
            <a:r>
              <a:rPr lang="en-US" sz="1500" dirty="0" smtClean="0">
                <a:latin typeface="Century Gothic" panose="020B0502020202020204" pitchFamily="34" charset="0"/>
              </a:rPr>
              <a:t>A </a:t>
            </a:r>
            <a:r>
              <a:rPr lang="en-US" sz="1500" dirty="0">
                <a:latin typeface="Century Gothic" panose="020B0502020202020204" pitchFamily="34" charset="0"/>
              </a:rPr>
              <a:t>golden opportunity for foreign investors in a burgeoning market.</a:t>
            </a:r>
          </a:p>
          <a:p>
            <a:pPr algn="l">
              <a:spcBef>
                <a:spcPts val="1200"/>
              </a:spcBef>
              <a:buFont typeface="Arial" panose="020B0604020202020204" pitchFamily="34" charset="0"/>
              <a:buChar char="•"/>
            </a:pPr>
            <a:r>
              <a:rPr lang="en-US" sz="1500" b="1" i="0" dirty="0" smtClean="0">
                <a:effectLst/>
                <a:latin typeface="Century Gothic" panose="020B0502020202020204" pitchFamily="34" charset="0"/>
              </a:rPr>
              <a:t>Greek </a:t>
            </a:r>
            <a:r>
              <a:rPr lang="en-US" sz="1500" b="1" i="0" dirty="0">
                <a:effectLst/>
                <a:latin typeface="Century Gothic" panose="020B0502020202020204" pitchFamily="34" charset="0"/>
              </a:rPr>
              <a:t>Companies' Success Stories:</a:t>
            </a:r>
            <a:r>
              <a:rPr lang="en-US" sz="1500" b="0" i="0" dirty="0">
                <a:effectLst/>
                <a:latin typeface="Century Gothic" panose="020B0502020202020204" pitchFamily="34" charset="0"/>
              </a:rPr>
              <a:t> Highlighting success stories of Greek companies like AG </a:t>
            </a:r>
            <a:r>
              <a:rPr lang="en-US" sz="1500" b="0" i="0" dirty="0" err="1">
                <a:effectLst/>
                <a:latin typeface="Century Gothic" panose="020B0502020202020204" pitchFamily="34" charset="0"/>
              </a:rPr>
              <a:t>Leventis</a:t>
            </a:r>
            <a:r>
              <a:rPr lang="en-US" sz="1500" b="0" i="0" dirty="0">
                <a:effectLst/>
                <a:latin typeface="Century Gothic" panose="020B0502020202020204" pitchFamily="34" charset="0"/>
              </a:rPr>
              <a:t>, </a:t>
            </a:r>
            <a:r>
              <a:rPr lang="en-US" sz="1500" b="0" i="0" dirty="0" err="1">
                <a:effectLst/>
                <a:latin typeface="Century Gothic" panose="020B0502020202020204" pitchFamily="34" charset="0"/>
              </a:rPr>
              <a:t>Mandilas</a:t>
            </a:r>
            <a:r>
              <a:rPr lang="en-US" sz="1500" b="0" i="0" dirty="0">
                <a:effectLst/>
                <a:latin typeface="Century Gothic" panose="020B0502020202020204" pitchFamily="34" charset="0"/>
              </a:rPr>
              <a:t>, and Flour Mills, led by prominent figure Mr. George </a:t>
            </a:r>
            <a:r>
              <a:rPr lang="en-US" sz="1500" b="0" i="0" dirty="0" err="1">
                <a:effectLst/>
                <a:latin typeface="Century Gothic" panose="020B0502020202020204" pitchFamily="34" charset="0"/>
              </a:rPr>
              <a:t>Coumantaros</a:t>
            </a:r>
            <a:r>
              <a:rPr lang="en-US" sz="1500" b="0" i="0" dirty="0">
                <a:effectLst/>
                <a:latin typeface="Century Gothic" panose="020B0502020202020204" pitchFamily="34" charset="0"/>
              </a:rPr>
              <a:t>. These companies have not only established a strong presence but continue to reinvest, showcasing the favorable business environment, supportive government policies, and the expansive market Nigeria offers.</a:t>
            </a:r>
          </a:p>
          <a:p>
            <a:pPr algn="l">
              <a:spcBef>
                <a:spcPts val="1200"/>
              </a:spcBef>
              <a:buFont typeface="Arial" panose="020B0604020202020204" pitchFamily="34" charset="0"/>
              <a:buChar char="•"/>
            </a:pPr>
            <a:r>
              <a:rPr lang="en-US" sz="1500" b="1" i="0" dirty="0">
                <a:effectLst/>
                <a:latin typeface="Century Gothic" panose="020B0502020202020204" pitchFamily="34" charset="0"/>
              </a:rPr>
              <a:t>Strategic Geographical Location:</a:t>
            </a:r>
            <a:r>
              <a:rPr lang="en-US" sz="1500" b="0" i="0" dirty="0">
                <a:effectLst/>
                <a:latin typeface="Century Gothic" panose="020B0502020202020204" pitchFamily="34" charset="0"/>
              </a:rPr>
              <a:t> Nigeria's strategic location in Sub-Saharan Africa enhances its attractiveness as a manufacturing destination, providing easy access to regional markets.</a:t>
            </a:r>
          </a:p>
          <a:p>
            <a:endParaRPr lang="el-GR" dirty="0"/>
          </a:p>
        </p:txBody>
      </p:sp>
      <p:pic>
        <p:nvPicPr>
          <p:cNvPr id="4" name="Εικόνα 3">
            <a:extLst>
              <a:ext uri="{FF2B5EF4-FFF2-40B4-BE49-F238E27FC236}">
                <a16:creationId xmlns="" xmlns:a16="http://schemas.microsoft.com/office/drawing/2014/main" id="{C046FAE3-4844-C2C4-B82C-7601673A8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pic>
        <p:nvPicPr>
          <p:cNvPr id="6" name="Εικόνα 5">
            <a:extLst>
              <a:ext uri="{FF2B5EF4-FFF2-40B4-BE49-F238E27FC236}">
                <a16:creationId xmlns="" xmlns:a16="http://schemas.microsoft.com/office/drawing/2014/main" id="{F2EE1481-D07D-9E10-9BA3-ACBC779FC4C7}"/>
              </a:ext>
            </a:extLst>
          </p:cNvPr>
          <p:cNvPicPr>
            <a:picLocks noChangeAspect="1"/>
          </p:cNvPicPr>
          <p:nvPr/>
        </p:nvPicPr>
        <p:blipFill>
          <a:blip r:embed="rId3"/>
          <a:stretch>
            <a:fillRect/>
          </a:stretch>
        </p:blipFill>
        <p:spPr>
          <a:xfrm>
            <a:off x="3310111" y="5715000"/>
            <a:ext cx="1081081" cy="1229503"/>
          </a:xfrm>
          <a:prstGeom prst="rect">
            <a:avLst/>
          </a:prstGeom>
          <a:solidFill>
            <a:schemeClr val="bg1"/>
          </a:solidFill>
        </p:spPr>
      </p:pic>
      <p:sp>
        <p:nvSpPr>
          <p:cNvPr id="8" name="Slide Number Placeholder 7"/>
          <p:cNvSpPr>
            <a:spLocks noGrp="1"/>
          </p:cNvSpPr>
          <p:nvPr>
            <p:ph type="sldNum" sz="quarter" idx="7"/>
          </p:nvPr>
        </p:nvSpPr>
        <p:spPr>
          <a:xfrm>
            <a:off x="4797844" y="6553200"/>
            <a:ext cx="215141" cy="153904"/>
          </a:xfrm>
        </p:spPr>
        <p:txBody>
          <a:bodyPr/>
          <a:lstStyle/>
          <a:p>
            <a:pPr marL="38100">
              <a:lnSpc>
                <a:spcPct val="100000"/>
              </a:lnSpc>
              <a:spcBef>
                <a:spcPts val="25"/>
              </a:spcBef>
            </a:pPr>
            <a:fld id="{81D60167-4931-47E6-BA6A-407CBD079E47}" type="slidenum">
              <a:rPr lang="el-GR" smtClean="0"/>
              <a:t>11</a:t>
            </a:fld>
            <a:endParaRPr lang="el-GR" dirty="0"/>
          </a:p>
        </p:txBody>
      </p:sp>
      <p:pic>
        <p:nvPicPr>
          <p:cNvPr id="5" name="Εικόνα 4">
            <a:extLst>
              <a:ext uri="{FF2B5EF4-FFF2-40B4-BE49-F238E27FC236}">
                <a16:creationId xmlns="" xmlns:a16="http://schemas.microsoft.com/office/drawing/2014/main" id="{40CE3FC5-D367-133E-BBEB-54FCAA5977CE}"/>
              </a:ext>
            </a:extLst>
          </p:cNvPr>
          <p:cNvPicPr>
            <a:picLocks noChangeAspect="1"/>
          </p:cNvPicPr>
          <p:nvPr/>
        </p:nvPicPr>
        <p:blipFill>
          <a:blip r:embed="rId4"/>
          <a:stretch>
            <a:fillRect/>
          </a:stretch>
        </p:blipFill>
        <p:spPr>
          <a:xfrm>
            <a:off x="1676400" y="5397270"/>
            <a:ext cx="1419392" cy="1460730"/>
          </a:xfrm>
          <a:prstGeom prst="rect">
            <a:avLst/>
          </a:prstGeom>
          <a:solidFill>
            <a:schemeClr val="bg1"/>
          </a:solidFill>
          <a:ln>
            <a:solidFill>
              <a:schemeClr val="bg1"/>
            </a:solidFill>
          </a:ln>
        </p:spPr>
      </p:pic>
    </p:spTree>
    <p:extLst>
      <p:ext uri="{BB962C8B-B14F-4D97-AF65-F5344CB8AC3E}">
        <p14:creationId xmlns:p14="http://schemas.microsoft.com/office/powerpoint/2010/main" val="279099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A4D6F97-2202-41DF-3D61-02F943C44D1A}"/>
              </a:ext>
            </a:extLst>
          </p:cNvPr>
          <p:cNvSpPr>
            <a:spLocks noGrp="1"/>
          </p:cNvSpPr>
          <p:nvPr>
            <p:ph type="title"/>
          </p:nvPr>
        </p:nvSpPr>
        <p:spPr>
          <a:xfrm>
            <a:off x="495300" y="228600"/>
            <a:ext cx="8354364" cy="276999"/>
          </a:xfrm>
        </p:spPr>
        <p:txBody>
          <a:bodyPr/>
          <a:lstStyle/>
          <a:p>
            <a:pPr marL="0" marR="0" lvl="0" indent="0" defTabSz="914400" eaLnBrk="1" fontAlgn="auto" latinLnBrk="0" hangingPunct="1">
              <a:lnSpc>
                <a:spcPct val="100000"/>
              </a:lnSpc>
              <a:spcBef>
                <a:spcPts val="0"/>
              </a:spcBef>
              <a:spcAft>
                <a:spcPts val="0"/>
              </a:spcAft>
              <a:tabLst/>
              <a:defRPr/>
            </a:pPr>
            <a:r>
              <a:rPr kumimoji="0" lang="en-US" sz="18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6. Renewable Energy Opportunities</a:t>
            </a:r>
            <a:endParaRPr lang="el-GR" dirty="0"/>
          </a:p>
        </p:txBody>
      </p:sp>
      <p:sp>
        <p:nvSpPr>
          <p:cNvPr id="3" name="Θέση κειμένου 2">
            <a:extLst>
              <a:ext uri="{FF2B5EF4-FFF2-40B4-BE49-F238E27FC236}">
                <a16:creationId xmlns="" xmlns:a16="http://schemas.microsoft.com/office/drawing/2014/main" id="{FD9B1A8A-156B-0E21-97FD-8E19AC2EB6A1}"/>
              </a:ext>
            </a:extLst>
          </p:cNvPr>
          <p:cNvSpPr>
            <a:spLocks noGrp="1"/>
          </p:cNvSpPr>
          <p:nvPr>
            <p:ph type="body" idx="1"/>
          </p:nvPr>
        </p:nvSpPr>
        <p:spPr>
          <a:xfrm>
            <a:off x="496078" y="685800"/>
            <a:ext cx="9182100" cy="5247590"/>
          </a:xfrm>
        </p:spPr>
        <p:txBody>
          <a:bodyPr/>
          <a:lstStyle/>
          <a:p>
            <a:pPr algn="l">
              <a:spcBef>
                <a:spcPts val="600"/>
              </a:spcBef>
            </a:pPr>
            <a:endParaRPr lang="en-US" sz="1600" b="0" i="0" dirty="0">
              <a:effectLst/>
              <a:latin typeface="Century Gothic" panose="020B0502020202020204" pitchFamily="34" charset="0"/>
            </a:endParaRPr>
          </a:p>
          <a:p>
            <a:pPr algn="l">
              <a:spcBef>
                <a:spcPts val="600"/>
              </a:spcBef>
              <a:buFont typeface="Arial" panose="020B0604020202020204" pitchFamily="34" charset="0"/>
              <a:buChar char="•"/>
            </a:pPr>
            <a:r>
              <a:rPr lang="en-US" sz="1600" b="1" i="0" dirty="0">
                <a:effectLst/>
                <a:latin typeface="Century Gothic" panose="020B0502020202020204" pitchFamily="34" charset="0"/>
              </a:rPr>
              <a:t>Government Initiatives:</a:t>
            </a:r>
            <a:r>
              <a:rPr lang="en-US" sz="1600" b="0" i="0" dirty="0">
                <a:effectLst/>
                <a:latin typeface="Century Gothic" panose="020B0502020202020204" pitchFamily="34" charset="0"/>
              </a:rPr>
              <a:t> Present administration's commitment to addressing energy needs by implementing legislation empowering the private and public sector in power generation, storage, and distribution.</a:t>
            </a:r>
          </a:p>
          <a:p>
            <a:pPr algn="l">
              <a:spcBef>
                <a:spcPts val="600"/>
              </a:spcBef>
              <a:buFont typeface="Arial" panose="020B0604020202020204" pitchFamily="34" charset="0"/>
              <a:buChar char="•"/>
            </a:pPr>
            <a:r>
              <a:rPr lang="en-US" sz="1600" b="1" i="0" dirty="0">
                <a:effectLst/>
                <a:latin typeface="Century Gothic" panose="020B0502020202020204" pitchFamily="34" charset="0"/>
              </a:rPr>
              <a:t>Diverse Renewable Sources:</a:t>
            </a:r>
            <a:r>
              <a:rPr lang="en-US" sz="1600" b="0" i="0" dirty="0">
                <a:effectLst/>
                <a:latin typeface="Century Gothic" panose="020B0502020202020204" pitchFamily="34" charset="0"/>
              </a:rPr>
              <a:t> Opportunities abound in renewables such as solar, wind, </a:t>
            </a:r>
            <a:r>
              <a:rPr lang="en-US" sz="1600" b="0" i="0" dirty="0" smtClean="0">
                <a:effectLst/>
                <a:latin typeface="Century Gothic" panose="020B0502020202020204" pitchFamily="34" charset="0"/>
              </a:rPr>
              <a:t>hydro</a:t>
            </a:r>
            <a:r>
              <a:rPr lang="en-US" sz="1600" b="0" i="0" dirty="0">
                <a:effectLst/>
                <a:latin typeface="Century Gothic" panose="020B0502020202020204" pitchFamily="34" charset="0"/>
              </a:rPr>
              <a:t>, etc. </a:t>
            </a:r>
          </a:p>
          <a:p>
            <a:pPr algn="l">
              <a:spcBef>
                <a:spcPts val="600"/>
              </a:spcBef>
              <a:buFont typeface="Arial" panose="020B0604020202020204" pitchFamily="34" charset="0"/>
              <a:buChar char="•"/>
            </a:pPr>
            <a:r>
              <a:rPr lang="en-US" sz="1600" b="1" i="0" dirty="0">
                <a:effectLst/>
                <a:latin typeface="Century Gothic" panose="020B0502020202020204" pitchFamily="34" charset="0"/>
              </a:rPr>
              <a:t>Incentives for Investors:</a:t>
            </a:r>
            <a:r>
              <a:rPr lang="en-US" sz="1600" b="0" i="0" dirty="0">
                <a:effectLst/>
                <a:latin typeface="Century Gothic" panose="020B0502020202020204" pitchFamily="34" charset="0"/>
              </a:rPr>
              <a:t> The government provides various incentives to attract investors, fostering a conducive environment for renewable energy projects.</a:t>
            </a:r>
          </a:p>
          <a:p>
            <a:pPr algn="l">
              <a:spcBef>
                <a:spcPts val="600"/>
              </a:spcBef>
              <a:buFont typeface="Arial" panose="020B0604020202020204" pitchFamily="34" charset="0"/>
              <a:buChar char="•"/>
            </a:pPr>
            <a:r>
              <a:rPr lang="en-US" sz="1600" b="1" i="0" dirty="0">
                <a:effectLst/>
                <a:latin typeface="Century Gothic" panose="020B0502020202020204" pitchFamily="34" charset="0"/>
              </a:rPr>
              <a:t>Reducing Dependency on Fossil Fuels:</a:t>
            </a:r>
            <a:r>
              <a:rPr lang="en-US" sz="1600" b="0" i="0" dirty="0">
                <a:effectLst/>
                <a:latin typeface="Century Gothic" panose="020B0502020202020204" pitchFamily="34" charset="0"/>
              </a:rPr>
              <a:t> Nigeria is actively reducing its reliance on fossil fuels, emphasizing the importance of renewable energy capacity for sustainable development.</a:t>
            </a:r>
          </a:p>
          <a:p>
            <a:pPr algn="l">
              <a:spcBef>
                <a:spcPts val="600"/>
              </a:spcBef>
              <a:buFont typeface="Arial" panose="020B0604020202020204" pitchFamily="34" charset="0"/>
              <a:buChar char="•"/>
            </a:pPr>
            <a:r>
              <a:rPr lang="en-US" sz="1600" b="1" i="0" dirty="0">
                <a:effectLst/>
                <a:latin typeface="Century Gothic" panose="020B0502020202020204" pitchFamily="34" charset="0"/>
              </a:rPr>
              <a:t>Job Creation:</a:t>
            </a:r>
            <a:r>
              <a:rPr lang="en-US" sz="1600" b="0" i="0" dirty="0">
                <a:effectLst/>
                <a:latin typeface="Century Gothic" panose="020B0502020202020204" pitchFamily="34" charset="0"/>
              </a:rPr>
              <a:t> The power sector initiatives contribute significantly to job creation, addressing unemployment issues. The scale of projects generates numerous employment opportunities.</a:t>
            </a:r>
          </a:p>
          <a:p>
            <a:pPr algn="l">
              <a:spcBef>
                <a:spcPts val="600"/>
              </a:spcBef>
              <a:buFont typeface="Arial" panose="020B0604020202020204" pitchFamily="34" charset="0"/>
              <a:buChar char="•"/>
            </a:pPr>
            <a:r>
              <a:rPr lang="en-US" sz="1600" b="1" i="0" dirty="0">
                <a:effectLst/>
                <a:latin typeface="Century Gothic" panose="020B0502020202020204" pitchFamily="34" charset="0"/>
              </a:rPr>
              <a:t>Success Story - METKA:</a:t>
            </a:r>
            <a:r>
              <a:rPr lang="en-US" sz="1600" b="0" i="0" dirty="0">
                <a:effectLst/>
                <a:latin typeface="Century Gothic" panose="020B0502020202020204" pitchFamily="34" charset="0"/>
              </a:rPr>
              <a:t> Highlighting the involvement of METKA, a subsidiary of Greek company </a:t>
            </a:r>
            <a:r>
              <a:rPr lang="en-US" sz="1600" b="0" i="0" dirty="0" err="1">
                <a:effectLst/>
                <a:latin typeface="Century Gothic" panose="020B0502020202020204" pitchFamily="34" charset="0"/>
              </a:rPr>
              <a:t>Mytilineos</a:t>
            </a:r>
            <a:r>
              <a:rPr lang="en-US" sz="1600" b="0" i="0" dirty="0">
                <a:effectLst/>
                <a:latin typeface="Century Gothic" panose="020B0502020202020204" pitchFamily="34" charset="0"/>
              </a:rPr>
              <a:t>, in Nigeria's power sector. METKA's role includes providing comprehensive EPC services for universities, covering power generation plants, street lighting, training centers, and maintenance.</a:t>
            </a:r>
          </a:p>
          <a:p>
            <a:pPr algn="l">
              <a:spcBef>
                <a:spcPts val="600"/>
              </a:spcBef>
              <a:buFont typeface="Arial" panose="020B0604020202020204" pitchFamily="34" charset="0"/>
              <a:buChar char="•"/>
            </a:pPr>
            <a:r>
              <a:rPr lang="en-US" sz="1600" b="1" i="0" dirty="0">
                <a:effectLst/>
                <a:latin typeface="Century Gothic" panose="020B0502020202020204" pitchFamily="34" charset="0"/>
              </a:rPr>
              <a:t>Open for Investment:</a:t>
            </a:r>
            <a:r>
              <a:rPr lang="en-US" sz="1600" b="0" i="0" dirty="0">
                <a:effectLst/>
                <a:latin typeface="Century Gothic" panose="020B0502020202020204" pitchFamily="34" charset="0"/>
              </a:rPr>
              <a:t> Renewable energy sector in Nigeria is open for investment, offering promising returns.</a:t>
            </a:r>
          </a:p>
          <a:p>
            <a:endParaRPr lang="el-GR" dirty="0"/>
          </a:p>
        </p:txBody>
      </p:sp>
      <p:pic>
        <p:nvPicPr>
          <p:cNvPr id="4" name="Εικόνα 3">
            <a:extLst>
              <a:ext uri="{FF2B5EF4-FFF2-40B4-BE49-F238E27FC236}">
                <a16:creationId xmlns="" xmlns:a16="http://schemas.microsoft.com/office/drawing/2014/main" id="{B9BBA7A4-6732-316C-6651-4C4AD09A3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6" name="Slide Number Placeholder 5"/>
          <p:cNvSpPr>
            <a:spLocks noGrp="1"/>
          </p:cNvSpPr>
          <p:nvPr>
            <p:ph type="sldNum" sz="quarter" idx="7"/>
          </p:nvPr>
        </p:nvSpPr>
        <p:spPr>
          <a:xfrm>
            <a:off x="4819140" y="6475496"/>
            <a:ext cx="210059" cy="134395"/>
          </a:xfrm>
        </p:spPr>
        <p:txBody>
          <a:bodyPr/>
          <a:lstStyle/>
          <a:p>
            <a:pPr marL="38100">
              <a:lnSpc>
                <a:spcPct val="100000"/>
              </a:lnSpc>
              <a:spcBef>
                <a:spcPts val="25"/>
              </a:spcBef>
            </a:pPr>
            <a:fld id="{81D60167-4931-47E6-BA6A-407CBD079E47}" type="slidenum">
              <a:rPr lang="el-GR" smtClean="0"/>
              <a:t>12</a:t>
            </a:fld>
            <a:endParaRPr lang="el-GR" dirty="0"/>
          </a:p>
        </p:txBody>
      </p:sp>
    </p:spTree>
    <p:extLst>
      <p:ext uri="{BB962C8B-B14F-4D97-AF65-F5344CB8AC3E}">
        <p14:creationId xmlns:p14="http://schemas.microsoft.com/office/powerpoint/2010/main" val="106860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BCFAB31-A31A-1933-05AA-A6F6C86357F7}"/>
              </a:ext>
            </a:extLst>
          </p:cNvPr>
          <p:cNvSpPr>
            <a:spLocks noGrp="1"/>
          </p:cNvSpPr>
          <p:nvPr>
            <p:ph type="title"/>
          </p:nvPr>
        </p:nvSpPr>
        <p:spPr>
          <a:xfrm>
            <a:off x="457200" y="294681"/>
            <a:ext cx="8672981" cy="584775"/>
          </a:xfrm>
        </p:spPr>
        <p:txBody>
          <a:bodyPr/>
          <a:lstStyle/>
          <a:p>
            <a:pPr marL="0" marR="0" lvl="0" indent="0" defTabSz="914400" eaLnBrk="1" fontAlgn="auto" latinLnBrk="0" hangingPunct="1">
              <a:lnSpc>
                <a:spcPct val="100000"/>
              </a:lnSpc>
              <a:spcBef>
                <a:spcPts val="0"/>
              </a:spcBef>
              <a:spcAft>
                <a:spcPts val="0"/>
              </a:spcAft>
              <a:tabLst/>
              <a:defRPr/>
            </a:pPr>
            <a:r>
              <a:rPr kumimoji="0" lang="en-US" sz="18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7. Real Estate Investment in Nigeria</a:t>
            </a:r>
            <a: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t/>
            </a:r>
            <a:b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br>
            <a:endParaRPr lang="el-GR" dirty="0"/>
          </a:p>
        </p:txBody>
      </p:sp>
      <p:sp>
        <p:nvSpPr>
          <p:cNvPr id="3" name="Θέση κειμένου 2">
            <a:extLst>
              <a:ext uri="{FF2B5EF4-FFF2-40B4-BE49-F238E27FC236}">
                <a16:creationId xmlns="" xmlns:a16="http://schemas.microsoft.com/office/drawing/2014/main" id="{B9CC7E65-948E-08CD-C7A4-B1BA785CABD6}"/>
              </a:ext>
            </a:extLst>
          </p:cNvPr>
          <p:cNvSpPr>
            <a:spLocks noGrp="1"/>
          </p:cNvSpPr>
          <p:nvPr>
            <p:ph type="body" idx="1"/>
          </p:nvPr>
        </p:nvSpPr>
        <p:spPr>
          <a:xfrm>
            <a:off x="429208" y="990600"/>
            <a:ext cx="8915400" cy="4678204"/>
          </a:xfrm>
        </p:spPr>
        <p:txBody>
          <a:bodyPr/>
          <a:lstStyle/>
          <a:p>
            <a:pPr algn="l">
              <a:spcBef>
                <a:spcPts val="600"/>
              </a:spcBef>
              <a:buFont typeface="Arial" panose="020B0604020202020204" pitchFamily="34" charset="0"/>
              <a:buChar char="•"/>
            </a:pPr>
            <a:r>
              <a:rPr lang="en-US" sz="1600" b="1" i="0" dirty="0">
                <a:effectLst/>
                <a:latin typeface="Century Gothic" panose="020B0502020202020204" pitchFamily="34" charset="0"/>
              </a:rPr>
              <a:t>Population Impact:</a:t>
            </a:r>
            <a:r>
              <a:rPr lang="en-US" sz="1600" b="0" i="0" dirty="0">
                <a:effectLst/>
                <a:latin typeface="Century Gothic" panose="020B0502020202020204" pitchFamily="34" charset="0"/>
              </a:rPr>
              <a:t> Nigeria's population surpasses 200 million, creating a substantial housing deficit that demands attention.</a:t>
            </a:r>
          </a:p>
          <a:p>
            <a:pPr algn="l">
              <a:spcBef>
                <a:spcPts val="600"/>
              </a:spcBef>
              <a:buFont typeface="Arial" panose="020B0604020202020204" pitchFamily="34" charset="0"/>
              <a:buChar char="•"/>
            </a:pPr>
            <a:r>
              <a:rPr lang="en-US" sz="1600" b="1" i="0" dirty="0">
                <a:effectLst/>
                <a:latin typeface="Century Gothic" panose="020B0502020202020204" pitchFamily="34" charset="0"/>
              </a:rPr>
              <a:t>Rapid Market Growth:</a:t>
            </a:r>
            <a:r>
              <a:rPr lang="en-US" sz="1600" b="0" i="0" dirty="0">
                <a:effectLst/>
                <a:latin typeface="Century Gothic" panose="020B0502020202020204" pitchFamily="34" charset="0"/>
              </a:rPr>
              <a:t> The real estate market in Nigeria is experiencing rapid growth, driven by strong demand for residential and commercial properties.</a:t>
            </a:r>
          </a:p>
          <a:p>
            <a:pPr algn="l">
              <a:spcBef>
                <a:spcPts val="600"/>
              </a:spcBef>
              <a:buFont typeface="Arial" panose="020B0604020202020204" pitchFamily="34" charset="0"/>
              <a:buChar char="•"/>
            </a:pPr>
            <a:r>
              <a:rPr lang="en-US" sz="1600" b="1" i="0" dirty="0">
                <a:effectLst/>
                <a:latin typeface="Century Gothic" panose="020B0502020202020204" pitchFamily="34" charset="0"/>
              </a:rPr>
              <a:t>Investment Opportunities:</a:t>
            </a:r>
            <a:r>
              <a:rPr lang="en-US" sz="1600" b="0" i="0" dirty="0">
                <a:effectLst/>
                <a:latin typeface="Century Gothic" panose="020B0502020202020204" pitchFamily="34" charset="0"/>
              </a:rPr>
              <a:t> Real estate projects, both residential and commercial, present lucrative investment opportunities, addressing the housing deficit and supporting infrastructure development.</a:t>
            </a:r>
          </a:p>
          <a:p>
            <a:pPr algn="l">
              <a:spcBef>
                <a:spcPts val="600"/>
              </a:spcBef>
              <a:buFont typeface="Arial" panose="020B0604020202020204" pitchFamily="34" charset="0"/>
              <a:buChar char="•"/>
            </a:pPr>
            <a:r>
              <a:rPr lang="en-US" sz="1600" b="1" i="0" dirty="0">
                <a:effectLst/>
                <a:latin typeface="Century Gothic" panose="020B0502020202020204" pitchFamily="34" charset="0"/>
              </a:rPr>
              <a:t>Unlocking Potential:</a:t>
            </a:r>
            <a:r>
              <a:rPr lang="en-US" sz="1600" b="0" i="0" dirty="0">
                <a:effectLst/>
                <a:latin typeface="Century Gothic" panose="020B0502020202020204" pitchFamily="34" charset="0"/>
              </a:rPr>
              <a:t> Emphasizing the need to unlock the potential of the real estate sector, highlighting the scale of opportunities available.</a:t>
            </a:r>
          </a:p>
          <a:p>
            <a:pPr algn="l">
              <a:spcBef>
                <a:spcPts val="600"/>
              </a:spcBef>
              <a:buFont typeface="Arial" panose="020B0604020202020204" pitchFamily="34" charset="0"/>
              <a:buChar char="•"/>
            </a:pPr>
            <a:r>
              <a:rPr lang="en-US" sz="1600" b="1" i="0" dirty="0">
                <a:effectLst/>
                <a:latin typeface="Century Gothic" panose="020B0502020202020204" pitchFamily="34" charset="0"/>
              </a:rPr>
              <a:t>Collaboration for Success:</a:t>
            </a:r>
            <a:r>
              <a:rPr lang="en-US" sz="1600" b="0" i="0" dirty="0">
                <a:effectLst/>
                <a:latin typeface="Century Gothic" panose="020B0502020202020204" pitchFamily="34" charset="0"/>
              </a:rPr>
              <a:t> Filling the housing gap requires collaboration between the government and private partnerships, creating a conducive environment for investors.</a:t>
            </a:r>
          </a:p>
          <a:p>
            <a:pPr algn="l">
              <a:spcBef>
                <a:spcPts val="600"/>
              </a:spcBef>
              <a:buFont typeface="Arial" panose="020B0604020202020204" pitchFamily="34" charset="0"/>
              <a:buChar char="•"/>
            </a:pPr>
            <a:r>
              <a:rPr lang="en-US" sz="1600" b="1" i="0" dirty="0">
                <a:effectLst/>
                <a:latin typeface="Century Gothic" panose="020B0502020202020204" pitchFamily="34" charset="0"/>
              </a:rPr>
              <a:t>House Mortgage Financing:</a:t>
            </a:r>
            <a:r>
              <a:rPr lang="en-US" sz="1600" b="0" i="0" dirty="0">
                <a:effectLst/>
                <a:latin typeface="Century Gothic" panose="020B0502020202020204" pitchFamily="34" charset="0"/>
              </a:rPr>
              <a:t> Real estate investment opens avenues for house mortgage financing, with financial institutions playing a crucial role in funding housing projects and providing mortgage loans to the population.</a:t>
            </a:r>
          </a:p>
          <a:p>
            <a:pPr algn="l">
              <a:spcBef>
                <a:spcPts val="600"/>
              </a:spcBef>
              <a:buFont typeface="Arial" panose="020B0604020202020204" pitchFamily="34" charset="0"/>
              <a:buChar char="•"/>
            </a:pPr>
            <a:r>
              <a:rPr lang="en-US" sz="1600" b="1" i="0" dirty="0">
                <a:effectLst/>
                <a:latin typeface="Century Gothic" panose="020B0502020202020204" pitchFamily="34" charset="0"/>
              </a:rPr>
              <a:t>Nationwide Housing Deficit:</a:t>
            </a:r>
            <a:r>
              <a:rPr lang="en-US" sz="1600" b="0" i="0" dirty="0">
                <a:effectLst/>
                <a:latin typeface="Century Gothic" panose="020B0502020202020204" pitchFamily="34" charset="0"/>
              </a:rPr>
              <a:t> Every state in Nigeria faces a housing deficit, emphasizing the nationwide scope of the opportunity for investors.</a:t>
            </a:r>
          </a:p>
          <a:p>
            <a:endParaRPr lang="el-GR" dirty="0"/>
          </a:p>
        </p:txBody>
      </p:sp>
      <p:pic>
        <p:nvPicPr>
          <p:cNvPr id="4" name="Εικόνα 3">
            <a:extLst>
              <a:ext uri="{FF2B5EF4-FFF2-40B4-BE49-F238E27FC236}">
                <a16:creationId xmlns="" xmlns:a16="http://schemas.microsoft.com/office/drawing/2014/main" id="{44EDD071-7B62-CE98-C447-74697FE9D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6" name="Slide Number Placeholder 5"/>
          <p:cNvSpPr>
            <a:spLocks noGrp="1"/>
          </p:cNvSpPr>
          <p:nvPr>
            <p:ph type="sldNum" sz="quarter" idx="7"/>
          </p:nvPr>
        </p:nvSpPr>
        <p:spPr>
          <a:xfrm>
            <a:off x="4849896" y="6477000"/>
            <a:ext cx="179303" cy="139700"/>
          </a:xfrm>
        </p:spPr>
        <p:txBody>
          <a:bodyPr/>
          <a:lstStyle/>
          <a:p>
            <a:pPr marL="38100">
              <a:lnSpc>
                <a:spcPct val="100000"/>
              </a:lnSpc>
              <a:spcBef>
                <a:spcPts val="25"/>
              </a:spcBef>
            </a:pPr>
            <a:fld id="{81D60167-4931-47E6-BA6A-407CBD079E47}" type="slidenum">
              <a:rPr lang="el-GR" smtClean="0"/>
              <a:t>13</a:t>
            </a:fld>
            <a:endParaRPr lang="el-GR" dirty="0"/>
          </a:p>
        </p:txBody>
      </p:sp>
    </p:spTree>
    <p:extLst>
      <p:ext uri="{BB962C8B-B14F-4D97-AF65-F5344CB8AC3E}">
        <p14:creationId xmlns:p14="http://schemas.microsoft.com/office/powerpoint/2010/main" val="411775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81F6A86-7263-7544-8972-A0B330E0E3D6}"/>
              </a:ext>
            </a:extLst>
          </p:cNvPr>
          <p:cNvSpPr>
            <a:spLocks noGrp="1"/>
          </p:cNvSpPr>
          <p:nvPr>
            <p:ph type="title"/>
          </p:nvPr>
        </p:nvSpPr>
        <p:spPr>
          <a:xfrm>
            <a:off x="647700" y="304800"/>
            <a:ext cx="8181748" cy="492443"/>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sysClr val="windowText" lastClr="000000"/>
                </a:solidFill>
                <a:uLnTx/>
                <a:uFillTx/>
                <a:latin typeface="Century Gothic" panose="020B0502020202020204" pitchFamily="34" charset="0"/>
                <a:ea typeface="+mn-ea"/>
                <a:cs typeface="+mn-cs"/>
              </a:rPr>
              <a:t>8. </a:t>
            </a:r>
            <a:r>
              <a:rPr kumimoji="0" lang="en-US" sz="16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Mining and Solid Minerals Investment</a:t>
            </a:r>
            <a:r>
              <a:rPr lang="en-US" sz="1600" b="1" i="0" dirty="0">
                <a:effectLst/>
                <a:latin typeface="Century Gothic" panose="020B0502020202020204" pitchFamily="34" charset="0"/>
              </a:rPr>
              <a:t> Solid Minerals Investment</a:t>
            </a:r>
            <a:r>
              <a:rPr lang="en-US" sz="1600" b="0" i="0" dirty="0">
                <a:effectLst/>
                <a:latin typeface="Century Gothic" panose="020B0502020202020204" pitchFamily="34" charset="0"/>
              </a:rPr>
              <a:t/>
            </a:r>
            <a:br>
              <a:rPr lang="en-US" sz="1600" b="0" i="0" dirty="0">
                <a:effectLst/>
                <a:latin typeface="Century Gothic" panose="020B0502020202020204" pitchFamily="34" charset="0"/>
              </a:rPr>
            </a:br>
            <a:endParaRPr lang="el-GR" sz="1600" dirty="0">
              <a:latin typeface="Century Gothic" panose="020B0502020202020204" pitchFamily="34" charset="0"/>
            </a:endParaRPr>
          </a:p>
        </p:txBody>
      </p:sp>
      <p:sp>
        <p:nvSpPr>
          <p:cNvPr id="3" name="Θέση κειμένου 2">
            <a:extLst>
              <a:ext uri="{FF2B5EF4-FFF2-40B4-BE49-F238E27FC236}">
                <a16:creationId xmlns="" xmlns:a16="http://schemas.microsoft.com/office/drawing/2014/main" id="{5F73C8B3-F482-F1F5-2290-CA8BA6229821}"/>
              </a:ext>
            </a:extLst>
          </p:cNvPr>
          <p:cNvSpPr>
            <a:spLocks noGrp="1"/>
          </p:cNvSpPr>
          <p:nvPr>
            <p:ph type="body" idx="1"/>
          </p:nvPr>
        </p:nvSpPr>
        <p:spPr>
          <a:xfrm>
            <a:off x="647700" y="838200"/>
            <a:ext cx="8763000" cy="2708434"/>
          </a:xfrm>
        </p:spPr>
        <p:txBody>
          <a:bodyPr/>
          <a:lstStyle/>
          <a:p>
            <a:pPr algn="l">
              <a:spcBef>
                <a:spcPts val="1200"/>
              </a:spcBef>
              <a:buFont typeface="Arial" panose="020B0604020202020204" pitchFamily="34" charset="0"/>
              <a:buChar char="•"/>
            </a:pPr>
            <a:r>
              <a:rPr lang="en-US" sz="1600" b="1" i="0" dirty="0">
                <a:effectLst/>
                <a:latin typeface="Century Gothic" panose="020B0502020202020204" pitchFamily="34" charset="0"/>
              </a:rPr>
              <a:t>Abundant Resources:</a:t>
            </a:r>
            <a:r>
              <a:rPr lang="en-US" sz="1600" b="0" i="0" dirty="0">
                <a:effectLst/>
                <a:latin typeface="Century Gothic" panose="020B0502020202020204" pitchFamily="34" charset="0"/>
              </a:rPr>
              <a:t> Nigeria boasts rich reserves of solid minerals such as gold, coal, limestone, bitumen, and lithium.</a:t>
            </a:r>
          </a:p>
          <a:p>
            <a:pPr algn="l">
              <a:spcBef>
                <a:spcPts val="1200"/>
              </a:spcBef>
              <a:buFont typeface="Arial" panose="020B0604020202020204" pitchFamily="34" charset="0"/>
              <a:buChar char="•"/>
            </a:pPr>
            <a:r>
              <a:rPr lang="en-US" sz="1600" b="1" i="0" dirty="0">
                <a:effectLst/>
                <a:latin typeface="Century Gothic" panose="020B0502020202020204" pitchFamily="34" charset="0"/>
              </a:rPr>
              <a:t>Viable Business Opportunities:</a:t>
            </a:r>
            <a:r>
              <a:rPr lang="en-US" sz="1600" b="0" i="0" dirty="0">
                <a:effectLst/>
                <a:latin typeface="Century Gothic" panose="020B0502020202020204" pitchFamily="34" charset="0"/>
              </a:rPr>
              <a:t> Investment in mining activities, from exploration to extraction, offers lucrative business opportunities.</a:t>
            </a:r>
          </a:p>
          <a:p>
            <a:pPr algn="l">
              <a:spcBef>
                <a:spcPts val="1200"/>
              </a:spcBef>
              <a:buFont typeface="Arial" panose="020B0604020202020204" pitchFamily="34" charset="0"/>
              <a:buChar char="•"/>
            </a:pPr>
            <a:r>
              <a:rPr lang="en-US" sz="1600" b="1" i="0" dirty="0">
                <a:effectLst/>
                <a:latin typeface="Century Gothic" panose="020B0502020202020204" pitchFamily="34" charset="0"/>
              </a:rPr>
              <a:t>Key Sector for Investors:</a:t>
            </a:r>
            <a:r>
              <a:rPr lang="en-US" sz="1600" b="0" i="0" dirty="0">
                <a:effectLst/>
                <a:latin typeface="Century Gothic" panose="020B0502020202020204" pitchFamily="34" charset="0"/>
              </a:rPr>
              <a:t> The solid mineral sector is a key area for potential investors seeking diversification and long-term returns.</a:t>
            </a:r>
          </a:p>
          <a:p>
            <a:pPr algn="l">
              <a:spcBef>
                <a:spcPts val="1200"/>
              </a:spcBef>
              <a:buFont typeface="Arial" panose="020B0604020202020204" pitchFamily="34" charset="0"/>
              <a:buChar char="•"/>
            </a:pPr>
            <a:r>
              <a:rPr lang="en-US" sz="1600" b="1" i="0" dirty="0">
                <a:effectLst/>
                <a:latin typeface="Century Gothic" panose="020B0502020202020204" pitchFamily="34" charset="0"/>
              </a:rPr>
              <a:t>Government Initiatives:</a:t>
            </a:r>
            <a:r>
              <a:rPr lang="en-US" sz="1600" b="0" i="0" dirty="0">
                <a:effectLst/>
                <a:latin typeface="Century Gothic" panose="020B0502020202020204" pitchFamily="34" charset="0"/>
              </a:rPr>
              <a:t> The government has taken measures to reduce financial burdens for mining investors, particularly in the importation of machinery and equipment.</a:t>
            </a:r>
          </a:p>
          <a:p>
            <a:endParaRPr lang="el-GR" dirty="0"/>
          </a:p>
        </p:txBody>
      </p:sp>
      <p:sp>
        <p:nvSpPr>
          <p:cNvPr id="4" name="TextBox 3">
            <a:extLst>
              <a:ext uri="{FF2B5EF4-FFF2-40B4-BE49-F238E27FC236}">
                <a16:creationId xmlns="" xmlns:a16="http://schemas.microsoft.com/office/drawing/2014/main" id="{7210ADE0-51C7-5D71-0A6D-7EC7ADA19927}"/>
              </a:ext>
            </a:extLst>
          </p:cNvPr>
          <p:cNvSpPr txBox="1"/>
          <p:nvPr/>
        </p:nvSpPr>
        <p:spPr>
          <a:xfrm>
            <a:off x="609600" y="3677394"/>
            <a:ext cx="8686800" cy="2277547"/>
          </a:xfrm>
          <a:prstGeom prst="rect">
            <a:avLst/>
          </a:prstGeom>
          <a:noFill/>
        </p:spPr>
        <p:txBody>
          <a:bodyPr wrap="square" rtlCol="0">
            <a:spAutoFit/>
          </a:bodyPr>
          <a:lstStyle/>
          <a:p>
            <a:pPr marL="0" marR="0" lvl="0" indent="0" algn="l" defTabSz="914400" eaLnBrk="1" fontAlgn="auto" latinLnBrk="0" hangingPunct="1">
              <a:lnSpc>
                <a:spcPct val="100000"/>
              </a:lnSpc>
              <a:spcBef>
                <a:spcPts val="1200"/>
              </a:spcBef>
              <a:spcAft>
                <a:spcPts val="0"/>
              </a:spcAft>
              <a:buClrTx/>
              <a:buSzTx/>
              <a:tabLst/>
              <a:defRPr/>
            </a:pPr>
            <a:r>
              <a:rPr kumimoji="0" lang="en-US" sz="1600" b="1" i="0" u="none" strike="noStrike" kern="0" cap="none" spc="0" normalizeH="0" baseline="0" noProof="0" dirty="0">
                <a:ln>
                  <a:noFill/>
                </a:ln>
                <a:solidFill>
                  <a:sysClr val="windowText" lastClr="000000"/>
                </a:solidFill>
                <a:effectLst/>
                <a:uLnTx/>
                <a:uFillTx/>
                <a:latin typeface="Century Gothic" panose="020B0502020202020204" pitchFamily="34" charset="0"/>
              </a:rPr>
              <a:t>9. Healthcare &amp; Pharmaceutical Opportunities</a:t>
            </a:r>
            <a:endParaRPr lang="en-US" sz="1600" b="1" i="0" dirty="0">
              <a:effectLst/>
              <a:latin typeface="Century Gothic" panose="020B0502020202020204" pitchFamily="34" charset="0"/>
            </a:endParaRPr>
          </a:p>
          <a:p>
            <a:pPr marL="0" marR="0" lvl="0" indent="0" algn="l"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ysClr val="windowText" lastClr="000000"/>
                </a:solidFill>
                <a:effectLst/>
                <a:uLnTx/>
                <a:uFillTx/>
                <a:latin typeface="Century Gothic" panose="020B0502020202020204" pitchFamily="34" charset="0"/>
              </a:rPr>
              <a:t>Lucrative Sector:</a:t>
            </a:r>
            <a:r>
              <a:rPr kumimoji="0" lang="en-US" sz="1600" b="0" i="0" u="none" strike="noStrike" kern="0" cap="none" spc="0" normalizeH="0" baseline="0" noProof="0" dirty="0">
                <a:ln>
                  <a:noFill/>
                </a:ln>
                <a:solidFill>
                  <a:sysClr val="windowText" lastClr="000000"/>
                </a:solidFill>
                <a:effectLst/>
                <a:uLnTx/>
                <a:uFillTx/>
                <a:latin typeface="Century Gothic" panose="020B0502020202020204" pitchFamily="34" charset="0"/>
              </a:rPr>
              <a:t> Nigeria's substantial population creates a lucrative market for healthcare and pharmaceutical investments.</a:t>
            </a:r>
          </a:p>
          <a:p>
            <a:pPr marL="0" marR="0" lvl="0" indent="0" algn="l"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ysClr val="windowText" lastClr="000000"/>
                </a:solidFill>
                <a:effectLst/>
                <a:uLnTx/>
                <a:uFillTx/>
                <a:latin typeface="Century Gothic" panose="020B0502020202020204" pitchFamily="34" charset="0"/>
              </a:rPr>
              <a:t>Research and Production:</a:t>
            </a:r>
            <a:r>
              <a:rPr kumimoji="0" lang="en-US" sz="1600" b="0" i="0" u="none" strike="noStrike" kern="0" cap="none" spc="0" normalizeH="0" baseline="0" noProof="0" dirty="0">
                <a:ln>
                  <a:noFill/>
                </a:ln>
                <a:solidFill>
                  <a:sysClr val="windowText" lastClr="000000"/>
                </a:solidFill>
                <a:effectLst/>
                <a:uLnTx/>
                <a:uFillTx/>
                <a:latin typeface="Century Gothic" panose="020B0502020202020204" pitchFamily="34" charset="0"/>
              </a:rPr>
              <a:t> Opportunities abound in research and production of pharmaceutical drugs and medical products.</a:t>
            </a:r>
          </a:p>
          <a:p>
            <a:pPr marL="0" marR="0" lvl="0" indent="0" algn="l"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sysClr val="windowText" lastClr="000000"/>
                </a:solidFill>
                <a:effectLst/>
                <a:uLnTx/>
                <a:uFillTx/>
                <a:latin typeface="Century Gothic" panose="020B0502020202020204" pitchFamily="34" charset="0"/>
              </a:rPr>
              <a:t>Viable Investment:</a:t>
            </a:r>
            <a:r>
              <a:rPr kumimoji="0" lang="en-US" sz="1600" b="0" i="0" u="none" strike="noStrike" kern="0" cap="none" spc="0" normalizeH="0" baseline="0" noProof="0" dirty="0">
                <a:ln>
                  <a:noFill/>
                </a:ln>
                <a:solidFill>
                  <a:sysClr val="windowText" lastClr="000000"/>
                </a:solidFill>
                <a:effectLst/>
                <a:uLnTx/>
                <a:uFillTx/>
                <a:latin typeface="Century Gothic" panose="020B0502020202020204" pitchFamily="34" charset="0"/>
              </a:rPr>
              <a:t> The healthcare and pharmaceutical industry is a viable and strategic investment for long-term growth.</a:t>
            </a:r>
          </a:p>
        </p:txBody>
      </p:sp>
      <p:sp>
        <p:nvSpPr>
          <p:cNvPr id="5" name="Ορθογώνιο: Στρογγύλεμα γωνιών 4">
            <a:extLst>
              <a:ext uri="{FF2B5EF4-FFF2-40B4-BE49-F238E27FC236}">
                <a16:creationId xmlns="" xmlns:a16="http://schemas.microsoft.com/office/drawing/2014/main" id="{F53F1362-DD7D-12E0-FB84-91BF169086EE}"/>
              </a:ext>
            </a:extLst>
          </p:cNvPr>
          <p:cNvSpPr/>
          <p:nvPr/>
        </p:nvSpPr>
        <p:spPr>
          <a:xfrm>
            <a:off x="419100" y="3429000"/>
            <a:ext cx="9220200" cy="45719"/>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 xmlns:a16="http://schemas.microsoft.com/office/drawing/2014/main" id="{9F30BA99-149A-458E-57B8-A682C5A8F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9300"/>
            <a:ext cx="762000" cy="761240"/>
          </a:xfrm>
          <a:prstGeom prst="rect">
            <a:avLst/>
          </a:prstGeom>
        </p:spPr>
      </p:pic>
      <p:sp>
        <p:nvSpPr>
          <p:cNvPr id="8" name="Slide Number Placeholder 7"/>
          <p:cNvSpPr>
            <a:spLocks noGrp="1"/>
          </p:cNvSpPr>
          <p:nvPr>
            <p:ph type="sldNum" sz="quarter" idx="7"/>
          </p:nvPr>
        </p:nvSpPr>
        <p:spPr>
          <a:xfrm>
            <a:off x="4819140" y="6477000"/>
            <a:ext cx="210059" cy="138196"/>
          </a:xfrm>
        </p:spPr>
        <p:txBody>
          <a:bodyPr/>
          <a:lstStyle/>
          <a:p>
            <a:pPr marL="38100">
              <a:lnSpc>
                <a:spcPct val="100000"/>
              </a:lnSpc>
              <a:spcBef>
                <a:spcPts val="25"/>
              </a:spcBef>
            </a:pPr>
            <a:fld id="{81D60167-4931-47E6-BA6A-407CBD079E47}" type="slidenum">
              <a:rPr lang="el-GR" smtClean="0"/>
              <a:t>14</a:t>
            </a:fld>
            <a:endParaRPr lang="el-GR" dirty="0"/>
          </a:p>
        </p:txBody>
      </p:sp>
    </p:spTree>
    <p:extLst>
      <p:ext uri="{BB962C8B-B14F-4D97-AF65-F5344CB8AC3E}">
        <p14:creationId xmlns:p14="http://schemas.microsoft.com/office/powerpoint/2010/main" val="382723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31DC1D8-3D15-FD22-E4B2-385D9E4A4BD1}"/>
              </a:ext>
            </a:extLst>
          </p:cNvPr>
          <p:cNvSpPr>
            <a:spLocks noGrp="1"/>
          </p:cNvSpPr>
          <p:nvPr>
            <p:ph type="title"/>
          </p:nvPr>
        </p:nvSpPr>
        <p:spPr>
          <a:xfrm>
            <a:off x="381000" y="228600"/>
            <a:ext cx="8354364" cy="584775"/>
          </a:xfrm>
        </p:spPr>
        <p:txBody>
          <a:bodyPr/>
          <a:lstStyle/>
          <a:p>
            <a:pPr marL="0" marR="0" lvl="0" indent="0" defTabSz="914400" eaLnBrk="1" fontAlgn="auto" latinLnBrk="0" hangingPunct="1">
              <a:lnSpc>
                <a:spcPct val="100000"/>
              </a:lnSpc>
              <a:spcBef>
                <a:spcPts val="0"/>
              </a:spcBef>
              <a:spcAft>
                <a:spcPts val="0"/>
              </a:spcAft>
              <a:tabLst/>
              <a:defRPr/>
            </a:pPr>
            <a:r>
              <a:rPr kumimoji="0" lang="en-US" sz="18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10. Marine &amp; Blue Economy Opportunities</a:t>
            </a:r>
            <a: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t/>
            </a:r>
            <a:b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br>
            <a:endParaRPr lang="el-GR" dirty="0"/>
          </a:p>
        </p:txBody>
      </p:sp>
      <p:sp>
        <p:nvSpPr>
          <p:cNvPr id="3" name="Θέση κειμένου 2">
            <a:extLst>
              <a:ext uri="{FF2B5EF4-FFF2-40B4-BE49-F238E27FC236}">
                <a16:creationId xmlns="" xmlns:a16="http://schemas.microsoft.com/office/drawing/2014/main" id="{741B94EE-ED90-CD6A-1D39-FFEBD683A705}"/>
              </a:ext>
            </a:extLst>
          </p:cNvPr>
          <p:cNvSpPr>
            <a:spLocks noGrp="1"/>
          </p:cNvSpPr>
          <p:nvPr>
            <p:ph type="body" idx="1"/>
          </p:nvPr>
        </p:nvSpPr>
        <p:spPr>
          <a:xfrm>
            <a:off x="381000" y="813375"/>
            <a:ext cx="8915400" cy="3954929"/>
          </a:xfrm>
        </p:spPr>
        <p:txBody>
          <a:bodyPr/>
          <a:lstStyle/>
          <a:p>
            <a:pPr algn="l">
              <a:spcBef>
                <a:spcPts val="600"/>
              </a:spcBef>
              <a:buFont typeface="Arial" panose="020B0604020202020204" pitchFamily="34" charset="0"/>
              <a:buChar char="•"/>
            </a:pPr>
            <a:r>
              <a:rPr lang="en-US" sz="1700" b="1" i="0" dirty="0">
                <a:effectLst/>
                <a:latin typeface="Century Gothic" panose="020B0502020202020204" pitchFamily="34" charset="0"/>
              </a:rPr>
              <a:t>New Economic Frontier:</a:t>
            </a:r>
            <a:r>
              <a:rPr lang="en-US" sz="1700" b="0" i="0" dirty="0">
                <a:effectLst/>
                <a:latin typeface="Century Gothic" panose="020B0502020202020204" pitchFamily="34" charset="0"/>
              </a:rPr>
              <a:t> Nigeria's commitment to the Blue Economy is evident with the creation of a dedicated ministry, signaling a new phase in economic development.</a:t>
            </a:r>
          </a:p>
          <a:p>
            <a:pPr algn="l">
              <a:spcBef>
                <a:spcPts val="600"/>
              </a:spcBef>
              <a:buFont typeface="Arial" panose="020B0604020202020204" pitchFamily="34" charset="0"/>
              <a:buChar char="•"/>
            </a:pPr>
            <a:r>
              <a:rPr lang="en-US" sz="1700" b="1" i="0" dirty="0">
                <a:effectLst/>
                <a:latin typeface="Century Gothic" panose="020B0502020202020204" pitchFamily="34" charset="0"/>
              </a:rPr>
              <a:t>Potential for Growth:</a:t>
            </a:r>
            <a:r>
              <a:rPr lang="en-US" sz="1700" b="0" i="0" dirty="0">
                <a:effectLst/>
                <a:latin typeface="Century Gothic" panose="020B0502020202020204" pitchFamily="34" charset="0"/>
              </a:rPr>
              <a:t> Proper investment in the Blue Economy can double benefits compared to traditional sectors like oil and gas, fostering prosperity and national growth.</a:t>
            </a:r>
          </a:p>
          <a:p>
            <a:pPr algn="l">
              <a:spcBef>
                <a:spcPts val="600"/>
              </a:spcBef>
              <a:buFont typeface="Arial" panose="020B0604020202020204" pitchFamily="34" charset="0"/>
              <a:buChar char="•"/>
            </a:pPr>
            <a:r>
              <a:rPr lang="en-US" sz="1700" b="1" i="0" dirty="0">
                <a:effectLst/>
                <a:latin typeface="Century Gothic" panose="020B0502020202020204" pitchFamily="34" charset="0"/>
              </a:rPr>
              <a:t>Diverse Opportunities:</a:t>
            </a:r>
            <a:endParaRPr lang="en-US" sz="1700" b="0" i="0" dirty="0">
              <a:effectLst/>
              <a:latin typeface="Century Gothic" panose="020B0502020202020204" pitchFamily="34" charset="0"/>
            </a:endParaRPr>
          </a:p>
          <a:p>
            <a:pPr marL="742950" lvl="1" indent="-285750" algn="l">
              <a:spcBef>
                <a:spcPts val="600"/>
              </a:spcBef>
              <a:buFont typeface="Arial" panose="020B0604020202020204" pitchFamily="34" charset="0"/>
              <a:buChar char="•"/>
            </a:pPr>
            <a:r>
              <a:rPr lang="en-US" sz="1700" b="0" i="0" dirty="0">
                <a:effectLst/>
                <a:latin typeface="Century Gothic" panose="020B0502020202020204" pitchFamily="34" charset="0"/>
              </a:rPr>
              <a:t>Marine Transportation</a:t>
            </a:r>
          </a:p>
          <a:p>
            <a:pPr marL="742950" lvl="1" indent="-285750" algn="l">
              <a:spcBef>
                <a:spcPts val="600"/>
              </a:spcBef>
              <a:buFont typeface="Arial" panose="020B0604020202020204" pitchFamily="34" charset="0"/>
              <a:buChar char="•"/>
            </a:pPr>
            <a:r>
              <a:rPr lang="en-US" sz="1700" b="0" i="0" dirty="0">
                <a:effectLst/>
                <a:latin typeface="Century Gothic" panose="020B0502020202020204" pitchFamily="34" charset="0"/>
              </a:rPr>
              <a:t>Aquaculture</a:t>
            </a:r>
          </a:p>
          <a:p>
            <a:pPr marL="742950" lvl="1" indent="-285750" algn="l">
              <a:spcBef>
                <a:spcPts val="600"/>
              </a:spcBef>
              <a:buFont typeface="Arial" panose="020B0604020202020204" pitchFamily="34" charset="0"/>
              <a:buChar char="•"/>
            </a:pPr>
            <a:r>
              <a:rPr lang="en-US" sz="1700" b="0" i="0" dirty="0">
                <a:effectLst/>
                <a:latin typeface="Century Gothic" panose="020B0502020202020204" pitchFamily="34" charset="0"/>
              </a:rPr>
              <a:t>Boat and Shipbuilding</a:t>
            </a:r>
          </a:p>
          <a:p>
            <a:pPr marL="742950" lvl="1" indent="-285750" algn="l">
              <a:spcBef>
                <a:spcPts val="600"/>
              </a:spcBef>
              <a:buFont typeface="Arial" panose="020B0604020202020204" pitchFamily="34" charset="0"/>
              <a:buChar char="•"/>
            </a:pPr>
            <a:r>
              <a:rPr lang="en-US" sz="1700" b="0" i="0" dirty="0">
                <a:effectLst/>
                <a:latin typeface="Century Gothic" panose="020B0502020202020204" pitchFamily="34" charset="0"/>
              </a:rPr>
              <a:t>Ports Development</a:t>
            </a:r>
          </a:p>
          <a:p>
            <a:pPr marL="742950" lvl="1" indent="-285750" algn="l">
              <a:spcBef>
                <a:spcPts val="600"/>
              </a:spcBef>
              <a:buFont typeface="Arial" panose="020B0604020202020204" pitchFamily="34" charset="0"/>
              <a:buChar char="•"/>
            </a:pPr>
            <a:r>
              <a:rPr lang="en-US" sz="1700" b="0" i="0" dirty="0">
                <a:effectLst/>
                <a:latin typeface="Century Gothic" panose="020B0502020202020204" pitchFamily="34" charset="0"/>
              </a:rPr>
              <a:t>Environmental and Waste Management</a:t>
            </a:r>
          </a:p>
          <a:p>
            <a:endParaRPr lang="el-GR" dirty="0"/>
          </a:p>
        </p:txBody>
      </p:sp>
      <p:pic>
        <p:nvPicPr>
          <p:cNvPr id="4" name="Εικόνα 3">
            <a:extLst>
              <a:ext uri="{FF2B5EF4-FFF2-40B4-BE49-F238E27FC236}">
                <a16:creationId xmlns="" xmlns:a16="http://schemas.microsoft.com/office/drawing/2014/main" id="{400DAE28-C801-63AD-7881-283DB20FD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9300"/>
            <a:ext cx="762000" cy="761240"/>
          </a:xfrm>
          <a:prstGeom prst="rect">
            <a:avLst/>
          </a:prstGeom>
        </p:spPr>
      </p:pic>
      <p:sp>
        <p:nvSpPr>
          <p:cNvPr id="6" name="Slide Number Placeholder 5"/>
          <p:cNvSpPr>
            <a:spLocks noGrp="1"/>
          </p:cNvSpPr>
          <p:nvPr>
            <p:ph type="sldNum" sz="quarter" idx="7"/>
          </p:nvPr>
        </p:nvSpPr>
        <p:spPr>
          <a:xfrm>
            <a:off x="4819140" y="6477000"/>
            <a:ext cx="210059" cy="138196"/>
          </a:xfrm>
        </p:spPr>
        <p:txBody>
          <a:bodyPr/>
          <a:lstStyle/>
          <a:p>
            <a:pPr marL="38100">
              <a:lnSpc>
                <a:spcPct val="100000"/>
              </a:lnSpc>
              <a:spcBef>
                <a:spcPts val="25"/>
              </a:spcBef>
            </a:pPr>
            <a:fld id="{81D60167-4931-47E6-BA6A-407CBD079E47}" type="slidenum">
              <a:rPr lang="el-GR" smtClean="0"/>
              <a:t>15</a:t>
            </a:fld>
            <a:endParaRPr lang="el-GR" dirty="0"/>
          </a:p>
        </p:txBody>
      </p:sp>
    </p:spTree>
    <p:extLst>
      <p:ext uri="{BB962C8B-B14F-4D97-AF65-F5344CB8AC3E}">
        <p14:creationId xmlns:p14="http://schemas.microsoft.com/office/powerpoint/2010/main" val="151297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4957572" y="1049338"/>
            <a:ext cx="4672569" cy="2608262"/>
            <a:chOff x="4948428" y="1049718"/>
            <a:chExt cx="4672569" cy="2608262"/>
          </a:xfrm>
        </p:grpSpPr>
        <p:sp>
          <p:nvSpPr>
            <p:cNvPr id="6" name="object 6"/>
            <p:cNvSpPr/>
            <p:nvPr/>
          </p:nvSpPr>
          <p:spPr>
            <a:xfrm>
              <a:off x="4948428" y="1057655"/>
              <a:ext cx="4655820" cy="2600325"/>
            </a:xfrm>
            <a:custGeom>
              <a:avLst/>
              <a:gdLst/>
              <a:ahLst/>
              <a:cxnLst/>
              <a:rect l="l" t="t" r="r" b="b"/>
              <a:pathLst>
                <a:path w="4655820" h="2600325">
                  <a:moveTo>
                    <a:pt x="0" y="0"/>
                  </a:moveTo>
                  <a:lnTo>
                    <a:pt x="4222496" y="0"/>
                  </a:lnTo>
                  <a:lnTo>
                    <a:pt x="4269702" y="2543"/>
                  </a:lnTo>
                  <a:lnTo>
                    <a:pt x="4315439" y="9996"/>
                  </a:lnTo>
                  <a:lnTo>
                    <a:pt x="4359440" y="22095"/>
                  </a:lnTo>
                  <a:lnTo>
                    <a:pt x="4401442" y="38576"/>
                  </a:lnTo>
                  <a:lnTo>
                    <a:pt x="4441180" y="59172"/>
                  </a:lnTo>
                  <a:lnTo>
                    <a:pt x="4478389" y="83620"/>
                  </a:lnTo>
                  <a:lnTo>
                    <a:pt x="4512805" y="111656"/>
                  </a:lnTo>
                  <a:lnTo>
                    <a:pt x="4544163" y="143014"/>
                  </a:lnTo>
                  <a:lnTo>
                    <a:pt x="4572199" y="177430"/>
                  </a:lnTo>
                  <a:lnTo>
                    <a:pt x="4596647" y="214639"/>
                  </a:lnTo>
                  <a:lnTo>
                    <a:pt x="4617243" y="254377"/>
                  </a:lnTo>
                  <a:lnTo>
                    <a:pt x="4633724" y="296379"/>
                  </a:lnTo>
                  <a:lnTo>
                    <a:pt x="4645823" y="340380"/>
                  </a:lnTo>
                  <a:lnTo>
                    <a:pt x="4653276" y="386117"/>
                  </a:lnTo>
                  <a:lnTo>
                    <a:pt x="4655820" y="433324"/>
                  </a:lnTo>
                  <a:lnTo>
                    <a:pt x="4655820" y="2599944"/>
                  </a:lnTo>
                  <a:lnTo>
                    <a:pt x="0" y="2599944"/>
                  </a:lnTo>
                  <a:lnTo>
                    <a:pt x="0" y="0"/>
                  </a:lnTo>
                  <a:close/>
                </a:path>
              </a:pathLst>
            </a:custGeom>
            <a:ln w="15875">
              <a:solidFill>
                <a:srgbClr val="FFFFFF"/>
              </a:solidFill>
            </a:ln>
          </p:spPr>
          <p:txBody>
            <a:bodyPr wrap="square" lIns="0" tIns="0" rIns="0" bIns="0" rtlCol="0"/>
            <a:lstStyle/>
            <a:p>
              <a:endParaRPr/>
            </a:p>
          </p:txBody>
        </p:sp>
        <p:sp>
          <p:nvSpPr>
            <p:cNvPr id="5" name="object 5"/>
            <p:cNvSpPr/>
            <p:nvPr/>
          </p:nvSpPr>
          <p:spPr>
            <a:xfrm>
              <a:off x="4965177" y="1049718"/>
              <a:ext cx="4655820" cy="2600325"/>
            </a:xfrm>
            <a:custGeom>
              <a:avLst/>
              <a:gdLst/>
              <a:ahLst/>
              <a:cxnLst/>
              <a:rect l="l" t="t" r="r" b="b"/>
              <a:pathLst>
                <a:path w="4655820" h="2600325">
                  <a:moveTo>
                    <a:pt x="4222496" y="0"/>
                  </a:moveTo>
                  <a:lnTo>
                    <a:pt x="0" y="0"/>
                  </a:lnTo>
                  <a:lnTo>
                    <a:pt x="0" y="2599944"/>
                  </a:lnTo>
                  <a:lnTo>
                    <a:pt x="4655820" y="2599944"/>
                  </a:lnTo>
                  <a:lnTo>
                    <a:pt x="4655820" y="433324"/>
                  </a:lnTo>
                  <a:lnTo>
                    <a:pt x="4653276" y="386117"/>
                  </a:lnTo>
                  <a:lnTo>
                    <a:pt x="4645823" y="340380"/>
                  </a:lnTo>
                  <a:lnTo>
                    <a:pt x="4633724" y="296379"/>
                  </a:lnTo>
                  <a:lnTo>
                    <a:pt x="4617243" y="254377"/>
                  </a:lnTo>
                  <a:lnTo>
                    <a:pt x="4596647" y="214639"/>
                  </a:lnTo>
                  <a:lnTo>
                    <a:pt x="4572199" y="177430"/>
                  </a:lnTo>
                  <a:lnTo>
                    <a:pt x="4544163" y="143014"/>
                  </a:lnTo>
                  <a:lnTo>
                    <a:pt x="4512805" y="111656"/>
                  </a:lnTo>
                  <a:lnTo>
                    <a:pt x="4478389" y="83620"/>
                  </a:lnTo>
                  <a:lnTo>
                    <a:pt x="4441180" y="59172"/>
                  </a:lnTo>
                  <a:lnTo>
                    <a:pt x="4401442" y="38576"/>
                  </a:lnTo>
                  <a:lnTo>
                    <a:pt x="4359440" y="22095"/>
                  </a:lnTo>
                  <a:lnTo>
                    <a:pt x="4315439" y="9996"/>
                  </a:lnTo>
                  <a:lnTo>
                    <a:pt x="4269702" y="2543"/>
                  </a:lnTo>
                  <a:lnTo>
                    <a:pt x="4222496" y="0"/>
                  </a:lnTo>
                  <a:close/>
                </a:path>
              </a:pathLst>
            </a:custGeom>
            <a:solidFill>
              <a:srgbClr val="91CF7C"/>
            </a:solidFill>
          </p:spPr>
          <p:txBody>
            <a:bodyPr wrap="square" lIns="0" tIns="0" rIns="0" bIns="0" rtlCol="0"/>
            <a:lstStyle/>
            <a:p>
              <a:endParaRPr/>
            </a:p>
          </p:txBody>
        </p:sp>
      </p:grpSp>
      <p:grpSp>
        <p:nvGrpSpPr>
          <p:cNvPr id="10" name="object 10"/>
          <p:cNvGrpSpPr/>
          <p:nvPr/>
        </p:nvGrpSpPr>
        <p:grpSpPr>
          <a:xfrm>
            <a:off x="284670" y="3649662"/>
            <a:ext cx="4671695" cy="2616200"/>
            <a:chOff x="284670" y="3649662"/>
            <a:chExt cx="4671695" cy="2616200"/>
          </a:xfrm>
        </p:grpSpPr>
        <p:sp>
          <p:nvSpPr>
            <p:cNvPr id="11" name="object 11"/>
            <p:cNvSpPr/>
            <p:nvPr/>
          </p:nvSpPr>
          <p:spPr>
            <a:xfrm>
              <a:off x="292608" y="3657600"/>
              <a:ext cx="4655820" cy="2600325"/>
            </a:xfrm>
            <a:custGeom>
              <a:avLst/>
              <a:gdLst/>
              <a:ahLst/>
              <a:cxnLst/>
              <a:rect l="l" t="t" r="r" b="b"/>
              <a:pathLst>
                <a:path w="4655820" h="2600325">
                  <a:moveTo>
                    <a:pt x="4655820" y="0"/>
                  </a:moveTo>
                  <a:lnTo>
                    <a:pt x="0" y="0"/>
                  </a:lnTo>
                  <a:lnTo>
                    <a:pt x="0" y="2166607"/>
                  </a:lnTo>
                  <a:lnTo>
                    <a:pt x="2542" y="2213825"/>
                  </a:lnTo>
                  <a:lnTo>
                    <a:pt x="9994" y="2259570"/>
                  </a:lnTo>
                  <a:lnTo>
                    <a:pt x="22091" y="2303577"/>
                  </a:lnTo>
                  <a:lnTo>
                    <a:pt x="38568" y="2345583"/>
                  </a:lnTo>
                  <a:lnTo>
                    <a:pt x="59161" y="2385323"/>
                  </a:lnTo>
                  <a:lnTo>
                    <a:pt x="83607" y="2422533"/>
                  </a:lnTo>
                  <a:lnTo>
                    <a:pt x="111639" y="2456948"/>
                  </a:lnTo>
                  <a:lnTo>
                    <a:pt x="142995" y="2488304"/>
                  </a:lnTo>
                  <a:lnTo>
                    <a:pt x="177410" y="2516336"/>
                  </a:lnTo>
                  <a:lnTo>
                    <a:pt x="214620" y="2540782"/>
                  </a:lnTo>
                  <a:lnTo>
                    <a:pt x="254360" y="2561375"/>
                  </a:lnTo>
                  <a:lnTo>
                    <a:pt x="296366" y="2577852"/>
                  </a:lnTo>
                  <a:lnTo>
                    <a:pt x="340373" y="2589949"/>
                  </a:lnTo>
                  <a:lnTo>
                    <a:pt x="386118" y="2597401"/>
                  </a:lnTo>
                  <a:lnTo>
                    <a:pt x="433336" y="2599944"/>
                  </a:lnTo>
                  <a:lnTo>
                    <a:pt x="4655820" y="2599944"/>
                  </a:lnTo>
                  <a:lnTo>
                    <a:pt x="4655820" y="0"/>
                  </a:lnTo>
                  <a:close/>
                </a:path>
              </a:pathLst>
            </a:custGeom>
            <a:solidFill>
              <a:srgbClr val="7D7E7D"/>
            </a:solidFill>
          </p:spPr>
          <p:txBody>
            <a:bodyPr wrap="square" lIns="0" tIns="0" rIns="0" bIns="0" rtlCol="0"/>
            <a:lstStyle/>
            <a:p>
              <a:endParaRPr/>
            </a:p>
          </p:txBody>
        </p:sp>
        <p:sp>
          <p:nvSpPr>
            <p:cNvPr id="12" name="object 12"/>
            <p:cNvSpPr/>
            <p:nvPr/>
          </p:nvSpPr>
          <p:spPr>
            <a:xfrm>
              <a:off x="292608" y="3657600"/>
              <a:ext cx="4655820" cy="2600325"/>
            </a:xfrm>
            <a:custGeom>
              <a:avLst/>
              <a:gdLst/>
              <a:ahLst/>
              <a:cxnLst/>
              <a:rect l="l" t="t" r="r" b="b"/>
              <a:pathLst>
                <a:path w="4655820" h="2600325">
                  <a:moveTo>
                    <a:pt x="4655820" y="2599944"/>
                  </a:moveTo>
                  <a:lnTo>
                    <a:pt x="433336" y="2599944"/>
                  </a:lnTo>
                  <a:lnTo>
                    <a:pt x="386118" y="2597401"/>
                  </a:lnTo>
                  <a:lnTo>
                    <a:pt x="340373" y="2589949"/>
                  </a:lnTo>
                  <a:lnTo>
                    <a:pt x="296366" y="2577852"/>
                  </a:lnTo>
                  <a:lnTo>
                    <a:pt x="254360" y="2561375"/>
                  </a:lnTo>
                  <a:lnTo>
                    <a:pt x="214620" y="2540782"/>
                  </a:lnTo>
                  <a:lnTo>
                    <a:pt x="177410" y="2516336"/>
                  </a:lnTo>
                  <a:lnTo>
                    <a:pt x="142995" y="2488304"/>
                  </a:lnTo>
                  <a:lnTo>
                    <a:pt x="111639" y="2456948"/>
                  </a:lnTo>
                  <a:lnTo>
                    <a:pt x="83607" y="2422533"/>
                  </a:lnTo>
                  <a:lnTo>
                    <a:pt x="59161" y="2385323"/>
                  </a:lnTo>
                  <a:lnTo>
                    <a:pt x="38568" y="2345583"/>
                  </a:lnTo>
                  <a:lnTo>
                    <a:pt x="22091" y="2303577"/>
                  </a:lnTo>
                  <a:lnTo>
                    <a:pt x="9994" y="2259570"/>
                  </a:lnTo>
                  <a:lnTo>
                    <a:pt x="2542" y="2213825"/>
                  </a:lnTo>
                  <a:lnTo>
                    <a:pt x="0" y="2166607"/>
                  </a:lnTo>
                  <a:lnTo>
                    <a:pt x="0" y="0"/>
                  </a:lnTo>
                  <a:lnTo>
                    <a:pt x="4655820" y="0"/>
                  </a:lnTo>
                  <a:lnTo>
                    <a:pt x="4655820" y="2599944"/>
                  </a:lnTo>
                  <a:close/>
                </a:path>
              </a:pathLst>
            </a:custGeom>
            <a:ln w="15875">
              <a:solidFill>
                <a:srgbClr val="FFFFFF"/>
              </a:solidFill>
            </a:ln>
          </p:spPr>
          <p:txBody>
            <a:bodyPr wrap="square" lIns="0" tIns="0" rIns="0" bIns="0" rtlCol="0"/>
            <a:lstStyle/>
            <a:p>
              <a:endParaRPr/>
            </a:p>
          </p:txBody>
        </p:sp>
      </p:grpSp>
      <p:grpSp>
        <p:nvGrpSpPr>
          <p:cNvPr id="14" name="object 14"/>
          <p:cNvGrpSpPr/>
          <p:nvPr/>
        </p:nvGrpSpPr>
        <p:grpSpPr>
          <a:xfrm>
            <a:off x="4950841" y="3641725"/>
            <a:ext cx="4671695" cy="2616200"/>
            <a:chOff x="4940490" y="3649662"/>
            <a:chExt cx="4671695" cy="2616200"/>
          </a:xfrm>
        </p:grpSpPr>
        <p:sp>
          <p:nvSpPr>
            <p:cNvPr id="15" name="object 15"/>
            <p:cNvSpPr/>
            <p:nvPr/>
          </p:nvSpPr>
          <p:spPr>
            <a:xfrm>
              <a:off x="4948428" y="3657600"/>
              <a:ext cx="4655820" cy="2600325"/>
            </a:xfrm>
            <a:custGeom>
              <a:avLst/>
              <a:gdLst/>
              <a:ahLst/>
              <a:cxnLst/>
              <a:rect l="l" t="t" r="r" b="b"/>
              <a:pathLst>
                <a:path w="4655820" h="2600325">
                  <a:moveTo>
                    <a:pt x="4655820" y="0"/>
                  </a:moveTo>
                  <a:lnTo>
                    <a:pt x="0" y="0"/>
                  </a:lnTo>
                  <a:lnTo>
                    <a:pt x="0" y="2599944"/>
                  </a:lnTo>
                  <a:lnTo>
                    <a:pt x="4222496" y="2599944"/>
                  </a:lnTo>
                  <a:lnTo>
                    <a:pt x="4269702" y="2597401"/>
                  </a:lnTo>
                  <a:lnTo>
                    <a:pt x="4315439" y="2589949"/>
                  </a:lnTo>
                  <a:lnTo>
                    <a:pt x="4359440" y="2577852"/>
                  </a:lnTo>
                  <a:lnTo>
                    <a:pt x="4401442" y="2561375"/>
                  </a:lnTo>
                  <a:lnTo>
                    <a:pt x="4441180" y="2540782"/>
                  </a:lnTo>
                  <a:lnTo>
                    <a:pt x="4478389" y="2516336"/>
                  </a:lnTo>
                  <a:lnTo>
                    <a:pt x="4512805" y="2488304"/>
                  </a:lnTo>
                  <a:lnTo>
                    <a:pt x="4544163" y="2456948"/>
                  </a:lnTo>
                  <a:lnTo>
                    <a:pt x="4572199" y="2422533"/>
                  </a:lnTo>
                  <a:lnTo>
                    <a:pt x="4596647" y="2385323"/>
                  </a:lnTo>
                  <a:lnTo>
                    <a:pt x="4617243" y="2345583"/>
                  </a:lnTo>
                  <a:lnTo>
                    <a:pt x="4633724" y="2303577"/>
                  </a:lnTo>
                  <a:lnTo>
                    <a:pt x="4645823" y="2259570"/>
                  </a:lnTo>
                  <a:lnTo>
                    <a:pt x="4653276" y="2213825"/>
                  </a:lnTo>
                  <a:lnTo>
                    <a:pt x="4655820" y="2166607"/>
                  </a:lnTo>
                  <a:lnTo>
                    <a:pt x="4655820" y="0"/>
                  </a:lnTo>
                  <a:close/>
                </a:path>
              </a:pathLst>
            </a:custGeom>
            <a:solidFill>
              <a:srgbClr val="B8B9B8"/>
            </a:solidFill>
          </p:spPr>
          <p:txBody>
            <a:bodyPr wrap="square" lIns="0" tIns="0" rIns="0" bIns="0" rtlCol="0"/>
            <a:lstStyle/>
            <a:p>
              <a:endParaRPr/>
            </a:p>
          </p:txBody>
        </p:sp>
        <p:sp>
          <p:nvSpPr>
            <p:cNvPr id="16" name="object 16"/>
            <p:cNvSpPr/>
            <p:nvPr/>
          </p:nvSpPr>
          <p:spPr>
            <a:xfrm>
              <a:off x="4948428" y="3657600"/>
              <a:ext cx="4655820" cy="2600325"/>
            </a:xfrm>
            <a:custGeom>
              <a:avLst/>
              <a:gdLst/>
              <a:ahLst/>
              <a:cxnLst/>
              <a:rect l="l" t="t" r="r" b="b"/>
              <a:pathLst>
                <a:path w="4655820" h="2600325">
                  <a:moveTo>
                    <a:pt x="4655820" y="0"/>
                  </a:moveTo>
                  <a:lnTo>
                    <a:pt x="4655820" y="2166607"/>
                  </a:lnTo>
                  <a:lnTo>
                    <a:pt x="4653276" y="2213825"/>
                  </a:lnTo>
                  <a:lnTo>
                    <a:pt x="4645823" y="2259570"/>
                  </a:lnTo>
                  <a:lnTo>
                    <a:pt x="4633724" y="2303577"/>
                  </a:lnTo>
                  <a:lnTo>
                    <a:pt x="4617243" y="2345583"/>
                  </a:lnTo>
                  <a:lnTo>
                    <a:pt x="4596647" y="2385323"/>
                  </a:lnTo>
                  <a:lnTo>
                    <a:pt x="4572199" y="2422533"/>
                  </a:lnTo>
                  <a:lnTo>
                    <a:pt x="4544163" y="2456948"/>
                  </a:lnTo>
                  <a:lnTo>
                    <a:pt x="4512805" y="2488304"/>
                  </a:lnTo>
                  <a:lnTo>
                    <a:pt x="4478389" y="2516336"/>
                  </a:lnTo>
                  <a:lnTo>
                    <a:pt x="4441180" y="2540782"/>
                  </a:lnTo>
                  <a:lnTo>
                    <a:pt x="4401442" y="2561375"/>
                  </a:lnTo>
                  <a:lnTo>
                    <a:pt x="4359440" y="2577852"/>
                  </a:lnTo>
                  <a:lnTo>
                    <a:pt x="4315439" y="2589949"/>
                  </a:lnTo>
                  <a:lnTo>
                    <a:pt x="4269702" y="2597401"/>
                  </a:lnTo>
                  <a:lnTo>
                    <a:pt x="4222496" y="2599944"/>
                  </a:lnTo>
                  <a:lnTo>
                    <a:pt x="0" y="2599944"/>
                  </a:lnTo>
                  <a:lnTo>
                    <a:pt x="0" y="0"/>
                  </a:lnTo>
                  <a:lnTo>
                    <a:pt x="4655820" y="0"/>
                  </a:lnTo>
                  <a:close/>
                </a:path>
              </a:pathLst>
            </a:custGeom>
            <a:ln w="15875">
              <a:solidFill>
                <a:srgbClr val="FFFFFF"/>
              </a:solidFill>
            </a:ln>
          </p:spPr>
          <p:txBody>
            <a:bodyPr wrap="square" lIns="0" tIns="0" rIns="0" bIns="0" rtlCol="0"/>
            <a:lstStyle/>
            <a:p>
              <a:endParaRPr/>
            </a:p>
          </p:txBody>
        </p:sp>
      </p:grpSp>
      <p:sp>
        <p:nvSpPr>
          <p:cNvPr id="34" name="object 34"/>
          <p:cNvSpPr txBox="1"/>
          <p:nvPr/>
        </p:nvSpPr>
        <p:spPr>
          <a:xfrm>
            <a:off x="4819141" y="6475496"/>
            <a:ext cx="189230"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latin typeface="Arial"/>
                <a:cs typeface="Arial"/>
              </a:rPr>
              <a:t>16</a:t>
            </a:fld>
            <a:endParaRPr sz="800">
              <a:latin typeface="Arial"/>
              <a:cs typeface="Arial"/>
            </a:endParaRPr>
          </a:p>
        </p:txBody>
      </p:sp>
      <p:sp>
        <p:nvSpPr>
          <p:cNvPr id="42" name="TextBox 41">
            <a:extLst>
              <a:ext uri="{FF2B5EF4-FFF2-40B4-BE49-F238E27FC236}">
                <a16:creationId xmlns="" xmlns:a16="http://schemas.microsoft.com/office/drawing/2014/main" id="{9BC0222F-27CC-59EB-F8FD-726DEC315975}"/>
              </a:ext>
            </a:extLst>
          </p:cNvPr>
          <p:cNvSpPr txBox="1"/>
          <p:nvPr/>
        </p:nvSpPr>
        <p:spPr>
          <a:xfrm>
            <a:off x="5181600" y="4223315"/>
            <a:ext cx="4431792" cy="1492716"/>
          </a:xfrm>
          <a:prstGeom prst="rect">
            <a:avLst/>
          </a:prstGeom>
          <a:noFill/>
        </p:spPr>
        <p:txBody>
          <a:bodyPr wrap="square">
            <a:spAutoFit/>
          </a:bodyPr>
          <a:lstStyle/>
          <a:p>
            <a:pPr marL="0" indent="0">
              <a:spcBef>
                <a:spcPts val="0"/>
              </a:spcBef>
              <a:buNone/>
            </a:pPr>
            <a:r>
              <a:rPr lang="en-US" sz="1300" b="1" i="0" dirty="0">
                <a:solidFill>
                  <a:srgbClr val="0F0F0F"/>
                </a:solidFill>
                <a:effectLst/>
                <a:latin typeface="Century Gothic" panose="020B0502020202020204" pitchFamily="34" charset="0"/>
              </a:rPr>
              <a:t>Shipbuilding, ship repairs, and warehousing stand out as crucial sectors in the blue economy</a:t>
            </a:r>
            <a:r>
              <a:rPr lang="en-US" sz="1300" b="1" dirty="0">
                <a:solidFill>
                  <a:srgbClr val="0F0F0F"/>
                </a:solidFill>
                <a:latin typeface="Century Gothic" panose="020B0502020202020204" pitchFamily="34" charset="0"/>
              </a:rPr>
              <a:t>. </a:t>
            </a:r>
            <a:r>
              <a:rPr lang="en-US" sz="1300" b="1" i="0" dirty="0">
                <a:solidFill>
                  <a:srgbClr val="0F0F0F"/>
                </a:solidFill>
                <a:effectLst/>
                <a:latin typeface="Century Gothic" panose="020B0502020202020204" pitchFamily="34" charset="0"/>
              </a:rPr>
              <a:t>With its esteemed reputation in shipbuilding and ship repair industries, Greece brings forth its rich maritime heritage and a proficient workforce, presenting an excellent opportunity to share knowledge and expertise with Nigeria.</a:t>
            </a:r>
            <a:endParaRPr lang="el-GR" sz="1300" b="1" dirty="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B5CA979D-61FA-0949-9728-5E4840DFA55C}"/>
              </a:ext>
            </a:extLst>
          </p:cNvPr>
          <p:cNvSpPr txBox="1"/>
          <p:nvPr/>
        </p:nvSpPr>
        <p:spPr>
          <a:xfrm>
            <a:off x="417917" y="1521156"/>
            <a:ext cx="4424551" cy="1677382"/>
          </a:xfrm>
          <a:prstGeom prst="rect">
            <a:avLst/>
          </a:prstGeom>
          <a:noFill/>
        </p:spPr>
        <p:txBody>
          <a:bodyPr wrap="square">
            <a:spAutoFit/>
          </a:bodyPr>
          <a:lstStyle/>
          <a:p>
            <a:pPr algn="just"/>
            <a:r>
              <a:rPr lang="en-US" sz="1200" b="1" dirty="0">
                <a:latin typeface="Century Gothic" panose="020B0502020202020204" pitchFamily="34" charset="0"/>
              </a:rPr>
              <a:t/>
            </a:r>
            <a:br>
              <a:rPr lang="en-US" sz="1200" b="1" dirty="0">
                <a:latin typeface="Century Gothic" panose="020B0502020202020204" pitchFamily="34" charset="0"/>
              </a:rPr>
            </a:br>
            <a:r>
              <a:rPr lang="en-US" sz="1300" b="1" i="0" dirty="0">
                <a:solidFill>
                  <a:srgbClr val="0F0F0F"/>
                </a:solidFill>
                <a:effectLst/>
                <a:latin typeface="Century Gothic" panose="020B0502020202020204" pitchFamily="34" charset="0"/>
              </a:rPr>
              <a:t>Maritime Transportation: The maritime sector is vital to Nigeria's economy, supporting imports of raw materials and machinery for manufacturing, as well as exporting commodities. Greece, with its maritime expertise, could collaborate with Nigeria to enhance its maritime infrastructure and meet the growing demand for efficient transportation.</a:t>
            </a:r>
            <a:endParaRPr lang="el-GR" sz="1300" b="1" dirty="0">
              <a:latin typeface="Century Gothic" panose="020B0502020202020204" pitchFamily="34" charset="0"/>
            </a:endParaRPr>
          </a:p>
        </p:txBody>
      </p:sp>
      <p:sp>
        <p:nvSpPr>
          <p:cNvPr id="9" name="TextBox 8">
            <a:extLst>
              <a:ext uri="{FF2B5EF4-FFF2-40B4-BE49-F238E27FC236}">
                <a16:creationId xmlns="" xmlns:a16="http://schemas.microsoft.com/office/drawing/2014/main" id="{018FC788-CFBB-B8EB-04BE-869D17893920}"/>
              </a:ext>
            </a:extLst>
          </p:cNvPr>
          <p:cNvSpPr txBox="1"/>
          <p:nvPr/>
        </p:nvSpPr>
        <p:spPr>
          <a:xfrm>
            <a:off x="5042163" y="1726895"/>
            <a:ext cx="4468350" cy="1092607"/>
          </a:xfrm>
          <a:prstGeom prst="rect">
            <a:avLst/>
          </a:prstGeom>
          <a:noFill/>
        </p:spPr>
        <p:txBody>
          <a:bodyPr wrap="square">
            <a:spAutoFit/>
          </a:bodyPr>
          <a:lstStyle/>
          <a:p>
            <a:r>
              <a:rPr lang="en-US" sz="1300" b="1" i="0" dirty="0">
                <a:solidFill>
                  <a:srgbClr val="0F0F0F"/>
                </a:solidFill>
                <a:effectLst/>
                <a:latin typeface="Century Gothic" panose="020B0502020202020204" pitchFamily="34" charset="0"/>
              </a:rPr>
              <a:t>Aquaculture: Collaborative prospects between Nigeria and Greece in aquaculture include fish farming, processing, utilizing biomass for fish feed, packaging, storage, and leveraging biotechnology to unlock the potential of diverse marine organisms.</a:t>
            </a:r>
            <a:endParaRPr lang="el-GR" sz="1300" b="1" dirty="0">
              <a:latin typeface="Century Gothic" panose="020B0502020202020204" pitchFamily="34" charset="0"/>
            </a:endParaRPr>
          </a:p>
        </p:txBody>
      </p:sp>
      <p:sp>
        <p:nvSpPr>
          <p:cNvPr id="23" name="TextBox 22">
            <a:extLst>
              <a:ext uri="{FF2B5EF4-FFF2-40B4-BE49-F238E27FC236}">
                <a16:creationId xmlns="" xmlns:a16="http://schemas.microsoft.com/office/drawing/2014/main" id="{440128E7-4D9E-80B3-6041-262F97248355}"/>
              </a:ext>
            </a:extLst>
          </p:cNvPr>
          <p:cNvSpPr txBox="1"/>
          <p:nvPr/>
        </p:nvSpPr>
        <p:spPr>
          <a:xfrm>
            <a:off x="380372" y="4189907"/>
            <a:ext cx="4442716" cy="1292662"/>
          </a:xfrm>
          <a:prstGeom prst="rect">
            <a:avLst/>
          </a:prstGeom>
          <a:noFill/>
        </p:spPr>
        <p:txBody>
          <a:bodyPr wrap="square">
            <a:spAutoFit/>
          </a:bodyPr>
          <a:lstStyle/>
          <a:p>
            <a:r>
              <a:rPr lang="en-US" sz="1300" b="1" i="0" dirty="0">
                <a:solidFill>
                  <a:srgbClr val="0F0F0F"/>
                </a:solidFill>
                <a:effectLst/>
                <a:latin typeface="Century Gothic" panose="020B0502020202020204" pitchFamily="34" charset="0"/>
              </a:rPr>
              <a:t>Maritime Education and Training: Crucial for the blue economy</a:t>
            </a:r>
            <a:r>
              <a:rPr lang="en-US" sz="1300" b="1" dirty="0">
                <a:solidFill>
                  <a:srgbClr val="0F0F0F"/>
                </a:solidFill>
                <a:latin typeface="Century Gothic" panose="020B0502020202020204" pitchFamily="34" charset="0"/>
              </a:rPr>
              <a:t>. </a:t>
            </a:r>
            <a:r>
              <a:rPr lang="en-US" sz="1300" b="1" i="0" dirty="0">
                <a:solidFill>
                  <a:srgbClr val="0F0F0F"/>
                </a:solidFill>
                <a:effectLst/>
                <a:latin typeface="Century Gothic" panose="020B0502020202020204" pitchFamily="34" charset="0"/>
              </a:rPr>
              <a:t>Leveraging Greece's expertise in this field, there's an opportunity to enhance Nigerian institutions and curriculum. Joint initiatives can be implemented for capacity building and vocational training within the maritime sector.</a:t>
            </a:r>
            <a:endParaRPr lang="el-GR" sz="1300" b="1" dirty="0">
              <a:latin typeface="Century Gothic" panose="020B0502020202020204" pitchFamily="34" charset="0"/>
            </a:endParaRPr>
          </a:p>
        </p:txBody>
      </p:sp>
      <p:pic>
        <p:nvPicPr>
          <p:cNvPr id="37" name="Εικόνα 36">
            <a:extLst>
              <a:ext uri="{FF2B5EF4-FFF2-40B4-BE49-F238E27FC236}">
                <a16:creationId xmlns="" xmlns:a16="http://schemas.microsoft.com/office/drawing/2014/main" id="{4BA01EBC-68F2-0D62-0E26-33D5551F0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933" y="3208337"/>
            <a:ext cx="1687779" cy="883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p14="http://schemas.microsoft.com/office/powerpoint/2010/main">
        <mc:Choice Requires="p14">
          <p:contentPart p14:bwMode="auto" r:id="rId3">
            <p14:nvContentPartPr>
              <p14:cNvPr id="43" name="Γραφή 42">
                <a:extLst>
                  <a:ext uri="{FF2B5EF4-FFF2-40B4-BE49-F238E27FC236}">
                    <a16:creationId xmlns="" xmlns:a16="http://schemas.microsoft.com/office/drawing/2014/main" id="{DBA0864F-B6E8-49A4-EC9D-827043A62DE6}"/>
                  </a:ext>
                </a:extLst>
              </p14:cNvPr>
              <p14:cNvContentPartPr/>
              <p14:nvPr/>
            </p14:nvContentPartPr>
            <p14:xfrm>
              <a:off x="9250084" y="81728"/>
              <a:ext cx="560160" cy="745560"/>
            </p14:xfrm>
          </p:contentPart>
        </mc:Choice>
        <mc:Fallback xmlns="">
          <p:pic>
            <p:nvPicPr>
              <p:cNvPr id="43" name="Γραφή 42">
                <a:extLst>
                  <a:ext uri="{FF2B5EF4-FFF2-40B4-BE49-F238E27FC236}">
                    <a16:creationId xmlns:a16="http://schemas.microsoft.com/office/drawing/2014/main" id="{DBA0864F-B6E8-49A4-EC9D-827043A62DE6}"/>
                  </a:ext>
                </a:extLst>
              </p:cNvPr>
              <p:cNvPicPr/>
              <p:nvPr/>
            </p:nvPicPr>
            <p:blipFill>
              <a:blip r:embed="rId4"/>
              <a:stretch>
                <a:fillRect/>
              </a:stretch>
            </p:blipFill>
            <p:spPr>
              <a:xfrm>
                <a:off x="9187084" y="19088"/>
                <a:ext cx="685800" cy="871200"/>
              </a:xfrm>
              <a:prstGeom prst="rect">
                <a:avLst/>
              </a:prstGeom>
            </p:spPr>
          </p:pic>
        </mc:Fallback>
      </mc:AlternateContent>
      <p:pic>
        <p:nvPicPr>
          <p:cNvPr id="2" name="Εικόνα 1">
            <a:extLst>
              <a:ext uri="{FF2B5EF4-FFF2-40B4-BE49-F238E27FC236}">
                <a16:creationId xmlns="" xmlns:a16="http://schemas.microsoft.com/office/drawing/2014/main" id="{D9721028-D653-2328-7318-C8F3085C8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9214" y="0"/>
            <a:ext cx="876786" cy="875911"/>
          </a:xfrm>
          <a:prstGeom prst="rect">
            <a:avLst/>
          </a:prstGeom>
        </p:spPr>
      </p:pic>
      <p:sp>
        <p:nvSpPr>
          <p:cNvPr id="8" name="TextBox 7">
            <a:extLst>
              <a:ext uri="{FF2B5EF4-FFF2-40B4-BE49-F238E27FC236}">
                <a16:creationId xmlns="" xmlns:a16="http://schemas.microsoft.com/office/drawing/2014/main" id="{675CC232-015E-7595-18BE-C49A590C8A1C}"/>
              </a:ext>
            </a:extLst>
          </p:cNvPr>
          <p:cNvSpPr txBox="1"/>
          <p:nvPr/>
        </p:nvSpPr>
        <p:spPr>
          <a:xfrm>
            <a:off x="380372" y="393208"/>
            <a:ext cx="5678084" cy="646331"/>
          </a:xfrm>
          <a:prstGeom prst="rect">
            <a:avLst/>
          </a:prstGeom>
          <a:noFill/>
        </p:spPr>
        <p:txBody>
          <a:bodyPr wrap="square" rtlCol="0">
            <a:spAutoFit/>
          </a:bodyPr>
          <a:lstStyle/>
          <a:p>
            <a:r>
              <a:rPr lang="en-US" dirty="0">
                <a:latin typeface="Century Gothic" panose="020B0502020202020204" pitchFamily="34" charset="0"/>
              </a:rPr>
              <a:t>Key Sectors</a:t>
            </a:r>
          </a:p>
          <a:p>
            <a:endParaRPr lang="el-GR" dirty="0"/>
          </a:p>
        </p:txBody>
      </p:sp>
      <p:sp>
        <p:nvSpPr>
          <p:cNvPr id="13" name="Slide Number Placeholder 12"/>
          <p:cNvSpPr>
            <a:spLocks noGrp="1"/>
          </p:cNvSpPr>
          <p:nvPr>
            <p:ph type="sldNum" sz="quarter" idx="7"/>
          </p:nvPr>
        </p:nvSpPr>
        <p:spPr>
          <a:xfrm>
            <a:off x="4819141" y="6475496"/>
            <a:ext cx="189230" cy="139700"/>
          </a:xfrm>
        </p:spPr>
        <p:txBody>
          <a:bodyPr/>
          <a:lstStyle/>
          <a:p>
            <a:pPr marL="38100">
              <a:lnSpc>
                <a:spcPct val="100000"/>
              </a:lnSpc>
              <a:spcBef>
                <a:spcPts val="25"/>
              </a:spcBef>
            </a:pPr>
            <a:fld id="{81D60167-4931-47E6-BA6A-407CBD079E47}" type="slidenum">
              <a:rPr lang="el-GR" smtClean="0"/>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377752-E3BC-0C0F-0AAA-5AB499AF46EF}"/>
              </a:ext>
            </a:extLst>
          </p:cNvPr>
          <p:cNvSpPr>
            <a:spLocks noGrp="1"/>
          </p:cNvSpPr>
          <p:nvPr>
            <p:ph type="title"/>
          </p:nvPr>
        </p:nvSpPr>
        <p:spPr>
          <a:xfrm>
            <a:off x="381000" y="381000"/>
            <a:ext cx="8368181" cy="892552"/>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0" i="0" dirty="0">
                <a:effectLst/>
                <a:latin typeface="Century Gothic" panose="020B0502020202020204" pitchFamily="34" charset="0"/>
              </a:rPr>
              <a:t>Diverse Opportunities</a:t>
            </a:r>
            <a:br>
              <a:rPr lang="en-US" b="0" i="0" dirty="0">
                <a:effectLst/>
                <a:latin typeface="Century Gothic" panose="020B0502020202020204" pitchFamily="34" charset="0"/>
              </a:rPr>
            </a:br>
            <a:r>
              <a:rPr kumimoji="0" lang="en-US" sz="180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Diverse Opportunities</a:t>
            </a:r>
            <a: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
            </a:r>
            <a:br>
              <a:rPr kumimoji="0" lang="en-US" sz="1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br>
            <a:endParaRPr lang="el-GR" dirty="0"/>
          </a:p>
        </p:txBody>
      </p:sp>
      <p:sp>
        <p:nvSpPr>
          <p:cNvPr id="3" name="Θέση κειμένου 2">
            <a:extLst>
              <a:ext uri="{FF2B5EF4-FFF2-40B4-BE49-F238E27FC236}">
                <a16:creationId xmlns="" xmlns:a16="http://schemas.microsoft.com/office/drawing/2014/main" id="{36A8BFB9-794E-6096-33D3-3A677C848D30}"/>
              </a:ext>
            </a:extLst>
          </p:cNvPr>
          <p:cNvSpPr>
            <a:spLocks noGrp="1"/>
          </p:cNvSpPr>
          <p:nvPr>
            <p:ph type="body" idx="1"/>
          </p:nvPr>
        </p:nvSpPr>
        <p:spPr>
          <a:xfrm>
            <a:off x="533400" y="1219200"/>
            <a:ext cx="8534400" cy="3877985"/>
          </a:xfrm>
          <a:noFill/>
        </p:spPr>
        <p:txBody>
          <a:bodyPr/>
          <a:lstStyle/>
          <a:p>
            <a:pPr marL="342900" indent="-342900" algn="l">
              <a:buFont typeface="+mj-lt"/>
              <a:buAutoNum type="arabicPeriod"/>
            </a:pPr>
            <a:r>
              <a:rPr lang="en-US" b="0" i="0" dirty="0">
                <a:effectLst/>
                <a:latin typeface="Century Gothic" panose="020B0502020202020204" pitchFamily="34" charset="0"/>
              </a:rPr>
              <a:t>Tourism</a:t>
            </a:r>
          </a:p>
          <a:p>
            <a:pPr marL="342900" indent="-342900" algn="l">
              <a:buFont typeface="+mj-lt"/>
              <a:buAutoNum type="arabicPeriod"/>
            </a:pPr>
            <a:r>
              <a:rPr lang="en-US" b="0" i="0" dirty="0">
                <a:effectLst/>
                <a:latin typeface="Century Gothic" panose="020B0502020202020204" pitchFamily="34" charset="0"/>
              </a:rPr>
              <a:t>Entertainment (Nollywood)</a:t>
            </a:r>
          </a:p>
          <a:p>
            <a:pPr marL="342900" indent="-342900" algn="l">
              <a:buFont typeface="+mj-lt"/>
              <a:buAutoNum type="arabicPeriod"/>
            </a:pPr>
            <a:r>
              <a:rPr lang="en-US" b="0" i="0" dirty="0">
                <a:effectLst/>
                <a:latin typeface="Century Gothic" panose="020B0502020202020204" pitchFamily="34" charset="0"/>
              </a:rPr>
              <a:t>Music</a:t>
            </a:r>
          </a:p>
          <a:p>
            <a:pPr marL="342900" indent="-342900" algn="l">
              <a:buFont typeface="+mj-lt"/>
              <a:buAutoNum type="arabicPeriod"/>
            </a:pPr>
            <a:r>
              <a:rPr lang="en-US" b="0" i="0" dirty="0">
                <a:effectLst/>
                <a:latin typeface="Century Gothic" panose="020B0502020202020204" pitchFamily="34" charset="0"/>
              </a:rPr>
              <a:t>Sport</a:t>
            </a:r>
          </a:p>
          <a:p>
            <a:pPr marL="342900" indent="-342900" algn="l">
              <a:buFont typeface="+mj-lt"/>
              <a:buAutoNum type="arabicPeriod"/>
            </a:pPr>
            <a:endParaRPr lang="en-US" dirty="0">
              <a:latin typeface="Century Gothic" panose="020B0502020202020204" pitchFamily="34" charset="0"/>
            </a:endParaRPr>
          </a:p>
          <a:p>
            <a:pPr algn="l"/>
            <a:r>
              <a:rPr lang="en-US" b="1" i="0" dirty="0">
                <a:solidFill>
                  <a:srgbClr val="0F0F0F"/>
                </a:solidFill>
                <a:effectLst/>
                <a:latin typeface="Century Gothic" panose="020B0502020202020204" pitchFamily="34" charset="0"/>
              </a:rPr>
              <a:t>Investment Channels</a:t>
            </a:r>
          </a:p>
          <a:p>
            <a:pPr marL="285750" indent="-285750" algn="l">
              <a:buFont typeface="Arial" panose="020B0604020202020204" pitchFamily="34" charset="0"/>
              <a:buChar char="•"/>
            </a:pPr>
            <a:r>
              <a:rPr lang="en-US" b="0" i="0" dirty="0">
                <a:effectLst/>
                <a:latin typeface="Century Gothic" panose="020B0502020202020204" pitchFamily="34" charset="0"/>
              </a:rPr>
              <a:t>Investing in a Nigerian Company:</a:t>
            </a:r>
          </a:p>
          <a:p>
            <a:pPr marL="742950" lvl="1" indent="-285750" algn="l">
              <a:buFont typeface="Arial" panose="020B0604020202020204" pitchFamily="34" charset="0"/>
              <a:buChar char="•"/>
            </a:pPr>
            <a:r>
              <a:rPr lang="en-US" b="0" i="0" dirty="0">
                <a:effectLst/>
                <a:latin typeface="Century Gothic" panose="020B0502020202020204" pitchFamily="34" charset="0"/>
              </a:rPr>
              <a:t>Purchase shares in any Nigerian company.</a:t>
            </a:r>
          </a:p>
          <a:p>
            <a:pPr marL="742950" lvl="1" indent="-285750" algn="l">
              <a:buFont typeface="Arial" panose="020B0604020202020204" pitchFamily="34" charset="0"/>
              <a:buChar char="•"/>
            </a:pPr>
            <a:endParaRPr lang="en-US" b="0" i="0" dirty="0">
              <a:effectLst/>
              <a:latin typeface="Century Gothic" panose="020B0502020202020204" pitchFamily="34" charset="0"/>
            </a:endParaRPr>
          </a:p>
          <a:p>
            <a:pPr algn="l"/>
            <a:r>
              <a:rPr lang="en-US" b="1" i="0" dirty="0">
                <a:effectLst/>
                <a:latin typeface="Century Gothic" panose="020B0502020202020204" pitchFamily="34" charset="0"/>
              </a:rPr>
              <a:t>Government Bonds</a:t>
            </a:r>
          </a:p>
          <a:p>
            <a:pPr algn="l">
              <a:buFont typeface="Arial" panose="020B0604020202020204" pitchFamily="34" charset="0"/>
              <a:buChar char="•"/>
            </a:pPr>
            <a:r>
              <a:rPr lang="en-US" b="0" i="0" dirty="0">
                <a:effectLst/>
                <a:latin typeface="Century Gothic" panose="020B0502020202020204" pitchFamily="34" charset="0"/>
              </a:rPr>
              <a:t>Investing in Nigerian Government Bonds:</a:t>
            </a:r>
          </a:p>
          <a:p>
            <a:pPr marL="742950" lvl="1" indent="-285750" algn="l">
              <a:buFont typeface="Arial" panose="020B0604020202020204" pitchFamily="34" charset="0"/>
              <a:buChar char="•"/>
            </a:pPr>
            <a:r>
              <a:rPr lang="en-US" b="0" i="0" dirty="0">
                <a:effectLst/>
                <a:latin typeface="Century Gothic" panose="020B0502020202020204" pitchFamily="34" charset="0"/>
              </a:rPr>
              <a:t>Acquire bonds through a Nigerian bank or broker.</a:t>
            </a:r>
          </a:p>
          <a:p>
            <a:pPr algn="l"/>
            <a:endParaRPr lang="en-US" b="0" i="0" dirty="0">
              <a:effectLst/>
              <a:latin typeface="Century Gothic" panose="020B0502020202020204" pitchFamily="34" charset="0"/>
            </a:endParaRPr>
          </a:p>
          <a:p>
            <a:endParaRPr lang="el-GR" dirty="0"/>
          </a:p>
        </p:txBody>
      </p:sp>
      <p:pic>
        <p:nvPicPr>
          <p:cNvPr id="4" name="Εικόνα 3">
            <a:extLst>
              <a:ext uri="{FF2B5EF4-FFF2-40B4-BE49-F238E27FC236}">
                <a16:creationId xmlns="" xmlns:a16="http://schemas.microsoft.com/office/drawing/2014/main" id="{F13666DD-410B-C25B-FB47-09988ADC0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9300"/>
            <a:ext cx="762000" cy="761240"/>
          </a:xfrm>
          <a:prstGeom prst="rect">
            <a:avLst/>
          </a:prstGeom>
        </p:spPr>
      </p:pic>
      <p:sp>
        <p:nvSpPr>
          <p:cNvPr id="6" name="Slide Number Placeholder 5"/>
          <p:cNvSpPr>
            <a:spLocks noGrp="1"/>
          </p:cNvSpPr>
          <p:nvPr>
            <p:ph type="sldNum" sz="quarter" idx="7"/>
          </p:nvPr>
        </p:nvSpPr>
        <p:spPr>
          <a:xfrm>
            <a:off x="4819140" y="6477000"/>
            <a:ext cx="210059" cy="138196"/>
          </a:xfrm>
        </p:spPr>
        <p:txBody>
          <a:bodyPr/>
          <a:lstStyle/>
          <a:p>
            <a:pPr marL="38100">
              <a:lnSpc>
                <a:spcPct val="100000"/>
              </a:lnSpc>
              <a:spcBef>
                <a:spcPts val="25"/>
              </a:spcBef>
            </a:pPr>
            <a:fld id="{81D60167-4931-47E6-BA6A-407CBD079E47}" type="slidenum">
              <a:rPr lang="el-GR" smtClean="0"/>
              <a:t>17</a:t>
            </a:fld>
            <a:endParaRPr lang="el-GR" dirty="0"/>
          </a:p>
        </p:txBody>
      </p:sp>
    </p:spTree>
    <p:extLst>
      <p:ext uri="{BB962C8B-B14F-4D97-AF65-F5344CB8AC3E}">
        <p14:creationId xmlns:p14="http://schemas.microsoft.com/office/powerpoint/2010/main" val="400940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8871" y="208787"/>
            <a:ext cx="9630156" cy="6201156"/>
            <a:chOff x="118871" y="208787"/>
            <a:chExt cx="9630156" cy="6201156"/>
          </a:xfrm>
        </p:grpSpPr>
        <p:sp>
          <p:nvSpPr>
            <p:cNvPr id="3" name="object 3"/>
            <p:cNvSpPr/>
            <p:nvPr/>
          </p:nvSpPr>
          <p:spPr>
            <a:xfrm>
              <a:off x="118871" y="208787"/>
              <a:ext cx="9038844" cy="7528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8871" y="208787"/>
              <a:ext cx="9039225" cy="753110"/>
            </a:xfrm>
            <a:custGeom>
              <a:avLst/>
              <a:gdLst/>
              <a:ahLst/>
              <a:cxnLst/>
              <a:rect l="l" t="t" r="r" b="b"/>
              <a:pathLst>
                <a:path w="9039225" h="753110">
                  <a:moveTo>
                    <a:pt x="9038844" y="0"/>
                  </a:moveTo>
                  <a:lnTo>
                    <a:pt x="0" y="0"/>
                  </a:lnTo>
                  <a:lnTo>
                    <a:pt x="0" y="650112"/>
                  </a:lnTo>
                  <a:lnTo>
                    <a:pt x="1479804" y="650112"/>
                  </a:lnTo>
                  <a:lnTo>
                    <a:pt x="1762252" y="748537"/>
                  </a:lnTo>
                  <a:lnTo>
                    <a:pt x="1768475" y="749553"/>
                  </a:lnTo>
                  <a:lnTo>
                    <a:pt x="1778000" y="751204"/>
                  </a:lnTo>
                  <a:lnTo>
                    <a:pt x="1787398" y="752855"/>
                  </a:lnTo>
                  <a:lnTo>
                    <a:pt x="1795272" y="752855"/>
                  </a:lnTo>
                  <a:lnTo>
                    <a:pt x="1804670" y="752855"/>
                  </a:lnTo>
                  <a:lnTo>
                    <a:pt x="1812416" y="751204"/>
                  </a:lnTo>
                  <a:lnTo>
                    <a:pt x="1821941" y="749553"/>
                  </a:lnTo>
                  <a:lnTo>
                    <a:pt x="1828164" y="748537"/>
                  </a:lnTo>
                  <a:lnTo>
                    <a:pt x="2110613" y="650112"/>
                  </a:lnTo>
                  <a:lnTo>
                    <a:pt x="9038844" y="650112"/>
                  </a:lnTo>
                  <a:lnTo>
                    <a:pt x="9038844" y="0"/>
                  </a:lnTo>
                  <a:close/>
                </a:path>
              </a:pathLst>
            </a:custGeom>
            <a:ln w="9525">
              <a:solidFill>
                <a:srgbClr val="3D762A"/>
              </a:solidFill>
            </a:ln>
          </p:spPr>
          <p:txBody>
            <a:bodyPr wrap="square" lIns="0" tIns="0" rIns="0" bIns="0" rtlCol="0"/>
            <a:lstStyle/>
            <a:p>
              <a:endParaRPr/>
            </a:p>
          </p:txBody>
        </p:sp>
        <p:sp>
          <p:nvSpPr>
            <p:cNvPr id="6" name="object 6"/>
            <p:cNvSpPr/>
            <p:nvPr/>
          </p:nvSpPr>
          <p:spPr>
            <a:xfrm>
              <a:off x="150875" y="940307"/>
              <a:ext cx="9598152" cy="546963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6407" y="993648"/>
              <a:ext cx="9471660" cy="5343525"/>
            </a:xfrm>
            <a:custGeom>
              <a:avLst/>
              <a:gdLst/>
              <a:ahLst/>
              <a:cxnLst/>
              <a:rect l="l" t="t" r="r" b="b"/>
              <a:pathLst>
                <a:path w="9471660" h="5343525">
                  <a:moveTo>
                    <a:pt x="9471660" y="0"/>
                  </a:moveTo>
                  <a:lnTo>
                    <a:pt x="0" y="0"/>
                  </a:lnTo>
                  <a:lnTo>
                    <a:pt x="0" y="5343144"/>
                  </a:lnTo>
                  <a:lnTo>
                    <a:pt x="9471660" y="5343144"/>
                  </a:lnTo>
                  <a:lnTo>
                    <a:pt x="9471660" y="0"/>
                  </a:lnTo>
                  <a:close/>
                </a:path>
              </a:pathLst>
            </a:custGeom>
            <a:solidFill>
              <a:srgbClr val="FFFFFF"/>
            </a:solidFill>
          </p:spPr>
          <p:txBody>
            <a:bodyPr wrap="square" lIns="0" tIns="0" rIns="0" bIns="0" rtlCol="0"/>
            <a:lstStyle/>
            <a:p>
              <a:endParaRPr/>
            </a:p>
          </p:txBody>
        </p:sp>
      </p:grpSp>
      <p:sp>
        <p:nvSpPr>
          <p:cNvPr id="8" name="object 8"/>
          <p:cNvSpPr txBox="1"/>
          <p:nvPr/>
        </p:nvSpPr>
        <p:spPr>
          <a:xfrm>
            <a:off x="4844540" y="6465823"/>
            <a:ext cx="184659" cy="135935"/>
          </a:xfrm>
          <a:prstGeom prst="rect">
            <a:avLst/>
          </a:prstGeom>
        </p:spPr>
        <p:txBody>
          <a:bodyPr vert="horz" wrap="square" lIns="0" tIns="12700" rIns="0" bIns="0" rtlCol="0">
            <a:spAutoFit/>
          </a:bodyPr>
          <a:lstStyle/>
          <a:p>
            <a:pPr marL="12700">
              <a:lnSpc>
                <a:spcPct val="100000"/>
              </a:lnSpc>
              <a:spcBef>
                <a:spcPts val="100"/>
              </a:spcBef>
            </a:pPr>
            <a:r>
              <a:rPr lang="en-US" sz="800" dirty="0" smtClean="0">
                <a:latin typeface="Arial"/>
                <a:cs typeface="Arial"/>
              </a:rPr>
              <a:t>18</a:t>
            </a:r>
            <a:endParaRPr sz="800" dirty="0">
              <a:latin typeface="Arial"/>
              <a:cs typeface="Arial"/>
            </a:endParaRPr>
          </a:p>
        </p:txBody>
      </p:sp>
      <p:sp>
        <p:nvSpPr>
          <p:cNvPr id="10" name="object 10"/>
          <p:cNvSpPr/>
          <p:nvPr/>
        </p:nvSpPr>
        <p:spPr>
          <a:xfrm>
            <a:off x="2049779" y="1630679"/>
            <a:ext cx="7553325" cy="1068705"/>
          </a:xfrm>
          <a:custGeom>
            <a:avLst/>
            <a:gdLst/>
            <a:ahLst/>
            <a:cxnLst/>
            <a:rect l="l" t="t" r="r" b="b"/>
            <a:pathLst>
              <a:path w="7553325" h="1068705">
                <a:moveTo>
                  <a:pt x="7552944" y="178054"/>
                </a:moveTo>
                <a:lnTo>
                  <a:pt x="7552944" y="890270"/>
                </a:lnTo>
                <a:lnTo>
                  <a:pt x="7546581" y="937590"/>
                </a:lnTo>
                <a:lnTo>
                  <a:pt x="7528625" y="980120"/>
                </a:lnTo>
                <a:lnTo>
                  <a:pt x="7500778" y="1016158"/>
                </a:lnTo>
                <a:lnTo>
                  <a:pt x="7464740" y="1044005"/>
                </a:lnTo>
                <a:lnTo>
                  <a:pt x="7422210" y="1061961"/>
                </a:lnTo>
                <a:lnTo>
                  <a:pt x="7374890" y="1068324"/>
                </a:lnTo>
                <a:lnTo>
                  <a:pt x="0" y="1068324"/>
                </a:lnTo>
                <a:lnTo>
                  <a:pt x="0" y="0"/>
                </a:lnTo>
                <a:lnTo>
                  <a:pt x="7374890" y="0"/>
                </a:lnTo>
                <a:lnTo>
                  <a:pt x="7422210" y="6362"/>
                </a:lnTo>
                <a:lnTo>
                  <a:pt x="7464740" y="24318"/>
                </a:lnTo>
                <a:lnTo>
                  <a:pt x="7500778" y="52165"/>
                </a:lnTo>
                <a:lnTo>
                  <a:pt x="7528625" y="88203"/>
                </a:lnTo>
                <a:lnTo>
                  <a:pt x="7546581" y="130733"/>
                </a:lnTo>
                <a:lnTo>
                  <a:pt x="7552944" y="178054"/>
                </a:lnTo>
                <a:close/>
              </a:path>
            </a:pathLst>
          </a:custGeom>
          <a:ln w="9525">
            <a:solidFill>
              <a:srgbClr val="539E39"/>
            </a:solidFill>
          </a:ln>
        </p:spPr>
        <p:txBody>
          <a:bodyPr wrap="square" lIns="0" tIns="0" rIns="0" bIns="0" rtlCol="0"/>
          <a:lstStyle/>
          <a:p>
            <a:endParaRPr/>
          </a:p>
        </p:txBody>
      </p:sp>
      <p:sp>
        <p:nvSpPr>
          <p:cNvPr id="12" name="object 12"/>
          <p:cNvSpPr/>
          <p:nvPr/>
        </p:nvSpPr>
        <p:spPr>
          <a:xfrm>
            <a:off x="355091" y="1770888"/>
            <a:ext cx="1805939" cy="782320"/>
          </a:xfrm>
          <a:custGeom>
            <a:avLst/>
            <a:gdLst/>
            <a:ahLst/>
            <a:cxnLst/>
            <a:rect l="l" t="t" r="r" b="b"/>
            <a:pathLst>
              <a:path w="1805939" h="782319">
                <a:moveTo>
                  <a:pt x="1675638" y="0"/>
                </a:moveTo>
                <a:lnTo>
                  <a:pt x="130301" y="0"/>
                </a:lnTo>
                <a:lnTo>
                  <a:pt x="79584" y="10233"/>
                </a:lnTo>
                <a:lnTo>
                  <a:pt x="38166" y="38147"/>
                </a:lnTo>
                <a:lnTo>
                  <a:pt x="10240" y="79563"/>
                </a:lnTo>
                <a:lnTo>
                  <a:pt x="0" y="130301"/>
                </a:lnTo>
                <a:lnTo>
                  <a:pt x="0" y="651510"/>
                </a:lnTo>
                <a:lnTo>
                  <a:pt x="10240" y="702248"/>
                </a:lnTo>
                <a:lnTo>
                  <a:pt x="38166" y="743664"/>
                </a:lnTo>
                <a:lnTo>
                  <a:pt x="79584" y="771578"/>
                </a:lnTo>
                <a:lnTo>
                  <a:pt x="130301" y="781812"/>
                </a:lnTo>
                <a:lnTo>
                  <a:pt x="1675638" y="781812"/>
                </a:lnTo>
                <a:lnTo>
                  <a:pt x="1726376" y="771578"/>
                </a:lnTo>
                <a:lnTo>
                  <a:pt x="1767792" y="743664"/>
                </a:lnTo>
                <a:lnTo>
                  <a:pt x="1795706" y="702248"/>
                </a:lnTo>
                <a:lnTo>
                  <a:pt x="1805939" y="651510"/>
                </a:lnTo>
                <a:lnTo>
                  <a:pt x="1805939" y="130301"/>
                </a:lnTo>
                <a:lnTo>
                  <a:pt x="1795706" y="79563"/>
                </a:lnTo>
                <a:lnTo>
                  <a:pt x="1767792" y="38147"/>
                </a:lnTo>
                <a:lnTo>
                  <a:pt x="1726376" y="10233"/>
                </a:lnTo>
                <a:lnTo>
                  <a:pt x="1675638" y="0"/>
                </a:lnTo>
                <a:close/>
              </a:path>
            </a:pathLst>
          </a:custGeom>
          <a:solidFill>
            <a:srgbClr val="3D762A"/>
          </a:solidFill>
        </p:spPr>
        <p:txBody>
          <a:bodyPr wrap="square" lIns="0" tIns="0" rIns="0" bIns="0" rtlCol="0"/>
          <a:lstStyle/>
          <a:p>
            <a:endParaRPr/>
          </a:p>
        </p:txBody>
      </p:sp>
      <p:sp>
        <p:nvSpPr>
          <p:cNvPr id="13" name="object 13"/>
          <p:cNvSpPr txBox="1"/>
          <p:nvPr/>
        </p:nvSpPr>
        <p:spPr>
          <a:xfrm>
            <a:off x="505155" y="1893569"/>
            <a:ext cx="1503680" cy="499496"/>
          </a:xfrm>
          <a:prstGeom prst="rect">
            <a:avLst/>
          </a:prstGeom>
        </p:spPr>
        <p:txBody>
          <a:bodyPr vert="horz" wrap="square" lIns="0" tIns="37465" rIns="0" bIns="0" rtlCol="0">
            <a:spAutoFit/>
          </a:bodyPr>
          <a:lstStyle/>
          <a:p>
            <a:pPr marL="12700" marR="5080" indent="24130">
              <a:lnSpc>
                <a:spcPts val="1750"/>
              </a:lnSpc>
              <a:spcBef>
                <a:spcPts val="295"/>
              </a:spcBef>
            </a:pPr>
            <a:r>
              <a:rPr lang="en-US" dirty="0">
                <a:latin typeface="Roboto" panose="02000000000000000000" pitchFamily="2" charset="0"/>
                <a:ea typeface="Roboto" panose="02000000000000000000" pitchFamily="2" charset="0"/>
                <a:cs typeface="Roboto" panose="02000000000000000000" pitchFamily="2" charset="0"/>
              </a:rPr>
              <a:t>Investment Image</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4" name="object 14"/>
          <p:cNvSpPr/>
          <p:nvPr/>
        </p:nvSpPr>
        <p:spPr>
          <a:xfrm>
            <a:off x="2049779" y="2766060"/>
            <a:ext cx="7553325" cy="1069975"/>
          </a:xfrm>
          <a:custGeom>
            <a:avLst/>
            <a:gdLst/>
            <a:ahLst/>
            <a:cxnLst/>
            <a:rect l="l" t="t" r="r" b="b"/>
            <a:pathLst>
              <a:path w="7553325" h="1069975">
                <a:moveTo>
                  <a:pt x="7552944" y="178307"/>
                </a:moveTo>
                <a:lnTo>
                  <a:pt x="7552944" y="891539"/>
                </a:lnTo>
                <a:lnTo>
                  <a:pt x="7546571" y="938923"/>
                </a:lnTo>
                <a:lnTo>
                  <a:pt x="7528588" y="981512"/>
                </a:lnTo>
                <a:lnTo>
                  <a:pt x="7500699" y="1017603"/>
                </a:lnTo>
                <a:lnTo>
                  <a:pt x="7464608" y="1045492"/>
                </a:lnTo>
                <a:lnTo>
                  <a:pt x="7422019" y="1063475"/>
                </a:lnTo>
                <a:lnTo>
                  <a:pt x="7374636" y="1069847"/>
                </a:lnTo>
                <a:lnTo>
                  <a:pt x="0" y="1069847"/>
                </a:lnTo>
                <a:lnTo>
                  <a:pt x="0" y="0"/>
                </a:lnTo>
                <a:lnTo>
                  <a:pt x="7374636" y="0"/>
                </a:lnTo>
                <a:lnTo>
                  <a:pt x="7422019" y="6372"/>
                </a:lnTo>
                <a:lnTo>
                  <a:pt x="7464608" y="24355"/>
                </a:lnTo>
                <a:lnTo>
                  <a:pt x="7500699" y="52244"/>
                </a:lnTo>
                <a:lnTo>
                  <a:pt x="7528588" y="88335"/>
                </a:lnTo>
                <a:lnTo>
                  <a:pt x="7546571" y="130924"/>
                </a:lnTo>
                <a:lnTo>
                  <a:pt x="7552944" y="178307"/>
                </a:lnTo>
                <a:close/>
              </a:path>
            </a:pathLst>
          </a:custGeom>
          <a:ln w="9524">
            <a:solidFill>
              <a:srgbClr val="539E39"/>
            </a:solidFill>
          </a:ln>
        </p:spPr>
        <p:txBody>
          <a:bodyPr wrap="square" lIns="0" tIns="0" rIns="0" bIns="0" rtlCol="0"/>
          <a:lstStyle/>
          <a:p>
            <a:endParaRPr/>
          </a:p>
        </p:txBody>
      </p:sp>
      <p:grpSp>
        <p:nvGrpSpPr>
          <p:cNvPr id="16" name="object 16"/>
          <p:cNvGrpSpPr/>
          <p:nvPr/>
        </p:nvGrpSpPr>
        <p:grpSpPr>
          <a:xfrm>
            <a:off x="349136" y="2848075"/>
            <a:ext cx="1815464" cy="793115"/>
            <a:chOff x="350329" y="2878645"/>
            <a:chExt cx="1815464" cy="793115"/>
          </a:xfrm>
        </p:grpSpPr>
        <p:sp>
          <p:nvSpPr>
            <p:cNvPr id="17" name="object 17"/>
            <p:cNvSpPr/>
            <p:nvPr/>
          </p:nvSpPr>
          <p:spPr>
            <a:xfrm>
              <a:off x="355091" y="2883407"/>
              <a:ext cx="1805939" cy="783590"/>
            </a:xfrm>
            <a:custGeom>
              <a:avLst/>
              <a:gdLst/>
              <a:ahLst/>
              <a:cxnLst/>
              <a:rect l="l" t="t" r="r" b="b"/>
              <a:pathLst>
                <a:path w="1805939" h="783589">
                  <a:moveTo>
                    <a:pt x="1675383" y="0"/>
                  </a:moveTo>
                  <a:lnTo>
                    <a:pt x="130556" y="0"/>
                  </a:lnTo>
                  <a:lnTo>
                    <a:pt x="79740" y="10255"/>
                  </a:lnTo>
                  <a:lnTo>
                    <a:pt x="38241" y="38226"/>
                  </a:lnTo>
                  <a:lnTo>
                    <a:pt x="10260" y="79724"/>
                  </a:lnTo>
                  <a:lnTo>
                    <a:pt x="0" y="130555"/>
                  </a:lnTo>
                  <a:lnTo>
                    <a:pt x="0" y="652779"/>
                  </a:lnTo>
                  <a:lnTo>
                    <a:pt x="10260" y="703611"/>
                  </a:lnTo>
                  <a:lnTo>
                    <a:pt x="38241" y="745108"/>
                  </a:lnTo>
                  <a:lnTo>
                    <a:pt x="79740" y="773080"/>
                  </a:lnTo>
                  <a:lnTo>
                    <a:pt x="130556" y="783335"/>
                  </a:lnTo>
                  <a:lnTo>
                    <a:pt x="1675383" y="783335"/>
                  </a:lnTo>
                  <a:lnTo>
                    <a:pt x="1726215" y="773080"/>
                  </a:lnTo>
                  <a:lnTo>
                    <a:pt x="1767713" y="745108"/>
                  </a:lnTo>
                  <a:lnTo>
                    <a:pt x="1795684" y="703611"/>
                  </a:lnTo>
                  <a:lnTo>
                    <a:pt x="1805939" y="652779"/>
                  </a:lnTo>
                  <a:lnTo>
                    <a:pt x="1805939" y="130555"/>
                  </a:lnTo>
                  <a:lnTo>
                    <a:pt x="1795684" y="79724"/>
                  </a:lnTo>
                  <a:lnTo>
                    <a:pt x="1767713" y="38226"/>
                  </a:lnTo>
                  <a:lnTo>
                    <a:pt x="1726215" y="10255"/>
                  </a:lnTo>
                  <a:lnTo>
                    <a:pt x="1675383" y="0"/>
                  </a:lnTo>
                  <a:close/>
                </a:path>
              </a:pathLst>
            </a:custGeom>
            <a:solidFill>
              <a:srgbClr val="3D762A"/>
            </a:solidFill>
          </p:spPr>
          <p:txBody>
            <a:bodyPr wrap="square" lIns="0" tIns="0" rIns="0" bIns="0" rtlCol="0"/>
            <a:lstStyle/>
            <a:p>
              <a:endParaRPr/>
            </a:p>
          </p:txBody>
        </p:sp>
        <p:sp>
          <p:nvSpPr>
            <p:cNvPr id="18" name="object 18"/>
            <p:cNvSpPr/>
            <p:nvPr/>
          </p:nvSpPr>
          <p:spPr>
            <a:xfrm>
              <a:off x="355091" y="2883407"/>
              <a:ext cx="1805939" cy="783590"/>
            </a:xfrm>
            <a:custGeom>
              <a:avLst/>
              <a:gdLst/>
              <a:ahLst/>
              <a:cxnLst/>
              <a:rect l="l" t="t" r="r" b="b"/>
              <a:pathLst>
                <a:path w="1805939" h="783589">
                  <a:moveTo>
                    <a:pt x="0" y="130555"/>
                  </a:moveTo>
                  <a:lnTo>
                    <a:pt x="10260" y="79724"/>
                  </a:lnTo>
                  <a:lnTo>
                    <a:pt x="38241" y="38226"/>
                  </a:lnTo>
                  <a:lnTo>
                    <a:pt x="79740" y="10255"/>
                  </a:lnTo>
                  <a:lnTo>
                    <a:pt x="130556" y="0"/>
                  </a:lnTo>
                  <a:lnTo>
                    <a:pt x="1675383" y="0"/>
                  </a:lnTo>
                  <a:lnTo>
                    <a:pt x="1726215" y="10255"/>
                  </a:lnTo>
                  <a:lnTo>
                    <a:pt x="1767713" y="38226"/>
                  </a:lnTo>
                  <a:lnTo>
                    <a:pt x="1795684" y="79724"/>
                  </a:lnTo>
                  <a:lnTo>
                    <a:pt x="1805939" y="130555"/>
                  </a:lnTo>
                  <a:lnTo>
                    <a:pt x="1805939" y="652779"/>
                  </a:lnTo>
                  <a:lnTo>
                    <a:pt x="1795684" y="703611"/>
                  </a:lnTo>
                  <a:lnTo>
                    <a:pt x="1767713" y="745108"/>
                  </a:lnTo>
                  <a:lnTo>
                    <a:pt x="1726215" y="773080"/>
                  </a:lnTo>
                  <a:lnTo>
                    <a:pt x="1675383" y="783335"/>
                  </a:lnTo>
                  <a:lnTo>
                    <a:pt x="130556" y="783335"/>
                  </a:lnTo>
                  <a:lnTo>
                    <a:pt x="79740" y="773080"/>
                  </a:lnTo>
                  <a:lnTo>
                    <a:pt x="38241" y="745108"/>
                  </a:lnTo>
                  <a:lnTo>
                    <a:pt x="10260" y="703611"/>
                  </a:lnTo>
                  <a:lnTo>
                    <a:pt x="0" y="652779"/>
                  </a:lnTo>
                  <a:lnTo>
                    <a:pt x="0" y="130555"/>
                  </a:lnTo>
                  <a:close/>
                </a:path>
              </a:pathLst>
            </a:custGeom>
            <a:ln w="9525">
              <a:solidFill>
                <a:srgbClr val="539E39"/>
              </a:solidFill>
            </a:ln>
          </p:spPr>
          <p:txBody>
            <a:bodyPr wrap="square" lIns="0" tIns="0" rIns="0" bIns="0" rtlCol="0"/>
            <a:lstStyle/>
            <a:p>
              <a:endParaRPr/>
            </a:p>
          </p:txBody>
        </p:sp>
      </p:grpSp>
      <p:sp>
        <p:nvSpPr>
          <p:cNvPr id="20" name="object 20"/>
          <p:cNvSpPr/>
          <p:nvPr/>
        </p:nvSpPr>
        <p:spPr>
          <a:xfrm>
            <a:off x="2049779" y="3902964"/>
            <a:ext cx="7553325" cy="1068705"/>
          </a:xfrm>
          <a:custGeom>
            <a:avLst/>
            <a:gdLst/>
            <a:ahLst/>
            <a:cxnLst/>
            <a:rect l="l" t="t" r="r" b="b"/>
            <a:pathLst>
              <a:path w="7553325" h="1068704">
                <a:moveTo>
                  <a:pt x="7552944" y="178054"/>
                </a:moveTo>
                <a:lnTo>
                  <a:pt x="7552944" y="890269"/>
                </a:lnTo>
                <a:lnTo>
                  <a:pt x="7546581" y="937590"/>
                </a:lnTo>
                <a:lnTo>
                  <a:pt x="7528625" y="980120"/>
                </a:lnTo>
                <a:lnTo>
                  <a:pt x="7500778" y="1016158"/>
                </a:lnTo>
                <a:lnTo>
                  <a:pt x="7464740" y="1044005"/>
                </a:lnTo>
                <a:lnTo>
                  <a:pt x="7422210" y="1061961"/>
                </a:lnTo>
                <a:lnTo>
                  <a:pt x="7374890" y="1068324"/>
                </a:lnTo>
                <a:lnTo>
                  <a:pt x="0" y="1068324"/>
                </a:lnTo>
                <a:lnTo>
                  <a:pt x="0" y="0"/>
                </a:lnTo>
                <a:lnTo>
                  <a:pt x="7374890" y="0"/>
                </a:lnTo>
                <a:lnTo>
                  <a:pt x="7422210" y="6362"/>
                </a:lnTo>
                <a:lnTo>
                  <a:pt x="7464740" y="24318"/>
                </a:lnTo>
                <a:lnTo>
                  <a:pt x="7500778" y="52165"/>
                </a:lnTo>
                <a:lnTo>
                  <a:pt x="7528625" y="88203"/>
                </a:lnTo>
                <a:lnTo>
                  <a:pt x="7546581" y="130733"/>
                </a:lnTo>
                <a:lnTo>
                  <a:pt x="7552944" y="178054"/>
                </a:lnTo>
                <a:close/>
              </a:path>
            </a:pathLst>
          </a:custGeom>
          <a:ln w="9525">
            <a:solidFill>
              <a:srgbClr val="539E39"/>
            </a:solidFill>
          </a:ln>
        </p:spPr>
        <p:txBody>
          <a:bodyPr wrap="square" lIns="0" tIns="0" rIns="0" bIns="0" rtlCol="0"/>
          <a:lstStyle/>
          <a:p>
            <a:endParaRPr/>
          </a:p>
        </p:txBody>
      </p:sp>
      <p:grpSp>
        <p:nvGrpSpPr>
          <p:cNvPr id="22" name="object 22"/>
          <p:cNvGrpSpPr/>
          <p:nvPr/>
        </p:nvGrpSpPr>
        <p:grpSpPr>
          <a:xfrm>
            <a:off x="350329" y="4015549"/>
            <a:ext cx="1815464" cy="791845"/>
            <a:chOff x="350329" y="4015549"/>
            <a:chExt cx="1815464" cy="791845"/>
          </a:xfrm>
        </p:grpSpPr>
        <p:sp>
          <p:nvSpPr>
            <p:cNvPr id="23" name="object 23"/>
            <p:cNvSpPr/>
            <p:nvPr/>
          </p:nvSpPr>
          <p:spPr>
            <a:xfrm>
              <a:off x="355091" y="4020311"/>
              <a:ext cx="1805939" cy="782320"/>
            </a:xfrm>
            <a:custGeom>
              <a:avLst/>
              <a:gdLst/>
              <a:ahLst/>
              <a:cxnLst/>
              <a:rect l="l" t="t" r="r" b="b"/>
              <a:pathLst>
                <a:path w="1805939" h="782320">
                  <a:moveTo>
                    <a:pt x="1675638" y="0"/>
                  </a:moveTo>
                  <a:lnTo>
                    <a:pt x="130301" y="0"/>
                  </a:lnTo>
                  <a:lnTo>
                    <a:pt x="79584" y="10233"/>
                  </a:lnTo>
                  <a:lnTo>
                    <a:pt x="38166" y="38147"/>
                  </a:lnTo>
                  <a:lnTo>
                    <a:pt x="10240" y="79563"/>
                  </a:lnTo>
                  <a:lnTo>
                    <a:pt x="0" y="130301"/>
                  </a:lnTo>
                  <a:lnTo>
                    <a:pt x="0" y="651510"/>
                  </a:lnTo>
                  <a:lnTo>
                    <a:pt x="10240" y="702248"/>
                  </a:lnTo>
                  <a:lnTo>
                    <a:pt x="38166" y="743664"/>
                  </a:lnTo>
                  <a:lnTo>
                    <a:pt x="79584" y="771578"/>
                  </a:lnTo>
                  <a:lnTo>
                    <a:pt x="130301" y="781812"/>
                  </a:lnTo>
                  <a:lnTo>
                    <a:pt x="1675638" y="781812"/>
                  </a:lnTo>
                  <a:lnTo>
                    <a:pt x="1726376" y="771578"/>
                  </a:lnTo>
                  <a:lnTo>
                    <a:pt x="1767792" y="743664"/>
                  </a:lnTo>
                  <a:lnTo>
                    <a:pt x="1795706" y="702248"/>
                  </a:lnTo>
                  <a:lnTo>
                    <a:pt x="1805939" y="651510"/>
                  </a:lnTo>
                  <a:lnTo>
                    <a:pt x="1805939" y="130301"/>
                  </a:lnTo>
                  <a:lnTo>
                    <a:pt x="1795706" y="79563"/>
                  </a:lnTo>
                  <a:lnTo>
                    <a:pt x="1767792" y="38147"/>
                  </a:lnTo>
                  <a:lnTo>
                    <a:pt x="1726376" y="10233"/>
                  </a:lnTo>
                  <a:lnTo>
                    <a:pt x="1675638" y="0"/>
                  </a:lnTo>
                  <a:close/>
                </a:path>
              </a:pathLst>
            </a:custGeom>
            <a:solidFill>
              <a:srgbClr val="3D762A"/>
            </a:solidFill>
          </p:spPr>
          <p:txBody>
            <a:bodyPr wrap="square" lIns="0" tIns="0" rIns="0" bIns="0" rtlCol="0"/>
            <a:lstStyle/>
            <a:p>
              <a:endParaRPr/>
            </a:p>
          </p:txBody>
        </p:sp>
        <p:sp>
          <p:nvSpPr>
            <p:cNvPr id="24" name="object 24"/>
            <p:cNvSpPr/>
            <p:nvPr/>
          </p:nvSpPr>
          <p:spPr>
            <a:xfrm>
              <a:off x="355091" y="4020311"/>
              <a:ext cx="1805939" cy="782320"/>
            </a:xfrm>
            <a:custGeom>
              <a:avLst/>
              <a:gdLst/>
              <a:ahLst/>
              <a:cxnLst/>
              <a:rect l="l" t="t" r="r" b="b"/>
              <a:pathLst>
                <a:path w="1805939" h="782320">
                  <a:moveTo>
                    <a:pt x="0" y="130301"/>
                  </a:moveTo>
                  <a:lnTo>
                    <a:pt x="10240" y="79563"/>
                  </a:lnTo>
                  <a:lnTo>
                    <a:pt x="38166" y="38147"/>
                  </a:lnTo>
                  <a:lnTo>
                    <a:pt x="79584" y="10233"/>
                  </a:lnTo>
                  <a:lnTo>
                    <a:pt x="130301" y="0"/>
                  </a:lnTo>
                  <a:lnTo>
                    <a:pt x="1675638" y="0"/>
                  </a:lnTo>
                  <a:lnTo>
                    <a:pt x="1726376" y="10233"/>
                  </a:lnTo>
                  <a:lnTo>
                    <a:pt x="1767792" y="38147"/>
                  </a:lnTo>
                  <a:lnTo>
                    <a:pt x="1795706" y="79563"/>
                  </a:lnTo>
                  <a:lnTo>
                    <a:pt x="1805939" y="130301"/>
                  </a:lnTo>
                  <a:lnTo>
                    <a:pt x="1805939" y="651510"/>
                  </a:lnTo>
                  <a:lnTo>
                    <a:pt x="1795706" y="702248"/>
                  </a:lnTo>
                  <a:lnTo>
                    <a:pt x="1767792" y="743664"/>
                  </a:lnTo>
                  <a:lnTo>
                    <a:pt x="1726376" y="771578"/>
                  </a:lnTo>
                  <a:lnTo>
                    <a:pt x="1675638" y="781812"/>
                  </a:lnTo>
                  <a:lnTo>
                    <a:pt x="130301" y="781812"/>
                  </a:lnTo>
                  <a:lnTo>
                    <a:pt x="79584" y="771578"/>
                  </a:lnTo>
                  <a:lnTo>
                    <a:pt x="38166" y="743664"/>
                  </a:lnTo>
                  <a:lnTo>
                    <a:pt x="10240" y="702248"/>
                  </a:lnTo>
                  <a:lnTo>
                    <a:pt x="0" y="651510"/>
                  </a:lnTo>
                  <a:lnTo>
                    <a:pt x="0" y="130301"/>
                  </a:lnTo>
                  <a:close/>
                </a:path>
              </a:pathLst>
            </a:custGeom>
            <a:ln w="9525">
              <a:solidFill>
                <a:srgbClr val="539E39"/>
              </a:solidFill>
            </a:ln>
          </p:spPr>
          <p:txBody>
            <a:bodyPr wrap="square" lIns="0" tIns="0" rIns="0" bIns="0" rtlCol="0"/>
            <a:lstStyle/>
            <a:p>
              <a:endParaRPr/>
            </a:p>
          </p:txBody>
        </p:sp>
      </p:grpSp>
      <p:sp>
        <p:nvSpPr>
          <p:cNvPr id="26" name="object 26"/>
          <p:cNvSpPr/>
          <p:nvPr/>
        </p:nvSpPr>
        <p:spPr>
          <a:xfrm>
            <a:off x="2049779" y="5038344"/>
            <a:ext cx="7553325" cy="1068705"/>
          </a:xfrm>
          <a:custGeom>
            <a:avLst/>
            <a:gdLst/>
            <a:ahLst/>
            <a:cxnLst/>
            <a:rect l="l" t="t" r="r" b="b"/>
            <a:pathLst>
              <a:path w="7553325" h="1068704">
                <a:moveTo>
                  <a:pt x="7552944" y="178053"/>
                </a:moveTo>
                <a:lnTo>
                  <a:pt x="7552944" y="890257"/>
                </a:lnTo>
                <a:lnTo>
                  <a:pt x="7546581" y="937596"/>
                </a:lnTo>
                <a:lnTo>
                  <a:pt x="7528625" y="980133"/>
                </a:lnTo>
                <a:lnTo>
                  <a:pt x="7500778" y="1016171"/>
                </a:lnTo>
                <a:lnTo>
                  <a:pt x="7464740" y="1044013"/>
                </a:lnTo>
                <a:lnTo>
                  <a:pt x="7422210" y="1061963"/>
                </a:lnTo>
                <a:lnTo>
                  <a:pt x="7374890" y="1068323"/>
                </a:lnTo>
                <a:lnTo>
                  <a:pt x="0" y="1068323"/>
                </a:lnTo>
                <a:lnTo>
                  <a:pt x="0" y="0"/>
                </a:lnTo>
                <a:lnTo>
                  <a:pt x="7374890" y="0"/>
                </a:lnTo>
                <a:lnTo>
                  <a:pt x="7422210" y="6362"/>
                </a:lnTo>
                <a:lnTo>
                  <a:pt x="7464740" y="24318"/>
                </a:lnTo>
                <a:lnTo>
                  <a:pt x="7500778" y="52165"/>
                </a:lnTo>
                <a:lnTo>
                  <a:pt x="7528625" y="88203"/>
                </a:lnTo>
                <a:lnTo>
                  <a:pt x="7546581" y="130733"/>
                </a:lnTo>
                <a:lnTo>
                  <a:pt x="7552944" y="178053"/>
                </a:lnTo>
                <a:close/>
              </a:path>
            </a:pathLst>
          </a:custGeom>
          <a:ln w="9525">
            <a:solidFill>
              <a:srgbClr val="539E39"/>
            </a:solidFill>
          </a:ln>
        </p:spPr>
        <p:txBody>
          <a:bodyPr wrap="square" lIns="0" tIns="0" rIns="0" bIns="0" rtlCol="0"/>
          <a:lstStyle/>
          <a:p>
            <a:endParaRPr/>
          </a:p>
        </p:txBody>
      </p:sp>
      <p:grpSp>
        <p:nvGrpSpPr>
          <p:cNvPr id="28" name="object 28"/>
          <p:cNvGrpSpPr/>
          <p:nvPr/>
        </p:nvGrpSpPr>
        <p:grpSpPr>
          <a:xfrm>
            <a:off x="350329" y="5150929"/>
            <a:ext cx="1815464" cy="791845"/>
            <a:chOff x="350329" y="5150929"/>
            <a:chExt cx="1815464" cy="791845"/>
          </a:xfrm>
        </p:grpSpPr>
        <p:sp>
          <p:nvSpPr>
            <p:cNvPr id="29" name="object 29"/>
            <p:cNvSpPr/>
            <p:nvPr/>
          </p:nvSpPr>
          <p:spPr>
            <a:xfrm>
              <a:off x="355091" y="5155691"/>
              <a:ext cx="1805939" cy="782320"/>
            </a:xfrm>
            <a:custGeom>
              <a:avLst/>
              <a:gdLst/>
              <a:ahLst/>
              <a:cxnLst/>
              <a:rect l="l" t="t" r="r" b="b"/>
              <a:pathLst>
                <a:path w="1805939" h="782320">
                  <a:moveTo>
                    <a:pt x="1675638" y="0"/>
                  </a:moveTo>
                  <a:lnTo>
                    <a:pt x="130301" y="0"/>
                  </a:lnTo>
                  <a:lnTo>
                    <a:pt x="79584" y="10233"/>
                  </a:lnTo>
                  <a:lnTo>
                    <a:pt x="38166" y="38147"/>
                  </a:lnTo>
                  <a:lnTo>
                    <a:pt x="10240" y="79563"/>
                  </a:lnTo>
                  <a:lnTo>
                    <a:pt x="0" y="130301"/>
                  </a:lnTo>
                  <a:lnTo>
                    <a:pt x="0" y="651509"/>
                  </a:lnTo>
                  <a:lnTo>
                    <a:pt x="10240" y="702227"/>
                  </a:lnTo>
                  <a:lnTo>
                    <a:pt x="38166" y="743645"/>
                  </a:lnTo>
                  <a:lnTo>
                    <a:pt x="79584" y="771571"/>
                  </a:lnTo>
                  <a:lnTo>
                    <a:pt x="130301" y="781811"/>
                  </a:lnTo>
                  <a:lnTo>
                    <a:pt x="1675638" y="781811"/>
                  </a:lnTo>
                  <a:lnTo>
                    <a:pt x="1726376" y="771571"/>
                  </a:lnTo>
                  <a:lnTo>
                    <a:pt x="1767792" y="743645"/>
                  </a:lnTo>
                  <a:lnTo>
                    <a:pt x="1795706" y="702227"/>
                  </a:lnTo>
                  <a:lnTo>
                    <a:pt x="1805939" y="651509"/>
                  </a:lnTo>
                  <a:lnTo>
                    <a:pt x="1805939" y="130301"/>
                  </a:lnTo>
                  <a:lnTo>
                    <a:pt x="1795706" y="79563"/>
                  </a:lnTo>
                  <a:lnTo>
                    <a:pt x="1767792" y="38147"/>
                  </a:lnTo>
                  <a:lnTo>
                    <a:pt x="1726376" y="10233"/>
                  </a:lnTo>
                  <a:lnTo>
                    <a:pt x="1675638" y="0"/>
                  </a:lnTo>
                  <a:close/>
                </a:path>
              </a:pathLst>
            </a:custGeom>
            <a:solidFill>
              <a:srgbClr val="3D762A"/>
            </a:solidFill>
          </p:spPr>
          <p:txBody>
            <a:bodyPr wrap="square" lIns="0" tIns="0" rIns="0" bIns="0" rtlCol="0"/>
            <a:lstStyle/>
            <a:p>
              <a:endParaRPr/>
            </a:p>
          </p:txBody>
        </p:sp>
        <p:sp>
          <p:nvSpPr>
            <p:cNvPr id="30" name="object 30"/>
            <p:cNvSpPr/>
            <p:nvPr/>
          </p:nvSpPr>
          <p:spPr>
            <a:xfrm>
              <a:off x="355091" y="5155691"/>
              <a:ext cx="1805939" cy="782320"/>
            </a:xfrm>
            <a:custGeom>
              <a:avLst/>
              <a:gdLst/>
              <a:ahLst/>
              <a:cxnLst/>
              <a:rect l="l" t="t" r="r" b="b"/>
              <a:pathLst>
                <a:path w="1805939" h="782320">
                  <a:moveTo>
                    <a:pt x="0" y="130301"/>
                  </a:moveTo>
                  <a:lnTo>
                    <a:pt x="10240" y="79563"/>
                  </a:lnTo>
                  <a:lnTo>
                    <a:pt x="38166" y="38147"/>
                  </a:lnTo>
                  <a:lnTo>
                    <a:pt x="79584" y="10233"/>
                  </a:lnTo>
                  <a:lnTo>
                    <a:pt x="130301" y="0"/>
                  </a:lnTo>
                  <a:lnTo>
                    <a:pt x="1675638" y="0"/>
                  </a:lnTo>
                  <a:lnTo>
                    <a:pt x="1726376" y="10233"/>
                  </a:lnTo>
                  <a:lnTo>
                    <a:pt x="1767792" y="38147"/>
                  </a:lnTo>
                  <a:lnTo>
                    <a:pt x="1795706" y="79563"/>
                  </a:lnTo>
                  <a:lnTo>
                    <a:pt x="1805939" y="130301"/>
                  </a:lnTo>
                  <a:lnTo>
                    <a:pt x="1805939" y="651509"/>
                  </a:lnTo>
                  <a:lnTo>
                    <a:pt x="1795706" y="702227"/>
                  </a:lnTo>
                  <a:lnTo>
                    <a:pt x="1767792" y="743645"/>
                  </a:lnTo>
                  <a:lnTo>
                    <a:pt x="1726376" y="771571"/>
                  </a:lnTo>
                  <a:lnTo>
                    <a:pt x="1675638" y="781811"/>
                  </a:lnTo>
                  <a:lnTo>
                    <a:pt x="130301" y="781811"/>
                  </a:lnTo>
                  <a:lnTo>
                    <a:pt x="79584" y="771571"/>
                  </a:lnTo>
                  <a:lnTo>
                    <a:pt x="38166" y="743645"/>
                  </a:lnTo>
                  <a:lnTo>
                    <a:pt x="10240" y="702227"/>
                  </a:lnTo>
                  <a:lnTo>
                    <a:pt x="0" y="651509"/>
                  </a:lnTo>
                  <a:lnTo>
                    <a:pt x="0" y="130301"/>
                  </a:lnTo>
                  <a:close/>
                </a:path>
              </a:pathLst>
            </a:custGeom>
            <a:ln w="9525">
              <a:solidFill>
                <a:srgbClr val="539E39"/>
              </a:solidFill>
            </a:ln>
          </p:spPr>
          <p:txBody>
            <a:bodyPr wrap="square" lIns="0" tIns="0" rIns="0" bIns="0" rtlCol="0"/>
            <a:lstStyle/>
            <a:p>
              <a:endParaRPr/>
            </a:p>
          </p:txBody>
        </p:sp>
      </p:grpSp>
      <p:sp>
        <p:nvSpPr>
          <p:cNvPr id="34" name="object 34"/>
          <p:cNvSpPr txBox="1"/>
          <p:nvPr/>
        </p:nvSpPr>
        <p:spPr>
          <a:xfrm>
            <a:off x="125068" y="6442354"/>
            <a:ext cx="4599331" cy="320601"/>
          </a:xfrm>
          <a:prstGeom prst="rect">
            <a:avLst/>
          </a:prstGeom>
        </p:spPr>
        <p:txBody>
          <a:bodyPr vert="horz" wrap="square" lIns="0" tIns="12700" rIns="0" bIns="0" rtlCol="0">
            <a:spAutoFit/>
          </a:bodyPr>
          <a:lstStyle/>
          <a:p>
            <a:pPr marL="12700" marR="5080">
              <a:lnSpc>
                <a:spcPct val="100000"/>
              </a:lnSpc>
              <a:spcBef>
                <a:spcPts val="100"/>
              </a:spcBef>
            </a:pPr>
            <a:r>
              <a:rPr lang="en-US" sz="1000" b="1" spc="-5" dirty="0">
                <a:latin typeface="Arial"/>
                <a:cs typeface="Arial"/>
              </a:rPr>
              <a:t>Source: </a:t>
            </a:r>
            <a:r>
              <a:rPr sz="1000" spc="-5" dirty="0">
                <a:latin typeface="Arial"/>
                <a:cs typeface="Arial"/>
              </a:rPr>
              <a:t>Nigerian Investment </a:t>
            </a:r>
            <a:r>
              <a:rPr sz="1000" dirty="0">
                <a:latin typeface="Arial"/>
                <a:cs typeface="Arial"/>
              </a:rPr>
              <a:t>Promotion </a:t>
            </a:r>
            <a:r>
              <a:rPr sz="1000" spc="-5" dirty="0">
                <a:latin typeface="Arial"/>
                <a:cs typeface="Arial"/>
              </a:rPr>
              <a:t>Commission </a:t>
            </a:r>
            <a:r>
              <a:rPr sz="1000" dirty="0">
                <a:latin typeface="Arial"/>
                <a:cs typeface="Arial"/>
              </a:rPr>
              <a:t>Act, </a:t>
            </a:r>
            <a:r>
              <a:rPr sz="1000" spc="-5" dirty="0">
                <a:latin typeface="Arial"/>
                <a:cs typeface="Arial"/>
              </a:rPr>
              <a:t>Chapter N117, </a:t>
            </a:r>
            <a:r>
              <a:rPr sz="1000" spc="-10" dirty="0">
                <a:latin typeface="Arial"/>
                <a:cs typeface="Arial"/>
              </a:rPr>
              <a:t>Laws </a:t>
            </a:r>
            <a:r>
              <a:rPr sz="1000" spc="-5" dirty="0">
                <a:latin typeface="Arial"/>
                <a:cs typeface="Arial"/>
              </a:rPr>
              <a:t>of </a:t>
            </a:r>
            <a:r>
              <a:rPr sz="1000" dirty="0">
                <a:latin typeface="Arial"/>
                <a:cs typeface="Arial"/>
              </a:rPr>
              <a:t>the </a:t>
            </a:r>
            <a:r>
              <a:rPr sz="1000" spc="-5" dirty="0">
                <a:latin typeface="Arial"/>
                <a:cs typeface="Arial"/>
              </a:rPr>
              <a:t>Federation of  Nigeria 2004</a:t>
            </a:r>
            <a:endParaRPr sz="1000" dirty="0">
              <a:latin typeface="Arial"/>
              <a:cs typeface="Arial"/>
            </a:endParaRPr>
          </a:p>
        </p:txBody>
      </p:sp>
      <p:sp>
        <p:nvSpPr>
          <p:cNvPr id="36" name="TextBox 35">
            <a:extLst>
              <a:ext uri="{FF2B5EF4-FFF2-40B4-BE49-F238E27FC236}">
                <a16:creationId xmlns="" xmlns:a16="http://schemas.microsoft.com/office/drawing/2014/main" id="{A9656E9D-8D88-EB21-1154-1CE64F2CE9D7}"/>
              </a:ext>
            </a:extLst>
          </p:cNvPr>
          <p:cNvSpPr txBox="1"/>
          <p:nvPr/>
        </p:nvSpPr>
        <p:spPr>
          <a:xfrm>
            <a:off x="216935" y="327345"/>
            <a:ext cx="7121938" cy="400110"/>
          </a:xfrm>
          <a:prstGeom prst="rect">
            <a:avLst/>
          </a:prstGeom>
          <a:noFill/>
        </p:spPr>
        <p:txBody>
          <a:bodyPr wrap="square">
            <a:spAutoFit/>
          </a:bodyPr>
          <a:lstStyle/>
          <a:p>
            <a:r>
              <a:rPr lang="el-GR" sz="2000" b="1" i="0" dirty="0">
                <a:solidFill>
                  <a:srgbClr val="000000"/>
                </a:solidFill>
                <a:effectLst/>
                <a:latin typeface="Century Gothic" panose="020B0502020202020204" pitchFamily="34" charset="0"/>
              </a:rPr>
              <a:t>NIPC</a:t>
            </a:r>
            <a:r>
              <a:rPr lang="en-US" sz="2000" b="1" i="0" dirty="0">
                <a:solidFill>
                  <a:srgbClr val="000000"/>
                </a:solidFill>
                <a:effectLst/>
                <a:latin typeface="Century Gothic" panose="020B0502020202020204" pitchFamily="34" charset="0"/>
              </a:rPr>
              <a:t> main functions</a:t>
            </a:r>
            <a:endParaRPr lang="el-GR" sz="2000" b="1" dirty="0">
              <a:latin typeface="Century Gothic" panose="020B0502020202020204" pitchFamily="34" charset="0"/>
            </a:endParaRPr>
          </a:p>
        </p:txBody>
      </p:sp>
      <p:sp>
        <p:nvSpPr>
          <p:cNvPr id="38" name="TextBox 37">
            <a:extLst>
              <a:ext uri="{FF2B5EF4-FFF2-40B4-BE49-F238E27FC236}">
                <a16:creationId xmlns="" xmlns:a16="http://schemas.microsoft.com/office/drawing/2014/main" id="{0580BD24-F017-FF58-47C4-67F57EA456B8}"/>
              </a:ext>
            </a:extLst>
          </p:cNvPr>
          <p:cNvSpPr txBox="1"/>
          <p:nvPr/>
        </p:nvSpPr>
        <p:spPr>
          <a:xfrm>
            <a:off x="354138" y="1174057"/>
            <a:ext cx="8802624" cy="307777"/>
          </a:xfrm>
          <a:prstGeom prst="rect">
            <a:avLst/>
          </a:prstGeom>
          <a:noFill/>
        </p:spPr>
        <p:txBody>
          <a:bodyPr wrap="square">
            <a:spAutoFit/>
          </a:bodyPr>
          <a:lstStyle/>
          <a:p>
            <a:r>
              <a:rPr lang="en-US" sz="1400" b="0" i="0" dirty="0">
                <a:solidFill>
                  <a:srgbClr val="0F0F0F"/>
                </a:solidFill>
                <a:effectLst/>
                <a:latin typeface="Century Gothic" panose="020B0502020202020204" pitchFamily="34" charset="0"/>
              </a:rPr>
              <a:t>The </a:t>
            </a:r>
            <a:r>
              <a:rPr lang="en-US" sz="1400" b="1" i="0" dirty="0">
                <a:solidFill>
                  <a:srgbClr val="0F0F0F"/>
                </a:solidFill>
                <a:effectLst/>
                <a:latin typeface="Century Gothic" panose="020B0502020202020204" pitchFamily="34" charset="0"/>
              </a:rPr>
              <a:t>NIPC</a:t>
            </a:r>
            <a:r>
              <a:rPr lang="en-US" sz="1400" b="0" i="0" dirty="0">
                <a:solidFill>
                  <a:srgbClr val="0F0F0F"/>
                </a:solidFill>
                <a:effectLst/>
                <a:latin typeface="Century Gothic" panose="020B0502020202020204" pitchFamily="34" charset="0"/>
              </a:rPr>
              <a:t> was established in 1995 to encourage, promote, and coordinate investments in Nigeria.</a:t>
            </a:r>
            <a:endParaRPr lang="el-GR" sz="1400" dirty="0">
              <a:latin typeface="Century Gothic" panose="020B0502020202020204" pitchFamily="34" charset="0"/>
            </a:endParaRPr>
          </a:p>
        </p:txBody>
      </p:sp>
      <p:sp>
        <p:nvSpPr>
          <p:cNvPr id="40" name="TextBox 39">
            <a:extLst>
              <a:ext uri="{FF2B5EF4-FFF2-40B4-BE49-F238E27FC236}">
                <a16:creationId xmlns="" xmlns:a16="http://schemas.microsoft.com/office/drawing/2014/main" id="{2A83E305-22D3-6DA4-1BAF-CBB141019B0C}"/>
              </a:ext>
            </a:extLst>
          </p:cNvPr>
          <p:cNvSpPr txBox="1"/>
          <p:nvPr/>
        </p:nvSpPr>
        <p:spPr>
          <a:xfrm>
            <a:off x="2225369" y="2794997"/>
            <a:ext cx="5158912" cy="954107"/>
          </a:xfrm>
          <a:prstGeom prst="rect">
            <a:avLst/>
          </a:prstGeom>
          <a:noFill/>
        </p:spPr>
        <p:txBody>
          <a:bodyPr wrap="square">
            <a:spAutoFit/>
          </a:bodyPr>
          <a:lstStyle/>
          <a:p>
            <a:pPr marL="285750" indent="-285750">
              <a:buFont typeface="Arial" panose="020B0604020202020204" pitchFamily="34" charset="0"/>
              <a:buChar char="•"/>
            </a:pPr>
            <a:r>
              <a:rPr lang="en-US" sz="1400" dirty="0">
                <a:solidFill>
                  <a:srgbClr val="000000"/>
                </a:solidFill>
                <a:latin typeface="Century Gothic" panose="020B0502020202020204" pitchFamily="34" charset="0"/>
              </a:rPr>
              <a:t>Promoting investment in Nigeria, by Nigerians and non-Nigerians 
Coordinates all investment promotion activities in Nigeria</a:t>
            </a:r>
            <a:endParaRPr lang="el-GR" sz="1400" dirty="0">
              <a:latin typeface="Century Gothic" panose="020B0502020202020204" pitchFamily="34" charset="0"/>
            </a:endParaRPr>
          </a:p>
        </p:txBody>
      </p:sp>
      <p:sp>
        <p:nvSpPr>
          <p:cNvPr id="42" name="TextBox 41">
            <a:extLst>
              <a:ext uri="{FF2B5EF4-FFF2-40B4-BE49-F238E27FC236}">
                <a16:creationId xmlns="" xmlns:a16="http://schemas.microsoft.com/office/drawing/2014/main" id="{0BBE7945-0687-58C4-A675-0D6D16FA2621}"/>
              </a:ext>
            </a:extLst>
          </p:cNvPr>
          <p:cNvSpPr txBox="1"/>
          <p:nvPr/>
        </p:nvSpPr>
        <p:spPr>
          <a:xfrm>
            <a:off x="2192946" y="4037941"/>
            <a:ext cx="6385231" cy="646331"/>
          </a:xfrm>
          <a:prstGeom prst="rect">
            <a:avLst/>
          </a:prstGeom>
          <a:noFill/>
        </p:spPr>
        <p:txBody>
          <a:bodyPr wrap="square">
            <a:spAutoFit/>
          </a:bodyPr>
          <a:lstStyle/>
          <a:p>
            <a:pPr marL="171450" indent="-171450">
              <a:buFont typeface="Arial" panose="020B0604020202020204" pitchFamily="34" charset="0"/>
              <a:buChar char="•"/>
            </a:pPr>
            <a:r>
              <a:rPr lang="en-US" sz="1200" dirty="0">
                <a:solidFill>
                  <a:srgbClr val="000000"/>
                </a:solidFill>
                <a:latin typeface="Century Gothic" panose="020B0502020202020204" pitchFamily="34" charset="0"/>
              </a:rPr>
              <a:t>Providing support services to investors and registering businesses in Nigeria 
Provide information about investment incentives; and 
Incentive applications</a:t>
            </a:r>
            <a:endParaRPr lang="el-GR" sz="1200" dirty="0">
              <a:latin typeface="Century Gothic" panose="020B0502020202020204" pitchFamily="34" charset="0"/>
            </a:endParaRPr>
          </a:p>
        </p:txBody>
      </p:sp>
      <p:sp>
        <p:nvSpPr>
          <p:cNvPr id="44" name="TextBox 43">
            <a:extLst>
              <a:ext uri="{FF2B5EF4-FFF2-40B4-BE49-F238E27FC236}">
                <a16:creationId xmlns="" xmlns:a16="http://schemas.microsoft.com/office/drawing/2014/main" id="{8F40C7E2-2962-F142-F9F1-076C3A3B25EB}"/>
              </a:ext>
            </a:extLst>
          </p:cNvPr>
          <p:cNvSpPr txBox="1"/>
          <p:nvPr/>
        </p:nvSpPr>
        <p:spPr>
          <a:xfrm>
            <a:off x="2225369" y="5038344"/>
            <a:ext cx="6556301" cy="1119127"/>
          </a:xfrm>
          <a:prstGeom prst="rect">
            <a:avLst/>
          </a:prstGeom>
          <a:noFill/>
        </p:spPr>
        <p:txBody>
          <a:bodyPr wrap="square">
            <a:spAutoFit/>
          </a:bodyPr>
          <a:lstStyle/>
          <a:p>
            <a:pPr marL="171450" indent="-171450">
              <a:buFont typeface="Arial" panose="020B0604020202020204" pitchFamily="34" charset="0"/>
              <a:buChar char="•"/>
            </a:pPr>
            <a:r>
              <a:rPr lang="en-US" sz="1300" dirty="0">
                <a:solidFill>
                  <a:srgbClr val="000000"/>
                </a:solidFill>
                <a:latin typeface="Century Gothic" panose="020B0502020202020204" pitchFamily="34" charset="0"/>
              </a:rPr>
              <a:t>Taking and supporting measures that enhance the investment climate
Assess the impact of investments and incentives in Nigeria and make appropriate recommendations 
Advises the Government on policy issues to promote Nigeria's economic development</a:t>
            </a:r>
            <a:endParaRPr lang="el-GR" sz="1300" dirty="0">
              <a:latin typeface="Century Gothic" panose="020B0502020202020204" pitchFamily="34" charset="0"/>
            </a:endParaRPr>
          </a:p>
        </p:txBody>
      </p:sp>
      <p:sp>
        <p:nvSpPr>
          <p:cNvPr id="45" name="object 5">
            <a:extLst>
              <a:ext uri="{FF2B5EF4-FFF2-40B4-BE49-F238E27FC236}">
                <a16:creationId xmlns="" xmlns:a16="http://schemas.microsoft.com/office/drawing/2014/main" id="{DDB0455F-BDE8-F162-3CF5-437E60C485EB}"/>
              </a:ext>
            </a:extLst>
          </p:cNvPr>
          <p:cNvSpPr/>
          <p:nvPr/>
        </p:nvSpPr>
        <p:spPr>
          <a:xfrm>
            <a:off x="8814624" y="1725216"/>
            <a:ext cx="684276" cy="669036"/>
          </a:xfrm>
          <a:prstGeom prst="rect">
            <a:avLst/>
          </a:prstGeom>
          <a:blipFill>
            <a:blip r:embed="rId4" cstate="print"/>
            <a:stretch>
              <a:fillRect/>
            </a:stretch>
          </a:blipFill>
        </p:spPr>
        <p:txBody>
          <a:bodyPr wrap="square" lIns="0" tIns="0" rIns="0" bIns="0" rtlCol="0"/>
          <a:lstStyle/>
          <a:p>
            <a:endParaRPr/>
          </a:p>
        </p:txBody>
      </p:sp>
      <p:sp>
        <p:nvSpPr>
          <p:cNvPr id="46" name="object 5">
            <a:extLst>
              <a:ext uri="{FF2B5EF4-FFF2-40B4-BE49-F238E27FC236}">
                <a16:creationId xmlns="" xmlns:a16="http://schemas.microsoft.com/office/drawing/2014/main" id="{3BB7C43D-B6E8-3416-3AC2-F89505F5DFC1}"/>
              </a:ext>
            </a:extLst>
          </p:cNvPr>
          <p:cNvSpPr/>
          <p:nvPr/>
        </p:nvSpPr>
        <p:spPr>
          <a:xfrm>
            <a:off x="8824200" y="2966529"/>
            <a:ext cx="684276" cy="669036"/>
          </a:xfrm>
          <a:prstGeom prst="rect">
            <a:avLst/>
          </a:prstGeom>
          <a:blipFill>
            <a:blip r:embed="rId4" cstate="print"/>
            <a:stretch>
              <a:fillRect/>
            </a:stretch>
          </a:blipFill>
        </p:spPr>
        <p:txBody>
          <a:bodyPr wrap="square" lIns="0" tIns="0" rIns="0" bIns="0" rtlCol="0"/>
          <a:lstStyle/>
          <a:p>
            <a:endParaRPr/>
          </a:p>
        </p:txBody>
      </p:sp>
      <p:sp>
        <p:nvSpPr>
          <p:cNvPr id="47" name="object 5">
            <a:extLst>
              <a:ext uri="{FF2B5EF4-FFF2-40B4-BE49-F238E27FC236}">
                <a16:creationId xmlns="" xmlns:a16="http://schemas.microsoft.com/office/drawing/2014/main" id="{C25CD347-8381-E9FA-9D98-B97C0FE12E58}"/>
              </a:ext>
            </a:extLst>
          </p:cNvPr>
          <p:cNvSpPr/>
          <p:nvPr/>
        </p:nvSpPr>
        <p:spPr>
          <a:xfrm>
            <a:off x="8866633" y="4089568"/>
            <a:ext cx="684276" cy="669036"/>
          </a:xfrm>
          <a:prstGeom prst="rect">
            <a:avLst/>
          </a:prstGeom>
          <a:blipFill>
            <a:blip r:embed="rId4" cstate="print"/>
            <a:stretch>
              <a:fillRect/>
            </a:stretch>
          </a:blipFill>
        </p:spPr>
        <p:txBody>
          <a:bodyPr wrap="square" lIns="0" tIns="0" rIns="0" bIns="0" rtlCol="0"/>
          <a:lstStyle/>
          <a:p>
            <a:endParaRPr/>
          </a:p>
        </p:txBody>
      </p:sp>
      <p:sp>
        <p:nvSpPr>
          <p:cNvPr id="48" name="object 5">
            <a:extLst>
              <a:ext uri="{FF2B5EF4-FFF2-40B4-BE49-F238E27FC236}">
                <a16:creationId xmlns="" xmlns:a16="http://schemas.microsoft.com/office/drawing/2014/main" id="{D5BC8F6B-890C-A745-1030-8F2C9AE5B082}"/>
              </a:ext>
            </a:extLst>
          </p:cNvPr>
          <p:cNvSpPr/>
          <p:nvPr/>
        </p:nvSpPr>
        <p:spPr>
          <a:xfrm>
            <a:off x="8866633" y="5212333"/>
            <a:ext cx="684276" cy="669036"/>
          </a:xfrm>
          <a:prstGeom prst="rect">
            <a:avLst/>
          </a:prstGeom>
          <a:blipFill>
            <a:blip r:embed="rId4" cstate="print"/>
            <a:stretch>
              <a:fillRect/>
            </a:stretch>
          </a:blipFill>
        </p:spPr>
        <p:txBody>
          <a:bodyPr wrap="square" lIns="0" tIns="0" rIns="0" bIns="0" rtlCol="0"/>
          <a:lstStyle/>
          <a:p>
            <a:endParaRPr/>
          </a:p>
        </p:txBody>
      </p:sp>
      <p:sp>
        <p:nvSpPr>
          <p:cNvPr id="50" name="TextBox 49">
            <a:extLst>
              <a:ext uri="{FF2B5EF4-FFF2-40B4-BE49-F238E27FC236}">
                <a16:creationId xmlns="" xmlns:a16="http://schemas.microsoft.com/office/drawing/2014/main" id="{C264839C-1B04-8DAB-6235-1E7C201D1C8D}"/>
              </a:ext>
            </a:extLst>
          </p:cNvPr>
          <p:cNvSpPr txBox="1"/>
          <p:nvPr/>
        </p:nvSpPr>
        <p:spPr>
          <a:xfrm>
            <a:off x="467853" y="2898047"/>
            <a:ext cx="1581926" cy="584775"/>
          </a:xfrm>
          <a:prstGeom prst="rect">
            <a:avLst/>
          </a:prstGeom>
          <a:noFill/>
        </p:spPr>
        <p:txBody>
          <a:bodyPr wrap="square">
            <a:spAutoFit/>
          </a:bodyPr>
          <a:lstStyle/>
          <a:p>
            <a:r>
              <a:rPr lang="en-US" sz="1600" dirty="0">
                <a:latin typeface="Century Gothic" panose="020B0502020202020204" pitchFamily="34" charset="0"/>
              </a:rPr>
              <a:t>Investment Promotion</a:t>
            </a:r>
            <a:endParaRPr lang="el-GR" dirty="0">
              <a:latin typeface="Century Gothic" panose="020B0502020202020204" pitchFamily="34" charset="0"/>
            </a:endParaRPr>
          </a:p>
        </p:txBody>
      </p:sp>
      <p:sp>
        <p:nvSpPr>
          <p:cNvPr id="52" name="TextBox 51">
            <a:extLst>
              <a:ext uri="{FF2B5EF4-FFF2-40B4-BE49-F238E27FC236}">
                <a16:creationId xmlns="" xmlns:a16="http://schemas.microsoft.com/office/drawing/2014/main" id="{1342C04D-BBC9-00EE-6F43-2FD53252CCE5}"/>
              </a:ext>
            </a:extLst>
          </p:cNvPr>
          <p:cNvSpPr txBox="1"/>
          <p:nvPr/>
        </p:nvSpPr>
        <p:spPr>
          <a:xfrm>
            <a:off x="506819" y="4066139"/>
            <a:ext cx="1943100" cy="646331"/>
          </a:xfrm>
          <a:prstGeom prst="rect">
            <a:avLst/>
          </a:prstGeom>
          <a:noFill/>
        </p:spPr>
        <p:txBody>
          <a:bodyPr wrap="square">
            <a:spAutoFit/>
          </a:bodyPr>
          <a:lstStyle/>
          <a:p>
            <a:r>
              <a:rPr lang="en-US" dirty="0">
                <a:solidFill>
                  <a:srgbClr val="000000"/>
                </a:solidFill>
                <a:latin typeface="Roboto" panose="02000000000000000000" pitchFamily="2" charset="0"/>
              </a:rPr>
              <a:t>Investment Facilitation</a:t>
            </a:r>
            <a:endParaRPr lang="el-GR" dirty="0"/>
          </a:p>
        </p:txBody>
      </p:sp>
      <p:sp>
        <p:nvSpPr>
          <p:cNvPr id="54" name="TextBox 53">
            <a:extLst>
              <a:ext uri="{FF2B5EF4-FFF2-40B4-BE49-F238E27FC236}">
                <a16:creationId xmlns="" xmlns:a16="http://schemas.microsoft.com/office/drawing/2014/main" id="{8417482C-436D-EAB6-885C-AEBC0F46D8FF}"/>
              </a:ext>
            </a:extLst>
          </p:cNvPr>
          <p:cNvSpPr txBox="1"/>
          <p:nvPr/>
        </p:nvSpPr>
        <p:spPr>
          <a:xfrm>
            <a:off x="467853" y="5227321"/>
            <a:ext cx="1691984" cy="646331"/>
          </a:xfrm>
          <a:prstGeom prst="rect">
            <a:avLst/>
          </a:prstGeom>
          <a:noFill/>
        </p:spPr>
        <p:txBody>
          <a:bodyPr wrap="square">
            <a:spAutoFit/>
          </a:bodyPr>
          <a:lstStyle/>
          <a:p>
            <a:r>
              <a:rPr lang="en-US" dirty="0">
                <a:solidFill>
                  <a:srgbClr val="000000"/>
                </a:solidFill>
                <a:latin typeface="Roboto" panose="02000000000000000000" pitchFamily="2" charset="0"/>
              </a:rPr>
              <a:t>Advocacy Policy</a:t>
            </a:r>
            <a:endParaRPr lang="el-GR" dirty="0"/>
          </a:p>
        </p:txBody>
      </p:sp>
      <p:sp>
        <p:nvSpPr>
          <p:cNvPr id="9" name="TextBox 8">
            <a:extLst>
              <a:ext uri="{FF2B5EF4-FFF2-40B4-BE49-F238E27FC236}">
                <a16:creationId xmlns="" xmlns:a16="http://schemas.microsoft.com/office/drawing/2014/main" id="{B5585E82-93A5-65C7-874C-6B0EAA3B1500}"/>
              </a:ext>
            </a:extLst>
          </p:cNvPr>
          <p:cNvSpPr txBox="1"/>
          <p:nvPr/>
        </p:nvSpPr>
        <p:spPr>
          <a:xfrm>
            <a:off x="2249466" y="1684994"/>
            <a:ext cx="5089407" cy="954107"/>
          </a:xfrm>
          <a:prstGeom prst="rect">
            <a:avLst/>
          </a:prstGeom>
          <a:noFill/>
        </p:spPr>
        <p:txBody>
          <a:bodyPr wrap="square">
            <a:spAutoFit/>
          </a:bodyPr>
          <a:lstStyle/>
          <a:p>
            <a:pPr marL="285750" indent="-285750">
              <a:buFont typeface="Arial" panose="020B0604020202020204" pitchFamily="34" charset="0"/>
              <a:buChar char="•"/>
            </a:pPr>
            <a:r>
              <a:rPr lang="en-US" sz="1400" b="0" i="0" dirty="0">
                <a:solidFill>
                  <a:srgbClr val="0F0F0F"/>
                </a:solidFill>
                <a:effectLst/>
                <a:latin typeface="Century Gothic" panose="020B0502020202020204" pitchFamily="34" charset="0"/>
              </a:rPr>
              <a:t>Promotes Nigeria as an attractive investment destination </a:t>
            </a:r>
          </a:p>
          <a:p>
            <a:pPr marL="285750" indent="-285750">
              <a:buFont typeface="Arial" panose="020B0604020202020204" pitchFamily="34" charset="0"/>
              <a:buChar char="•"/>
            </a:pPr>
            <a:r>
              <a:rPr lang="en-US" sz="1400" b="0" i="0" dirty="0">
                <a:solidFill>
                  <a:srgbClr val="0F0F0F"/>
                </a:solidFill>
                <a:effectLst/>
                <a:latin typeface="Century Gothic" panose="020B0502020202020204" pitchFamily="34" charset="0"/>
              </a:rPr>
              <a:t>Provides information on investment opportunities and sources of capital</a:t>
            </a:r>
            <a:endParaRPr lang="el-GR" sz="1400" dirty="0">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949" y="127697"/>
            <a:ext cx="9723120" cy="6214872"/>
            <a:chOff x="118871" y="195071"/>
            <a:chExt cx="9723120" cy="6214872"/>
          </a:xfrm>
          <a:noFill/>
        </p:grpSpPr>
        <p:sp>
          <p:nvSpPr>
            <p:cNvPr id="3" name="object 3"/>
            <p:cNvSpPr/>
            <p:nvPr/>
          </p:nvSpPr>
          <p:spPr>
            <a:xfrm>
              <a:off x="118871" y="208787"/>
              <a:ext cx="9038844" cy="752855"/>
            </a:xfrm>
            <a:prstGeom prst="rect">
              <a:avLst/>
            </a:prstGeom>
            <a:grpFill/>
          </p:spPr>
          <p:txBody>
            <a:bodyPr wrap="square" lIns="0" tIns="0" rIns="0" bIns="0" rtlCol="0"/>
            <a:lstStyle/>
            <a:p>
              <a:endParaRPr/>
            </a:p>
          </p:txBody>
        </p:sp>
        <p:sp>
          <p:nvSpPr>
            <p:cNvPr id="4" name="object 4"/>
            <p:cNvSpPr/>
            <p:nvPr/>
          </p:nvSpPr>
          <p:spPr>
            <a:xfrm>
              <a:off x="118871" y="208787"/>
              <a:ext cx="9039225" cy="753110"/>
            </a:xfrm>
            <a:custGeom>
              <a:avLst/>
              <a:gdLst/>
              <a:ahLst/>
              <a:cxnLst/>
              <a:rect l="l" t="t" r="r" b="b"/>
              <a:pathLst>
                <a:path w="9039225" h="753110">
                  <a:moveTo>
                    <a:pt x="9038844" y="0"/>
                  </a:moveTo>
                  <a:lnTo>
                    <a:pt x="0" y="0"/>
                  </a:lnTo>
                  <a:lnTo>
                    <a:pt x="0" y="650112"/>
                  </a:lnTo>
                  <a:lnTo>
                    <a:pt x="1479804" y="650112"/>
                  </a:lnTo>
                  <a:lnTo>
                    <a:pt x="1762252" y="748537"/>
                  </a:lnTo>
                  <a:lnTo>
                    <a:pt x="1768475" y="749553"/>
                  </a:lnTo>
                  <a:lnTo>
                    <a:pt x="1778000" y="751204"/>
                  </a:lnTo>
                  <a:lnTo>
                    <a:pt x="1787398" y="752855"/>
                  </a:lnTo>
                  <a:lnTo>
                    <a:pt x="1795272" y="752855"/>
                  </a:lnTo>
                  <a:lnTo>
                    <a:pt x="1804670" y="752855"/>
                  </a:lnTo>
                  <a:lnTo>
                    <a:pt x="1812416" y="751204"/>
                  </a:lnTo>
                  <a:lnTo>
                    <a:pt x="1821941" y="749553"/>
                  </a:lnTo>
                  <a:lnTo>
                    <a:pt x="1828164" y="748537"/>
                  </a:lnTo>
                  <a:lnTo>
                    <a:pt x="2110613" y="650112"/>
                  </a:lnTo>
                  <a:lnTo>
                    <a:pt x="9038844" y="650112"/>
                  </a:lnTo>
                  <a:lnTo>
                    <a:pt x="9038844" y="0"/>
                  </a:lnTo>
                  <a:close/>
                </a:path>
              </a:pathLst>
            </a:custGeom>
            <a:grpFill/>
            <a:ln w="9525">
              <a:solidFill>
                <a:srgbClr val="3D762A"/>
              </a:solidFill>
            </a:ln>
          </p:spPr>
          <p:txBody>
            <a:bodyPr wrap="square" lIns="0" tIns="0" rIns="0" bIns="0" rtlCol="0"/>
            <a:lstStyle/>
            <a:p>
              <a:endParaRPr/>
            </a:p>
          </p:txBody>
        </p:sp>
        <p:sp>
          <p:nvSpPr>
            <p:cNvPr id="5" name="object 5"/>
            <p:cNvSpPr/>
            <p:nvPr/>
          </p:nvSpPr>
          <p:spPr>
            <a:xfrm>
              <a:off x="9157715" y="195071"/>
              <a:ext cx="684276" cy="669036"/>
            </a:xfrm>
            <a:prstGeom prst="rect">
              <a:avLst/>
            </a:prstGeom>
            <a:grpFill/>
          </p:spPr>
          <p:txBody>
            <a:bodyPr wrap="square" lIns="0" tIns="0" rIns="0" bIns="0" rtlCol="0"/>
            <a:lstStyle/>
            <a:p>
              <a:endParaRPr/>
            </a:p>
          </p:txBody>
        </p:sp>
        <p:sp>
          <p:nvSpPr>
            <p:cNvPr id="6" name="object 6"/>
            <p:cNvSpPr/>
            <p:nvPr/>
          </p:nvSpPr>
          <p:spPr>
            <a:xfrm>
              <a:off x="150875" y="940307"/>
              <a:ext cx="9598152" cy="5469636"/>
            </a:xfrm>
            <a:prstGeom prst="rect">
              <a:avLst/>
            </a:prstGeom>
            <a:grpFill/>
          </p:spPr>
          <p:txBody>
            <a:bodyPr wrap="square" lIns="0" tIns="0" rIns="0" bIns="0" rtlCol="0"/>
            <a:lstStyle/>
            <a:p>
              <a:endParaRPr/>
            </a:p>
          </p:txBody>
        </p:sp>
        <p:sp>
          <p:nvSpPr>
            <p:cNvPr id="7" name="object 7"/>
            <p:cNvSpPr/>
            <p:nvPr/>
          </p:nvSpPr>
          <p:spPr>
            <a:xfrm>
              <a:off x="216407" y="993648"/>
              <a:ext cx="9471660" cy="5416295"/>
            </a:xfrm>
            <a:custGeom>
              <a:avLst/>
              <a:gdLst/>
              <a:ahLst/>
              <a:cxnLst/>
              <a:rect l="l" t="t" r="r" b="b"/>
              <a:pathLst>
                <a:path w="9471660" h="5343525">
                  <a:moveTo>
                    <a:pt x="9471660" y="0"/>
                  </a:moveTo>
                  <a:lnTo>
                    <a:pt x="0" y="0"/>
                  </a:lnTo>
                  <a:lnTo>
                    <a:pt x="0" y="5343144"/>
                  </a:lnTo>
                  <a:lnTo>
                    <a:pt x="9471660" y="5343144"/>
                  </a:lnTo>
                  <a:lnTo>
                    <a:pt x="9471660" y="0"/>
                  </a:lnTo>
                  <a:close/>
                </a:path>
              </a:pathLst>
            </a:custGeom>
            <a:grpFill/>
          </p:spPr>
          <p:txBody>
            <a:bodyPr wrap="square" lIns="0" tIns="0" rIns="0" bIns="0" rtlCol="0"/>
            <a:lstStyle/>
            <a:p>
              <a:endParaRPr/>
            </a:p>
          </p:txBody>
        </p:sp>
      </p:grpSp>
      <p:sp>
        <p:nvSpPr>
          <p:cNvPr id="11" name="object 11"/>
          <p:cNvSpPr txBox="1"/>
          <p:nvPr/>
        </p:nvSpPr>
        <p:spPr>
          <a:xfrm>
            <a:off x="4819141" y="6475496"/>
            <a:ext cx="189230"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latin typeface="Arial"/>
                <a:cs typeface="Arial"/>
              </a:rPr>
              <a:t>19</a:t>
            </a:fld>
            <a:endParaRPr sz="800">
              <a:latin typeface="Arial"/>
              <a:cs typeface="Arial"/>
            </a:endParaRPr>
          </a:p>
        </p:txBody>
      </p:sp>
      <p:sp>
        <p:nvSpPr>
          <p:cNvPr id="13" name="TextBox 12">
            <a:extLst>
              <a:ext uri="{FF2B5EF4-FFF2-40B4-BE49-F238E27FC236}">
                <a16:creationId xmlns="" xmlns:a16="http://schemas.microsoft.com/office/drawing/2014/main" id="{4591024D-9B0C-2AD6-C934-73CED47E6140}"/>
              </a:ext>
            </a:extLst>
          </p:cNvPr>
          <p:cNvSpPr txBox="1"/>
          <p:nvPr/>
        </p:nvSpPr>
        <p:spPr>
          <a:xfrm>
            <a:off x="835216" y="208491"/>
            <a:ext cx="5105400" cy="461665"/>
          </a:xfrm>
          <a:prstGeom prst="rect">
            <a:avLst/>
          </a:prstGeom>
          <a:noFill/>
        </p:spPr>
        <p:txBody>
          <a:bodyPr wrap="square" rtlCol="0">
            <a:spAutoFit/>
          </a:bodyPr>
          <a:lstStyle/>
          <a:p>
            <a:r>
              <a:rPr lang="en-US" sz="2400" b="1" dirty="0">
                <a:latin typeface="Century Gothic" panose="020B0502020202020204" pitchFamily="34" charset="0"/>
              </a:rPr>
              <a:t>Conclusions</a:t>
            </a:r>
            <a:endParaRPr lang="el-GR" sz="2400" b="1" dirty="0">
              <a:latin typeface="Century Gothic" panose="020B0502020202020204" pitchFamily="34" charset="0"/>
            </a:endParaRPr>
          </a:p>
        </p:txBody>
      </p:sp>
      <p:sp>
        <p:nvSpPr>
          <p:cNvPr id="18" name="Ορθογώνιο: Στρογγύλεμα διαγώνιων γωνιών 17">
            <a:extLst>
              <a:ext uri="{FF2B5EF4-FFF2-40B4-BE49-F238E27FC236}">
                <a16:creationId xmlns="" xmlns:a16="http://schemas.microsoft.com/office/drawing/2014/main" id="{5EA65BC6-BB46-46D8-A4E3-7BECF48E85D0}"/>
              </a:ext>
            </a:extLst>
          </p:cNvPr>
          <p:cNvSpPr/>
          <p:nvPr/>
        </p:nvSpPr>
        <p:spPr>
          <a:xfrm>
            <a:off x="914400" y="1276942"/>
            <a:ext cx="8458200" cy="4590458"/>
          </a:xfrm>
          <a:prstGeom prst="round2Diag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50000"/>
              </a:lnSpc>
            </a:pPr>
            <a:endParaRPr lang="el-GR" sz="1400" b="0" i="0" dirty="0">
              <a:solidFill>
                <a:srgbClr val="374151"/>
              </a:solidFill>
              <a:effectLst/>
              <a:latin typeface="Century Gothic" panose="020B0502020202020204" pitchFamily="34" charset="0"/>
            </a:endParaRPr>
          </a:p>
        </p:txBody>
      </p:sp>
      <p:sp>
        <p:nvSpPr>
          <p:cNvPr id="19" name="TextBox 18">
            <a:extLst>
              <a:ext uri="{FF2B5EF4-FFF2-40B4-BE49-F238E27FC236}">
                <a16:creationId xmlns="" xmlns:a16="http://schemas.microsoft.com/office/drawing/2014/main" id="{00F4E2C1-DBED-E541-7F8C-E7FCF0C29B19}"/>
              </a:ext>
            </a:extLst>
          </p:cNvPr>
          <p:cNvSpPr txBox="1"/>
          <p:nvPr/>
        </p:nvSpPr>
        <p:spPr>
          <a:xfrm>
            <a:off x="1295400" y="1457934"/>
            <a:ext cx="8109204" cy="415498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1600" dirty="0">
                <a:latin typeface="Century Gothic" panose="020B0502020202020204" pitchFamily="34" charset="0"/>
              </a:rPr>
              <a:t>Foreign investment can improve Nigeria in the following areas:
Infrastructure: Investors can invest in infrastructure, such as roads, bridges and warehouses, that will help improve the transportation and storage of agricultural and energy products. 
 New technologies: improvements in productivity and performance in sectors such as services, construction 
 Renewable energy sources: Through the construction of facilities and the application of technologies that utilize these energy sources.
 Job creation &amp; unemployment reduction
 Transfer of </a:t>
            </a:r>
            <a:r>
              <a:rPr lang="en-US" sz="1600" b="1" dirty="0">
                <a:latin typeface="Century Gothic" panose="020B0502020202020204" pitchFamily="34" charset="0"/>
              </a:rPr>
              <a:t>know-how</a:t>
            </a:r>
            <a:r>
              <a:rPr lang="en-US" sz="1600" dirty="0">
                <a:latin typeface="Century Gothic" panose="020B0502020202020204" pitchFamily="34" charset="0"/>
              </a:rPr>
              <a:t>
 Development of exports</a:t>
            </a:r>
            <a:endParaRPr lang="el-GR" sz="1500" b="0" i="0" dirty="0">
              <a:effectLst/>
              <a:latin typeface="Century Gothic" panose="020B0502020202020204" pitchFamily="34" charset="0"/>
            </a:endParaRPr>
          </a:p>
        </p:txBody>
      </p:sp>
      <p:pic>
        <p:nvPicPr>
          <p:cNvPr id="8" name="Εικόνα 7">
            <a:extLst>
              <a:ext uri="{FF2B5EF4-FFF2-40B4-BE49-F238E27FC236}">
                <a16:creationId xmlns="" xmlns:a16="http://schemas.microsoft.com/office/drawing/2014/main" id="{D9AB0A9C-164C-D58B-9AFB-2FC3CFD21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1068" y="17817"/>
            <a:ext cx="762000" cy="761240"/>
          </a:xfrm>
          <a:prstGeom prst="rect">
            <a:avLst/>
          </a:prstGeom>
        </p:spPr>
      </p:pic>
    </p:spTree>
    <p:extLst>
      <p:ext uri="{BB962C8B-B14F-4D97-AF65-F5344CB8AC3E}">
        <p14:creationId xmlns:p14="http://schemas.microsoft.com/office/powerpoint/2010/main" val="1366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6FB6024-4313-9DE9-69BD-3DC4C059083A}"/>
              </a:ext>
            </a:extLst>
          </p:cNvPr>
          <p:cNvSpPr>
            <a:spLocks noGrp="1"/>
          </p:cNvSpPr>
          <p:nvPr>
            <p:ph type="title"/>
          </p:nvPr>
        </p:nvSpPr>
        <p:spPr>
          <a:xfrm>
            <a:off x="775818" y="1447800"/>
            <a:ext cx="8354364" cy="386516"/>
          </a:xfrm>
        </p:spPr>
        <p:txBody>
          <a:bodyPr/>
          <a:lstStyle/>
          <a:p>
            <a:pPr>
              <a:lnSpc>
                <a:spcPct val="107000"/>
              </a:lnSpc>
              <a:spcBef>
                <a:spcPts val="1200"/>
              </a:spcBef>
            </a:pPr>
            <a:r>
              <a:rPr lang="el-GR" sz="1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l-GR" sz="1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l-GR" sz="1200" dirty="0"/>
          </a:p>
        </p:txBody>
      </p:sp>
      <p:graphicFrame>
        <p:nvGraphicFramePr>
          <p:cNvPr id="6" name="Διάγραμμα 5">
            <a:extLst>
              <a:ext uri="{FF2B5EF4-FFF2-40B4-BE49-F238E27FC236}">
                <a16:creationId xmlns="" xmlns:a16="http://schemas.microsoft.com/office/drawing/2014/main" id="{71A2B079-D7E5-9C55-689D-59DF37142FC3}"/>
              </a:ext>
            </a:extLst>
          </p:cNvPr>
          <p:cNvGraphicFramePr/>
          <p:nvPr>
            <p:extLst>
              <p:ext uri="{D42A27DB-BD31-4B8C-83A1-F6EECF244321}">
                <p14:modId xmlns:p14="http://schemas.microsoft.com/office/powerpoint/2010/main" val="2477156086"/>
              </p:ext>
            </p:extLst>
          </p:nvPr>
        </p:nvGraphicFramePr>
        <p:xfrm>
          <a:off x="914400" y="1506827"/>
          <a:ext cx="8354364"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 xmlns:a16="http://schemas.microsoft.com/office/drawing/2014/main" id="{8FC369CF-1DF2-C724-6B3B-49DA7BCDF7C5}"/>
              </a:ext>
            </a:extLst>
          </p:cNvPr>
          <p:cNvSpPr txBox="1"/>
          <p:nvPr/>
        </p:nvSpPr>
        <p:spPr>
          <a:xfrm>
            <a:off x="381000" y="322620"/>
            <a:ext cx="8354364" cy="5563574"/>
          </a:xfrm>
          <a:prstGeom prst="rect">
            <a:avLst/>
          </a:prstGeom>
          <a:noFill/>
          <a:ln>
            <a:noFill/>
          </a:ln>
        </p:spPr>
        <p:txBody>
          <a:bodyPr wrap="square" rtlCol="0">
            <a:spAutoFit/>
          </a:bodyPr>
          <a:lstStyle/>
          <a:p>
            <a:pPr algn="l"/>
            <a:r>
              <a:rPr lang="en-US" sz="1700" b="1" i="0" dirty="0">
                <a:effectLst/>
                <a:latin typeface="Century Gothic" panose="020B0502020202020204" pitchFamily="34" charset="0"/>
                <a:cs typeface="Arial" panose="020B0604020202020204" pitchFamily="34" charset="0"/>
              </a:rPr>
              <a:t>Global Economic Trends and Nigeria's Potential:</a:t>
            </a:r>
          </a:p>
          <a:p>
            <a:pPr algn="l"/>
            <a:endParaRPr lang="en-US" sz="1700" b="0" i="0" dirty="0">
              <a:effectLst/>
              <a:latin typeface="Century Gothic" panose="020B0502020202020204" pitchFamily="34" charset="0"/>
              <a:cs typeface="Arial" panose="020B0604020202020204" pitchFamily="34" charset="0"/>
            </a:endParaRPr>
          </a:p>
          <a:p>
            <a:pPr algn="l">
              <a:lnSpc>
                <a:spcPct val="150000"/>
              </a:lnSpc>
              <a:buFont typeface="Arial" panose="020B0604020202020204" pitchFamily="34" charset="0"/>
              <a:buChar char="•"/>
            </a:pPr>
            <a:r>
              <a:rPr lang="en-US" b="0" i="0" dirty="0">
                <a:effectLst/>
                <a:latin typeface="Century Gothic" panose="020B0502020202020204" pitchFamily="34" charset="0"/>
                <a:cs typeface="Arial" panose="020B0604020202020204" pitchFamily="34" charset="0"/>
              </a:rPr>
              <a:t>Shift from oil-driven economies to new trends: </a:t>
            </a:r>
          </a:p>
          <a:p>
            <a:pPr marL="285750" indent="-285750" algn="l">
              <a:lnSpc>
                <a:spcPct val="150000"/>
              </a:lnSpc>
              <a:buFont typeface="Wingdings" panose="05000000000000000000" pitchFamily="2" charset="2"/>
              <a:buChar char="§"/>
            </a:pPr>
            <a:r>
              <a:rPr lang="en-US" dirty="0">
                <a:latin typeface="Century Gothic" panose="020B0502020202020204" pitchFamily="34" charset="0"/>
                <a:cs typeface="Arial" panose="020B0604020202020204" pitchFamily="34" charset="0"/>
              </a:rPr>
              <a:t>a</a:t>
            </a:r>
            <a:r>
              <a:rPr lang="en-US" b="0" i="0" dirty="0">
                <a:effectLst/>
                <a:latin typeface="Century Gothic" panose="020B0502020202020204" pitchFamily="34" charset="0"/>
                <a:cs typeface="Arial" panose="020B0604020202020204" pitchFamily="34" charset="0"/>
              </a:rPr>
              <a:t>griculture</a:t>
            </a:r>
            <a:endParaRPr lang="en-US" dirty="0">
              <a:latin typeface="Century Gothic" panose="020B0502020202020204" pitchFamily="34" charset="0"/>
              <a:cs typeface="Arial" panose="020B0604020202020204" pitchFamily="34" charset="0"/>
            </a:endParaRPr>
          </a:p>
          <a:p>
            <a:pPr marL="285750" indent="-285750" algn="l">
              <a:lnSpc>
                <a:spcPct val="150000"/>
              </a:lnSpc>
              <a:buFont typeface="Wingdings" panose="05000000000000000000" pitchFamily="2" charset="2"/>
              <a:buChar char="§"/>
            </a:pPr>
            <a:r>
              <a:rPr lang="en-US" b="0" i="0" dirty="0">
                <a:effectLst/>
                <a:latin typeface="Century Gothic" panose="020B0502020202020204" pitchFamily="34" charset="0"/>
                <a:cs typeface="Arial" panose="020B0604020202020204" pitchFamily="34" charset="0"/>
              </a:rPr>
              <a:t>renewable energy</a:t>
            </a:r>
          </a:p>
          <a:p>
            <a:pPr marL="285750" indent="-285750" algn="l">
              <a:lnSpc>
                <a:spcPct val="150000"/>
              </a:lnSpc>
              <a:buFont typeface="Wingdings" panose="05000000000000000000" pitchFamily="2" charset="2"/>
              <a:buChar char="§"/>
            </a:pPr>
            <a:r>
              <a:rPr lang="en-US" b="0" i="0" dirty="0">
                <a:effectLst/>
                <a:latin typeface="Century Gothic" panose="020B0502020202020204" pitchFamily="34" charset="0"/>
                <a:cs typeface="Arial" panose="020B0604020202020204" pitchFamily="34" charset="0"/>
              </a:rPr>
              <a:t>tourism</a:t>
            </a:r>
          </a:p>
          <a:p>
            <a:pPr marL="285750" indent="-285750" algn="l">
              <a:lnSpc>
                <a:spcPct val="150000"/>
              </a:lnSpc>
              <a:buFont typeface="Wingdings" panose="05000000000000000000" pitchFamily="2" charset="2"/>
              <a:buChar char="§"/>
            </a:pPr>
            <a:r>
              <a:rPr lang="en-US" b="0" i="0" dirty="0">
                <a:effectLst/>
                <a:latin typeface="Century Gothic" panose="020B0502020202020204" pitchFamily="34" charset="0"/>
                <a:cs typeface="Arial" panose="020B0604020202020204" pitchFamily="34" charset="0"/>
              </a:rPr>
              <a:t>commodity trade</a:t>
            </a:r>
          </a:p>
          <a:p>
            <a:pPr algn="l">
              <a:lnSpc>
                <a:spcPct val="150000"/>
              </a:lnSpc>
              <a:buFont typeface="Arial" panose="020B0604020202020204" pitchFamily="34" charset="0"/>
              <a:buChar char="•"/>
            </a:pPr>
            <a:r>
              <a:rPr lang="en-US" b="0" i="0" dirty="0">
                <a:effectLst/>
                <a:latin typeface="Century Gothic" panose="020B0502020202020204" pitchFamily="34" charset="0"/>
                <a:cs typeface="Arial" panose="020B0604020202020204" pitchFamily="34" charset="0"/>
              </a:rPr>
              <a:t>Nigeria, the most populous black nation with over </a:t>
            </a:r>
            <a:r>
              <a:rPr lang="en-US" b="1" i="0" dirty="0">
                <a:effectLst/>
                <a:latin typeface="Century Gothic" panose="020B0502020202020204" pitchFamily="34" charset="0"/>
                <a:cs typeface="Arial" panose="020B0604020202020204" pitchFamily="34" charset="0"/>
              </a:rPr>
              <a:t>200 million people.</a:t>
            </a:r>
          </a:p>
          <a:p>
            <a:pPr algn="l">
              <a:lnSpc>
                <a:spcPct val="15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Largest </a:t>
            </a:r>
            <a:r>
              <a:rPr lang="en-US" b="0" i="0" dirty="0">
                <a:effectLst/>
                <a:latin typeface="Century Gothic" panose="020B0502020202020204" pitchFamily="34" charset="0"/>
                <a:cs typeface="Arial" panose="020B0604020202020204" pitchFamily="34" charset="0"/>
              </a:rPr>
              <a:t>economy in Africa.</a:t>
            </a:r>
          </a:p>
          <a:p>
            <a:pPr algn="l">
              <a:lnSpc>
                <a:spcPct val="150000"/>
              </a:lnSpc>
              <a:buFont typeface="Arial" panose="020B0604020202020204" pitchFamily="34" charset="0"/>
              <a:buChar char="•"/>
            </a:pPr>
            <a:r>
              <a:rPr lang="en-US" b="0" i="0" dirty="0">
                <a:effectLst/>
                <a:latin typeface="Century Gothic" panose="020B0502020202020204" pitchFamily="34" charset="0"/>
                <a:cs typeface="Arial" panose="020B0604020202020204" pitchFamily="34" charset="0"/>
              </a:rPr>
              <a:t>Significant opportunities for serious investors due to rich natural resources.</a:t>
            </a:r>
          </a:p>
          <a:p>
            <a:pPr algn="l">
              <a:lnSpc>
                <a:spcPct val="150000"/>
              </a:lnSpc>
              <a:buFont typeface="Arial" panose="020B0604020202020204" pitchFamily="34" charset="0"/>
              <a:buChar char="•"/>
            </a:pPr>
            <a:r>
              <a:rPr lang="en-US" b="0" i="0" dirty="0">
                <a:effectLst/>
                <a:latin typeface="Century Gothic" panose="020B0502020202020204" pitchFamily="34" charset="0"/>
                <a:cs typeface="Arial" panose="020B0604020202020204" pitchFamily="34" charset="0"/>
              </a:rPr>
              <a:t>Timely focus on economic developments and business conditions in Sub-Saharan Africa.</a:t>
            </a:r>
          </a:p>
          <a:p>
            <a:pPr algn="l">
              <a:lnSpc>
                <a:spcPct val="150000"/>
              </a:lnSpc>
              <a:buFont typeface="Arial" panose="020B0604020202020204" pitchFamily="34" charset="0"/>
              <a:buChar char="•"/>
            </a:pPr>
            <a:r>
              <a:rPr lang="en-US" dirty="0">
                <a:latin typeface="Century Gothic" panose="020B0502020202020204" pitchFamily="34" charset="0"/>
                <a:cs typeface="Arial" panose="020B0604020202020204" pitchFamily="34" charset="0"/>
              </a:rPr>
              <a:t>Growing </a:t>
            </a:r>
            <a:r>
              <a:rPr lang="en-US" b="0" i="0" dirty="0">
                <a:effectLst/>
                <a:latin typeface="Century Gothic" panose="020B0502020202020204" pitchFamily="34" charset="0"/>
                <a:cs typeface="Arial" panose="020B0604020202020204" pitchFamily="34" charset="0"/>
              </a:rPr>
              <a:t>interest in fostering economic ties between nations.</a:t>
            </a:r>
          </a:p>
          <a:p>
            <a:pPr>
              <a:lnSpc>
                <a:spcPct val="90000"/>
              </a:lnSpc>
              <a:spcBef>
                <a:spcPts val="1000"/>
              </a:spcBef>
              <a:defRPr/>
            </a:pPr>
            <a:endParaRPr lang="en-US" dirty="0">
              <a:latin typeface="Century Gothic" panose="020B0502020202020204" pitchFamily="34" charset="0"/>
            </a:endParaRPr>
          </a:p>
        </p:txBody>
      </p:sp>
      <p:pic>
        <p:nvPicPr>
          <p:cNvPr id="3" name="Εικόνα 2">
            <a:extLst>
              <a:ext uri="{FF2B5EF4-FFF2-40B4-BE49-F238E27FC236}">
                <a16:creationId xmlns="" xmlns:a16="http://schemas.microsoft.com/office/drawing/2014/main" id="{43C05C36-F24E-A4FE-D248-0FA394CB82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5" name="Slide Number Placeholder 4"/>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2</a:t>
            </a:fld>
            <a:endParaRPr lang="el-GR" dirty="0"/>
          </a:p>
        </p:txBody>
      </p:sp>
    </p:spTree>
    <p:extLst>
      <p:ext uri="{BB962C8B-B14F-4D97-AF65-F5344CB8AC3E}">
        <p14:creationId xmlns:p14="http://schemas.microsoft.com/office/powerpoint/2010/main" val="157771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 xmlns:a16="http://schemas.microsoft.com/office/drawing/2014/main" id="{5313EED7-3376-E4FA-06C5-03012AE9838D}"/>
              </a:ext>
            </a:extLst>
          </p:cNvPr>
          <p:cNvSpPr>
            <a:spLocks noGrp="1"/>
          </p:cNvSpPr>
          <p:nvPr>
            <p:ph type="title"/>
          </p:nvPr>
        </p:nvSpPr>
        <p:spPr>
          <a:xfrm>
            <a:off x="775817" y="1421130"/>
            <a:ext cx="8354364" cy="4862870"/>
          </a:xfrm>
        </p:spPr>
        <p:txBody>
          <a:bodyPr/>
          <a:lstStyle/>
          <a:p>
            <a:pPr algn="ctr"/>
            <a:r>
              <a:rPr lang="en-US" sz="3600" b="0" dirty="0">
                <a:solidFill>
                  <a:schemeClr val="tx1"/>
                </a:solidFill>
                <a:latin typeface="Century Gothic" panose="020B0502020202020204" pitchFamily="34" charset="0"/>
              </a:rPr>
              <a:t/>
            </a:r>
            <a:br>
              <a:rPr lang="en-US" sz="3600" b="0" dirty="0">
                <a:solidFill>
                  <a:schemeClr val="tx1"/>
                </a:solidFill>
                <a:latin typeface="Century Gothic" panose="020B0502020202020204" pitchFamily="34" charset="0"/>
              </a:rPr>
            </a:br>
            <a:r>
              <a:rPr lang="en-US" sz="3600" b="0" dirty="0">
                <a:solidFill>
                  <a:schemeClr val="tx1"/>
                </a:solidFill>
                <a:latin typeface="Century Gothic" panose="020B0502020202020204" pitchFamily="34" charset="0"/>
              </a:rPr>
              <a:t/>
            </a:r>
            <a:br>
              <a:rPr lang="en-US" sz="3600" b="0" dirty="0">
                <a:solidFill>
                  <a:schemeClr val="tx1"/>
                </a:solidFill>
                <a:latin typeface="Century Gothic" panose="020B0502020202020204" pitchFamily="34" charset="0"/>
              </a:rPr>
            </a:br>
            <a:r>
              <a:rPr lang="en-US" sz="3600" b="0" dirty="0">
                <a:solidFill>
                  <a:schemeClr val="tx1"/>
                </a:solidFill>
                <a:latin typeface="Century Gothic" panose="020B0502020202020204" pitchFamily="34" charset="0"/>
              </a:rPr>
              <a:t>Thank You</a:t>
            </a:r>
            <a:br>
              <a:rPr lang="en-US" sz="3600" b="0" dirty="0">
                <a:solidFill>
                  <a:schemeClr val="tx1"/>
                </a:solidFill>
                <a:latin typeface="Century Gothic" panose="020B0502020202020204" pitchFamily="34" charset="0"/>
              </a:rPr>
            </a:br>
            <a:r>
              <a:rPr lang="en-US" sz="3600" b="0" dirty="0">
                <a:solidFill>
                  <a:schemeClr val="tx1"/>
                </a:solidFill>
                <a:latin typeface="Century Gothic" panose="020B0502020202020204" pitchFamily="34" charset="0"/>
              </a:rPr>
              <a:t/>
            </a:r>
            <a:br>
              <a:rPr lang="en-US" sz="3600" b="0" dirty="0">
                <a:solidFill>
                  <a:schemeClr val="tx1"/>
                </a:solidFill>
                <a:latin typeface="Century Gothic" panose="020B0502020202020204" pitchFamily="34" charset="0"/>
              </a:rPr>
            </a:br>
            <a:r>
              <a:rPr lang="en-US" sz="3600" b="0" dirty="0">
                <a:solidFill>
                  <a:schemeClr val="tx1"/>
                </a:solidFill>
                <a:latin typeface="Century Gothic" panose="020B0502020202020204" pitchFamily="34" charset="0"/>
              </a:rPr>
              <a:t/>
            </a:r>
            <a:br>
              <a:rPr lang="en-US" sz="3600" b="0" dirty="0">
                <a:solidFill>
                  <a:schemeClr val="tx1"/>
                </a:solidFill>
                <a:latin typeface="Century Gothic" panose="020B0502020202020204" pitchFamily="34" charset="0"/>
              </a:rPr>
            </a:br>
            <a:r>
              <a:rPr lang="en-US" sz="3600" b="0" dirty="0">
                <a:solidFill>
                  <a:schemeClr val="tx1"/>
                </a:solidFill>
                <a:latin typeface="Century Gothic" panose="020B0502020202020204" pitchFamily="34" charset="0"/>
              </a:rPr>
              <a:t/>
            </a:r>
            <a:br>
              <a:rPr lang="en-US" sz="3600" b="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For More Inquiries, Contact:</a:t>
            </a:r>
            <a:r>
              <a:rPr lang="en-US" sz="2000" b="0" dirty="0">
                <a:solidFill>
                  <a:schemeClr val="tx1"/>
                </a:solidFill>
                <a:latin typeface="Century Gothic" panose="020B0502020202020204" pitchFamily="34" charset="0"/>
              </a:rPr>
              <a:t/>
            </a:r>
            <a:br>
              <a:rPr lang="en-US" sz="2000" b="0" dirty="0">
                <a:solidFill>
                  <a:schemeClr val="tx1"/>
                </a:solidFill>
                <a:latin typeface="Century Gothic" panose="020B0502020202020204" pitchFamily="34" charset="0"/>
              </a:rPr>
            </a:br>
            <a:r>
              <a:rPr lang="en-US" sz="2000" b="0" dirty="0">
                <a:solidFill>
                  <a:schemeClr val="tx1"/>
                </a:solidFill>
                <a:latin typeface="Century Gothic" panose="020B0502020202020204" pitchFamily="34" charset="0"/>
              </a:rPr>
              <a:t>Nigerian Embassy Athens</a:t>
            </a:r>
            <a:br>
              <a:rPr lang="en-US" sz="2000" b="0" dirty="0">
                <a:solidFill>
                  <a:schemeClr val="tx1"/>
                </a:solidFill>
                <a:latin typeface="Century Gothic" panose="020B0502020202020204" pitchFamily="34" charset="0"/>
              </a:rPr>
            </a:br>
            <a:r>
              <a:rPr lang="en-US" sz="2000" b="0" dirty="0">
                <a:solidFill>
                  <a:schemeClr val="tx1"/>
                </a:solidFill>
                <a:latin typeface="Century Gothic" panose="020B0502020202020204" pitchFamily="34" charset="0"/>
              </a:rPr>
              <a:t>Address: 17 </a:t>
            </a:r>
            <a:r>
              <a:rPr lang="en-US" sz="2000" b="0" dirty="0" err="1">
                <a:solidFill>
                  <a:schemeClr val="tx1"/>
                </a:solidFill>
                <a:latin typeface="Century Gothic" panose="020B0502020202020204" pitchFamily="34" charset="0"/>
              </a:rPr>
              <a:t>Streit</a:t>
            </a:r>
            <a:r>
              <a:rPr lang="en-US" sz="2000" b="0" dirty="0">
                <a:solidFill>
                  <a:schemeClr val="tx1"/>
                </a:solidFill>
                <a:latin typeface="Century Gothic" panose="020B0502020202020204" pitchFamily="34" charset="0"/>
              </a:rPr>
              <a:t> Street, </a:t>
            </a:r>
            <a:r>
              <a:rPr lang="en-US" sz="2000" b="0" dirty="0" err="1">
                <a:solidFill>
                  <a:schemeClr val="tx1"/>
                </a:solidFill>
                <a:latin typeface="Century Gothic" panose="020B0502020202020204" pitchFamily="34" charset="0"/>
              </a:rPr>
              <a:t>Filothei</a:t>
            </a:r>
            <a:r>
              <a:rPr lang="en-US" sz="2000" b="0" dirty="0">
                <a:solidFill>
                  <a:schemeClr val="tx1"/>
                </a:solidFill>
                <a:latin typeface="Century Gothic" panose="020B0502020202020204" pitchFamily="34" charset="0"/>
              </a:rPr>
              <a:t> 152 37</a:t>
            </a:r>
            <a:br>
              <a:rPr lang="en-US" sz="2000" b="0" dirty="0">
                <a:solidFill>
                  <a:schemeClr val="tx1"/>
                </a:solidFill>
                <a:latin typeface="Century Gothic" panose="020B0502020202020204" pitchFamily="34" charset="0"/>
              </a:rPr>
            </a:br>
            <a:r>
              <a:rPr lang="en-US" sz="2000" b="0" dirty="0">
                <a:solidFill>
                  <a:schemeClr val="tx1"/>
                </a:solidFill>
                <a:latin typeface="Century Gothic" panose="020B0502020202020204" pitchFamily="34" charset="0"/>
              </a:rPr>
              <a:t>Phone: +30 210 80 21 168</a:t>
            </a:r>
            <a:br>
              <a:rPr lang="en-US" sz="2000" b="0" dirty="0">
                <a:solidFill>
                  <a:schemeClr val="tx1"/>
                </a:solidFill>
                <a:latin typeface="Century Gothic" panose="020B0502020202020204" pitchFamily="34" charset="0"/>
              </a:rPr>
            </a:br>
            <a:r>
              <a:rPr lang="en-US" sz="2000" b="0" dirty="0">
                <a:solidFill>
                  <a:schemeClr val="tx1"/>
                </a:solidFill>
                <a:latin typeface="Century Gothic" panose="020B0502020202020204" pitchFamily="34" charset="0"/>
              </a:rPr>
              <a:t>Email: nigeria.athens@foreignaffairs.gov.ng</a:t>
            </a:r>
            <a:endParaRPr lang="el-GR" dirty="0"/>
          </a:p>
        </p:txBody>
      </p:sp>
      <p:pic>
        <p:nvPicPr>
          <p:cNvPr id="8" name="Εικόνα 7">
            <a:extLst>
              <a:ext uri="{FF2B5EF4-FFF2-40B4-BE49-F238E27FC236}">
                <a16:creationId xmlns="" xmlns:a16="http://schemas.microsoft.com/office/drawing/2014/main" id="{910352C1-6A3A-8C57-EA6E-18D2F7076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28600"/>
            <a:ext cx="1371600" cy="1370232"/>
          </a:xfrm>
          <a:prstGeom prst="rect">
            <a:avLst/>
          </a:prstGeom>
        </p:spPr>
      </p:pic>
      <p:sp>
        <p:nvSpPr>
          <p:cNvPr id="3" name="Slide Number Placeholder 2"/>
          <p:cNvSpPr>
            <a:spLocks noGrp="1"/>
          </p:cNvSpPr>
          <p:nvPr>
            <p:ph type="sldNum" sz="quarter" idx="7"/>
          </p:nvPr>
        </p:nvSpPr>
        <p:spPr>
          <a:xfrm>
            <a:off x="4819140" y="6477000"/>
            <a:ext cx="210059" cy="138196"/>
          </a:xfrm>
        </p:spPr>
        <p:txBody>
          <a:bodyPr/>
          <a:lstStyle/>
          <a:p>
            <a:pPr marL="38100">
              <a:lnSpc>
                <a:spcPct val="100000"/>
              </a:lnSpc>
              <a:spcBef>
                <a:spcPts val="25"/>
              </a:spcBef>
            </a:pPr>
            <a:fld id="{81D60167-4931-47E6-BA6A-407CBD079E47}" type="slidenum">
              <a:rPr lang="el-GR" smtClean="0"/>
              <a:t>20</a:t>
            </a:fld>
            <a:endParaRPr lang="el-GR" dirty="0"/>
          </a:p>
        </p:txBody>
      </p:sp>
    </p:spTree>
    <p:extLst>
      <p:ext uri="{BB962C8B-B14F-4D97-AF65-F5344CB8AC3E}">
        <p14:creationId xmlns:p14="http://schemas.microsoft.com/office/powerpoint/2010/main" val="102774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443F1E9-660F-BFE4-9A5C-B453A0193928}"/>
              </a:ext>
            </a:extLst>
          </p:cNvPr>
          <p:cNvSpPr>
            <a:spLocks noGrp="1"/>
          </p:cNvSpPr>
          <p:nvPr>
            <p:ph type="ctrTitle"/>
          </p:nvPr>
        </p:nvSpPr>
        <p:spPr>
          <a:xfrm>
            <a:off x="381000" y="381000"/>
            <a:ext cx="8420100" cy="276999"/>
          </a:xfrm>
        </p:spPr>
        <p:txBody>
          <a:bodyPr/>
          <a:lstStyle/>
          <a:p>
            <a:r>
              <a:rPr lang="en-US" sz="1800" dirty="0">
                <a:solidFill>
                  <a:schemeClr val="tx1"/>
                </a:solidFill>
                <a:latin typeface="Century Gothic" panose="020B0502020202020204" pitchFamily="34" charset="0"/>
              </a:rPr>
              <a:t>Population I</a:t>
            </a:r>
            <a:endParaRPr lang="el-GR" sz="1800" dirty="0">
              <a:solidFill>
                <a:schemeClr val="tx1"/>
              </a:solidFill>
              <a:latin typeface="Century Gothic" panose="020B0502020202020204" pitchFamily="34" charset="0"/>
            </a:endParaRPr>
          </a:p>
        </p:txBody>
      </p:sp>
      <p:sp>
        <p:nvSpPr>
          <p:cNvPr id="3" name="Υπότιτλος 2">
            <a:extLst>
              <a:ext uri="{FF2B5EF4-FFF2-40B4-BE49-F238E27FC236}">
                <a16:creationId xmlns="" xmlns:a16="http://schemas.microsoft.com/office/drawing/2014/main" id="{72BE363C-D41E-5A33-9612-CDF6BAA9B0B3}"/>
              </a:ext>
            </a:extLst>
          </p:cNvPr>
          <p:cNvSpPr>
            <a:spLocks noGrp="1"/>
          </p:cNvSpPr>
          <p:nvPr>
            <p:ph type="subTitle" idx="4"/>
          </p:nvPr>
        </p:nvSpPr>
        <p:spPr>
          <a:xfrm>
            <a:off x="5181601" y="3124200"/>
            <a:ext cx="3866516" cy="1846659"/>
          </a:xfrm>
          <a:noFill/>
        </p:spPr>
        <p:txBody>
          <a:bodyPr/>
          <a:lstStyle/>
          <a:p>
            <a:pPr marL="171450" indent="-171450" algn="l">
              <a:lnSpc>
                <a:spcPct val="150000"/>
              </a:lnSpc>
              <a:buFont typeface="Arial" panose="020B0604020202020204" pitchFamily="34" charset="0"/>
              <a:buChar char="•"/>
            </a:pPr>
            <a:r>
              <a:rPr lang="en-US" sz="1200" b="0" i="0" dirty="0">
                <a:effectLst/>
                <a:latin typeface="Century Gothic" panose="020B0502020202020204" pitchFamily="34" charset="0"/>
              </a:rPr>
              <a:t>Increasing population, both in urban and rural areas.</a:t>
            </a:r>
          </a:p>
          <a:p>
            <a:pPr marL="171450" indent="-171450" algn="l">
              <a:lnSpc>
                <a:spcPct val="150000"/>
              </a:lnSpc>
              <a:buFont typeface="Arial" panose="020B0604020202020204" pitchFamily="34" charset="0"/>
              <a:buChar char="•"/>
            </a:pPr>
            <a:r>
              <a:rPr lang="en-US" sz="1200" b="0" i="0" dirty="0">
                <a:effectLst/>
                <a:latin typeface="Century Gothic" panose="020B0502020202020204" pitchFamily="34" charset="0"/>
              </a:rPr>
              <a:t>The population growth in urban areas is more pronounced than in rural areas.</a:t>
            </a:r>
          </a:p>
          <a:p>
            <a:pPr marL="171450" indent="-171450" algn="l">
              <a:lnSpc>
                <a:spcPct val="150000"/>
              </a:lnSpc>
              <a:buFont typeface="Arial" panose="020B0604020202020204" pitchFamily="34" charset="0"/>
              <a:buChar char="•"/>
            </a:pPr>
            <a:r>
              <a:rPr lang="en-US" sz="1200" b="0" i="0" dirty="0">
                <a:effectLst/>
                <a:latin typeface="Century Gothic" panose="020B0502020202020204" pitchFamily="34" charset="0"/>
              </a:rPr>
              <a:t>People continue to migrate from rural to urban areas.</a:t>
            </a:r>
          </a:p>
          <a:p>
            <a:pPr marL="171450" indent="-171450" algn="l">
              <a:lnSpc>
                <a:spcPct val="150000"/>
              </a:lnSpc>
              <a:buFont typeface="Arial" panose="020B0604020202020204" pitchFamily="34" charset="0"/>
              <a:buChar char="•"/>
            </a:pPr>
            <a:r>
              <a:rPr lang="en-US" sz="1200" b="0" i="0" dirty="0">
                <a:effectLst/>
                <a:latin typeface="Century Gothic" panose="020B0502020202020204" pitchFamily="34" charset="0"/>
              </a:rPr>
              <a:t>Possible reasons: job opportunities and a better quality of life.</a:t>
            </a:r>
          </a:p>
          <a:p>
            <a:pPr algn="l"/>
            <a:endParaRPr lang="el-GR" sz="1200" b="0" i="0" dirty="0">
              <a:solidFill>
                <a:srgbClr val="374151"/>
              </a:solidFill>
              <a:effectLst/>
              <a:latin typeface="Century Gothic" panose="020B0502020202020204" pitchFamily="34" charset="0"/>
            </a:endParaRPr>
          </a:p>
        </p:txBody>
      </p:sp>
      <p:graphicFrame>
        <p:nvGraphicFramePr>
          <p:cNvPr id="5" name="Γράφημα 4">
            <a:extLst>
              <a:ext uri="{FF2B5EF4-FFF2-40B4-BE49-F238E27FC236}">
                <a16:creationId xmlns="" xmlns:a16="http://schemas.microsoft.com/office/drawing/2014/main" id="{513AC2ED-E273-CAF3-B6AD-537C283BAA2D}"/>
              </a:ext>
            </a:extLst>
          </p:cNvPr>
          <p:cNvGraphicFramePr/>
          <p:nvPr>
            <p:extLst>
              <p:ext uri="{D42A27DB-BD31-4B8C-83A1-F6EECF244321}">
                <p14:modId xmlns:p14="http://schemas.microsoft.com/office/powerpoint/2010/main" val="265876097"/>
              </p:ext>
            </p:extLst>
          </p:nvPr>
        </p:nvGraphicFramePr>
        <p:xfrm>
          <a:off x="452535" y="25347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Πίνακας 5">
            <a:extLst>
              <a:ext uri="{FF2B5EF4-FFF2-40B4-BE49-F238E27FC236}">
                <a16:creationId xmlns="" xmlns:a16="http://schemas.microsoft.com/office/drawing/2014/main" id="{F1A4295D-7DFF-2C32-FC90-A9426631DAE6}"/>
              </a:ext>
            </a:extLst>
          </p:cNvPr>
          <p:cNvGraphicFramePr>
            <a:graphicFrameLocks noGrp="1"/>
          </p:cNvGraphicFramePr>
          <p:nvPr>
            <p:extLst>
              <p:ext uri="{D42A27DB-BD31-4B8C-83A1-F6EECF244321}">
                <p14:modId xmlns:p14="http://schemas.microsoft.com/office/powerpoint/2010/main" val="2331219356"/>
              </p:ext>
            </p:extLst>
          </p:nvPr>
        </p:nvGraphicFramePr>
        <p:xfrm>
          <a:off x="457200" y="1130777"/>
          <a:ext cx="8590916" cy="1147841"/>
        </p:xfrm>
        <a:graphic>
          <a:graphicData uri="http://schemas.openxmlformats.org/drawingml/2006/table">
            <a:tbl>
              <a:tblPr firstRow="1" firstCol="1" bandRow="1">
                <a:tableStyleId>{5C22544A-7EE6-4342-B048-85BDC9FD1C3A}</a:tableStyleId>
              </a:tblPr>
              <a:tblGrid>
                <a:gridCol w="1109202">
                  <a:extLst>
                    <a:ext uri="{9D8B030D-6E8A-4147-A177-3AD203B41FA5}">
                      <a16:colId xmlns="" xmlns:a16="http://schemas.microsoft.com/office/drawing/2014/main" val="248487188"/>
                    </a:ext>
                  </a:extLst>
                </a:gridCol>
                <a:gridCol w="1068816">
                  <a:extLst>
                    <a:ext uri="{9D8B030D-6E8A-4147-A177-3AD203B41FA5}">
                      <a16:colId xmlns="" xmlns:a16="http://schemas.microsoft.com/office/drawing/2014/main" val="2496308561"/>
                    </a:ext>
                  </a:extLst>
                </a:gridCol>
                <a:gridCol w="1068816">
                  <a:extLst>
                    <a:ext uri="{9D8B030D-6E8A-4147-A177-3AD203B41FA5}">
                      <a16:colId xmlns="" xmlns:a16="http://schemas.microsoft.com/office/drawing/2014/main" val="3830794846"/>
                    </a:ext>
                  </a:extLst>
                </a:gridCol>
                <a:gridCol w="944166">
                  <a:extLst>
                    <a:ext uri="{9D8B030D-6E8A-4147-A177-3AD203B41FA5}">
                      <a16:colId xmlns="" xmlns:a16="http://schemas.microsoft.com/office/drawing/2014/main" val="3928763127"/>
                    </a:ext>
                  </a:extLst>
                </a:gridCol>
                <a:gridCol w="939830">
                  <a:extLst>
                    <a:ext uri="{9D8B030D-6E8A-4147-A177-3AD203B41FA5}">
                      <a16:colId xmlns="" xmlns:a16="http://schemas.microsoft.com/office/drawing/2014/main" val="3795685235"/>
                    </a:ext>
                  </a:extLst>
                </a:gridCol>
                <a:gridCol w="1064889">
                  <a:extLst>
                    <a:ext uri="{9D8B030D-6E8A-4147-A177-3AD203B41FA5}">
                      <a16:colId xmlns="" xmlns:a16="http://schemas.microsoft.com/office/drawing/2014/main" val="3175191559"/>
                    </a:ext>
                  </a:extLst>
                </a:gridCol>
                <a:gridCol w="1161697">
                  <a:extLst>
                    <a:ext uri="{9D8B030D-6E8A-4147-A177-3AD203B41FA5}">
                      <a16:colId xmlns="" xmlns:a16="http://schemas.microsoft.com/office/drawing/2014/main" val="1093044789"/>
                    </a:ext>
                  </a:extLst>
                </a:gridCol>
                <a:gridCol w="1233500">
                  <a:extLst>
                    <a:ext uri="{9D8B030D-6E8A-4147-A177-3AD203B41FA5}">
                      <a16:colId xmlns="" xmlns:a16="http://schemas.microsoft.com/office/drawing/2014/main" val="2566285530"/>
                    </a:ext>
                  </a:extLst>
                </a:gridCol>
              </a:tblGrid>
              <a:tr h="300403">
                <a:tc>
                  <a:txBody>
                    <a:bodyPr/>
                    <a:lstStyle/>
                    <a:p>
                      <a:pPr algn="ctr">
                        <a:lnSpc>
                          <a:spcPct val="150000"/>
                        </a:lnSpc>
                        <a:spcBef>
                          <a:spcPts val="200"/>
                        </a:spcBef>
                      </a:pPr>
                      <a:r>
                        <a:rPr lang="en-US" sz="1100" dirty="0">
                          <a:effectLst/>
                          <a:latin typeface="Century Gothic" panose="020B0502020202020204" pitchFamily="34" charset="0"/>
                        </a:rPr>
                        <a:t>Population</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2014</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2015</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2016</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2017</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2018</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2019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dirty="0">
                          <a:effectLst/>
                          <a:latin typeface="Century Gothic" panose="020B0502020202020204" pitchFamily="34" charset="0"/>
                        </a:rPr>
                        <a:t>2020</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3032605016"/>
                  </a:ext>
                </a:extLst>
              </a:tr>
              <a:tr h="257753">
                <a:tc>
                  <a:txBody>
                    <a:bodyPr/>
                    <a:lstStyle/>
                    <a:p>
                      <a:pPr algn="ctr">
                        <a:lnSpc>
                          <a:spcPct val="150000"/>
                        </a:lnSpc>
                        <a:spcBef>
                          <a:spcPts val="200"/>
                        </a:spcBef>
                      </a:pPr>
                      <a:r>
                        <a:rPr lang="en-US" sz="1100" dirty="0">
                          <a:effectLst/>
                          <a:latin typeface="Century Gothic" panose="020B0502020202020204" pitchFamily="34" charset="0"/>
                        </a:rPr>
                        <a:t>Urban</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84.275.849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88.019.904</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91.848.722</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95.817.238</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99.876.265</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104.004.479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108.242.753</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57114649"/>
                  </a:ext>
                </a:extLst>
              </a:tr>
              <a:tr h="257753">
                <a:tc>
                  <a:txBody>
                    <a:bodyPr/>
                    <a:lstStyle/>
                    <a:p>
                      <a:pPr algn="ctr">
                        <a:lnSpc>
                          <a:spcPct val="150000"/>
                        </a:lnSpc>
                        <a:spcBef>
                          <a:spcPts val="200"/>
                        </a:spcBef>
                      </a:pPr>
                      <a:r>
                        <a:rPr lang="en-US" sz="1100" dirty="0">
                          <a:effectLst/>
                          <a:latin typeface="Century Gothic" panose="020B0502020202020204" pitchFamily="34" charset="0"/>
                        </a:rPr>
                        <a:t>Rural</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ctr">
                        <a:lnSpc>
                          <a:spcPct val="150000"/>
                        </a:lnSpc>
                        <a:spcBef>
                          <a:spcPts val="200"/>
                        </a:spcBef>
                      </a:pPr>
                      <a:r>
                        <a:rPr lang="el-GR" sz="1100">
                          <a:effectLst/>
                          <a:latin typeface="Century Gothic" panose="020B0502020202020204" pitchFamily="34" charset="0"/>
                        </a:rPr>
                        <a:t>95.103.167</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95.975.881</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96.818.209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97.678.669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98.511.358</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99.300.013</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100.084.652</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644146009"/>
                  </a:ext>
                </a:extLst>
              </a:tr>
              <a:tr h="331932">
                <a:tc>
                  <a:txBody>
                    <a:bodyPr/>
                    <a:lstStyle/>
                    <a:p>
                      <a:pPr algn="ctr">
                        <a:lnSpc>
                          <a:spcPct val="150000"/>
                        </a:lnSpc>
                        <a:spcBef>
                          <a:spcPts val="200"/>
                        </a:spcBef>
                      </a:pPr>
                      <a:r>
                        <a:rPr lang="en-US" sz="1100" dirty="0">
                          <a:effectLst/>
                          <a:latin typeface="Century Gothic" panose="020B0502020202020204" pitchFamily="34" charset="0"/>
                        </a:rPr>
                        <a:t>Total:</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179.379.016</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183.995.785</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188.666.931</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193.495.907</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198.387.623</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a:effectLst/>
                          <a:latin typeface="Century Gothic" panose="020B0502020202020204" pitchFamily="34" charset="0"/>
                        </a:rPr>
                        <a:t>203.304.492</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200"/>
                        </a:spcBef>
                      </a:pPr>
                      <a:r>
                        <a:rPr lang="el-GR" sz="1100" dirty="0">
                          <a:effectLst/>
                          <a:latin typeface="Century Gothic" panose="020B0502020202020204" pitchFamily="34" charset="0"/>
                        </a:rPr>
                        <a:t>208.327.405</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71331735"/>
                  </a:ext>
                </a:extLst>
              </a:tr>
            </a:tbl>
          </a:graphicData>
        </a:graphic>
      </p:graphicFrame>
      <p:sp>
        <p:nvSpPr>
          <p:cNvPr id="7" name="Slide Number Placeholder 6"/>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3</a:t>
            </a:fld>
            <a:endParaRPr lang="el-GR" dirty="0"/>
          </a:p>
        </p:txBody>
      </p:sp>
    </p:spTree>
    <p:extLst>
      <p:ext uri="{BB962C8B-B14F-4D97-AF65-F5344CB8AC3E}">
        <p14:creationId xmlns:p14="http://schemas.microsoft.com/office/powerpoint/2010/main" val="345341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443F1E9-660F-BFE4-9A5C-B453A0193928}"/>
              </a:ext>
            </a:extLst>
          </p:cNvPr>
          <p:cNvSpPr>
            <a:spLocks noGrp="1"/>
          </p:cNvSpPr>
          <p:nvPr>
            <p:ph type="ctrTitle"/>
          </p:nvPr>
        </p:nvSpPr>
        <p:spPr>
          <a:xfrm>
            <a:off x="381000" y="381000"/>
            <a:ext cx="8420100" cy="276999"/>
          </a:xfrm>
        </p:spPr>
        <p:txBody>
          <a:bodyPr/>
          <a:lstStyle/>
          <a:p>
            <a:r>
              <a:rPr lang="en-US" sz="1800" dirty="0">
                <a:solidFill>
                  <a:schemeClr val="tx1"/>
                </a:solidFill>
                <a:latin typeface="Century Gothic" panose="020B0502020202020204" pitchFamily="34" charset="0"/>
              </a:rPr>
              <a:t>Population II </a:t>
            </a:r>
            <a:endParaRPr lang="el-GR" sz="1800" dirty="0">
              <a:solidFill>
                <a:schemeClr val="tx1"/>
              </a:solidFill>
              <a:latin typeface="Century Gothic" panose="020B0502020202020204" pitchFamily="34" charset="0"/>
            </a:endParaRPr>
          </a:p>
        </p:txBody>
      </p:sp>
      <p:sp>
        <p:nvSpPr>
          <p:cNvPr id="3" name="Υπότιτλος 2">
            <a:extLst>
              <a:ext uri="{FF2B5EF4-FFF2-40B4-BE49-F238E27FC236}">
                <a16:creationId xmlns="" xmlns:a16="http://schemas.microsoft.com/office/drawing/2014/main" id="{72BE363C-D41E-5A33-9612-CDF6BAA9B0B3}"/>
              </a:ext>
            </a:extLst>
          </p:cNvPr>
          <p:cNvSpPr>
            <a:spLocks noGrp="1"/>
          </p:cNvSpPr>
          <p:nvPr>
            <p:ph type="subTitle" idx="4"/>
          </p:nvPr>
        </p:nvSpPr>
        <p:spPr>
          <a:xfrm>
            <a:off x="5410200" y="976375"/>
            <a:ext cx="4343400" cy="1626920"/>
          </a:xfrm>
          <a:noFill/>
        </p:spPr>
        <p:txBody>
          <a:bodyPr/>
          <a:lstStyle/>
          <a:p>
            <a:pPr marL="171450" indent="-171450" algn="l">
              <a:lnSpc>
                <a:spcPct val="150000"/>
              </a:lnSpc>
              <a:buFont typeface="Arial" panose="020B0604020202020204" pitchFamily="34" charset="0"/>
              <a:buChar char="•"/>
            </a:pPr>
            <a:r>
              <a:rPr lang="en-US" sz="1200" b="1" i="0" dirty="0">
                <a:solidFill>
                  <a:srgbClr val="0F0F0F"/>
                </a:solidFill>
                <a:effectLst/>
                <a:latin typeface="Century Gothic" panose="020B0502020202020204" pitchFamily="34" charset="0"/>
              </a:rPr>
              <a:t>Population differentiation in Nigeria by age and gender in 2022. </a:t>
            </a:r>
          </a:p>
          <a:p>
            <a:pPr marL="171450" indent="-171450" algn="l">
              <a:lnSpc>
                <a:spcPct val="150000"/>
              </a:lnSpc>
              <a:buFont typeface="Arial" panose="020B0604020202020204" pitchFamily="34" charset="0"/>
              <a:buChar char="•"/>
            </a:pPr>
            <a:r>
              <a:rPr lang="en-US" sz="1200" b="1" i="0" dirty="0">
                <a:solidFill>
                  <a:srgbClr val="0F0F0F"/>
                </a:solidFill>
                <a:effectLst/>
                <a:latin typeface="Century Gothic" panose="020B0502020202020204" pitchFamily="34" charset="0"/>
              </a:rPr>
              <a:t>Percentage and number of men/women per age group in the table. </a:t>
            </a:r>
          </a:p>
          <a:p>
            <a:pPr marL="171450" indent="-171450" algn="l">
              <a:lnSpc>
                <a:spcPct val="150000"/>
              </a:lnSpc>
              <a:buFont typeface="Arial" panose="020B0604020202020204" pitchFamily="34" charset="0"/>
              <a:buChar char="•"/>
            </a:pPr>
            <a:r>
              <a:rPr lang="en-US" sz="1200" b="1" i="0" dirty="0">
                <a:solidFill>
                  <a:srgbClr val="0F0F0F"/>
                </a:solidFill>
                <a:effectLst/>
                <a:latin typeface="Century Gothic" panose="020B0502020202020204" pitchFamily="34" charset="0"/>
              </a:rPr>
              <a:t>Age groups 0-14 and 15-24 have the highest percentage of the population</a:t>
            </a:r>
            <a:endParaRPr lang="el-GR" sz="1200" b="1" i="0" dirty="0">
              <a:solidFill>
                <a:srgbClr val="374151"/>
              </a:solidFill>
              <a:effectLst/>
              <a:latin typeface="Century Gothic" panose="020B0502020202020204" pitchFamily="34" charset="0"/>
            </a:endParaRPr>
          </a:p>
        </p:txBody>
      </p:sp>
      <p:graphicFrame>
        <p:nvGraphicFramePr>
          <p:cNvPr id="9" name="Πίνακας 8">
            <a:extLst>
              <a:ext uri="{FF2B5EF4-FFF2-40B4-BE49-F238E27FC236}">
                <a16:creationId xmlns="" xmlns:a16="http://schemas.microsoft.com/office/drawing/2014/main" id="{8469B438-0D38-B791-5E71-3F5EBF05672A}"/>
              </a:ext>
            </a:extLst>
          </p:cNvPr>
          <p:cNvGraphicFramePr>
            <a:graphicFrameLocks noGrp="1"/>
          </p:cNvGraphicFramePr>
          <p:nvPr>
            <p:extLst>
              <p:ext uri="{D42A27DB-BD31-4B8C-83A1-F6EECF244321}">
                <p14:modId xmlns:p14="http://schemas.microsoft.com/office/powerpoint/2010/main" val="2395467608"/>
              </p:ext>
            </p:extLst>
          </p:nvPr>
        </p:nvGraphicFramePr>
        <p:xfrm>
          <a:off x="381000" y="951252"/>
          <a:ext cx="4876801" cy="2172945"/>
        </p:xfrm>
        <a:graphic>
          <a:graphicData uri="http://schemas.openxmlformats.org/drawingml/2006/table">
            <a:tbl>
              <a:tblPr firstRow="1" firstCol="1" bandRow="1">
                <a:tableStyleId>{5C22544A-7EE6-4342-B048-85BDC9FD1C3A}</a:tableStyleId>
              </a:tblPr>
              <a:tblGrid>
                <a:gridCol w="1310897">
                  <a:extLst>
                    <a:ext uri="{9D8B030D-6E8A-4147-A177-3AD203B41FA5}">
                      <a16:colId xmlns="" xmlns:a16="http://schemas.microsoft.com/office/drawing/2014/main" val="3302644834"/>
                    </a:ext>
                  </a:extLst>
                </a:gridCol>
                <a:gridCol w="1032166">
                  <a:extLst>
                    <a:ext uri="{9D8B030D-6E8A-4147-A177-3AD203B41FA5}">
                      <a16:colId xmlns="" xmlns:a16="http://schemas.microsoft.com/office/drawing/2014/main" val="540511615"/>
                    </a:ext>
                  </a:extLst>
                </a:gridCol>
                <a:gridCol w="1220193">
                  <a:extLst>
                    <a:ext uri="{9D8B030D-6E8A-4147-A177-3AD203B41FA5}">
                      <a16:colId xmlns="" xmlns:a16="http://schemas.microsoft.com/office/drawing/2014/main" val="2353189881"/>
                    </a:ext>
                  </a:extLst>
                </a:gridCol>
                <a:gridCol w="1313545">
                  <a:extLst>
                    <a:ext uri="{9D8B030D-6E8A-4147-A177-3AD203B41FA5}">
                      <a16:colId xmlns="" xmlns:a16="http://schemas.microsoft.com/office/drawing/2014/main" val="4126148792"/>
                    </a:ext>
                  </a:extLst>
                </a:gridCol>
              </a:tblGrid>
              <a:tr h="277534">
                <a:tc>
                  <a:txBody>
                    <a:bodyPr/>
                    <a:lstStyle/>
                    <a:p>
                      <a:pPr algn="l">
                        <a:lnSpc>
                          <a:spcPct val="150000"/>
                        </a:lnSpc>
                        <a:spcBef>
                          <a:spcPts val="200"/>
                        </a:spcBef>
                      </a:pPr>
                      <a:r>
                        <a:rPr lang="el-GR" sz="1100" dirty="0">
                          <a:effectLst/>
                          <a:latin typeface="Century Gothic" panose="020B0502020202020204" pitchFamily="34" charset="0"/>
                        </a:rPr>
                        <a:t>AGE (2022)</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50000"/>
                        </a:lnSpc>
                        <a:spcBef>
                          <a:spcPts val="200"/>
                        </a:spcBef>
                      </a:pPr>
                      <a:r>
                        <a:rPr lang="el-GR" sz="1100" dirty="0">
                          <a:effectLst/>
                          <a:latin typeface="Century Gothic" panose="020B0502020202020204" pitchFamily="34" charset="0"/>
                        </a:rPr>
                        <a:t>%</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50000"/>
                        </a:lnSpc>
                        <a:spcBef>
                          <a:spcPts val="200"/>
                        </a:spcBef>
                      </a:pPr>
                      <a:r>
                        <a:rPr lang="el-GR" sz="1100" dirty="0">
                          <a:effectLst/>
                          <a:latin typeface="Century Gothic" panose="020B0502020202020204" pitchFamily="34" charset="0"/>
                        </a:rPr>
                        <a:t>MALE</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50000"/>
                        </a:lnSpc>
                        <a:spcBef>
                          <a:spcPts val="200"/>
                        </a:spcBef>
                      </a:pPr>
                      <a:r>
                        <a:rPr lang="el-GR" sz="1100" dirty="0">
                          <a:effectLst/>
                          <a:latin typeface="Century Gothic" panose="020B0502020202020204" pitchFamily="34" charset="0"/>
                        </a:rPr>
                        <a:t>FEMALE</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 xmlns:a16="http://schemas.microsoft.com/office/drawing/2014/main" val="520437572"/>
                  </a:ext>
                </a:extLst>
              </a:tr>
              <a:tr h="277534">
                <a:tc>
                  <a:txBody>
                    <a:bodyPr/>
                    <a:lstStyle/>
                    <a:p>
                      <a:pPr algn="l">
                        <a:lnSpc>
                          <a:spcPct val="150000"/>
                        </a:lnSpc>
                        <a:spcBef>
                          <a:spcPts val="200"/>
                        </a:spcBef>
                      </a:pPr>
                      <a:r>
                        <a:rPr lang="el-GR" sz="1100" dirty="0">
                          <a:effectLst/>
                          <a:latin typeface="Century Gothic" panose="020B0502020202020204" pitchFamily="34" charset="0"/>
                        </a:rPr>
                        <a:t>0-14 years:</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41,70%</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45571738</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43674769</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57658445"/>
                  </a:ext>
                </a:extLst>
              </a:tr>
              <a:tr h="277534">
                <a:tc>
                  <a:txBody>
                    <a:bodyPr/>
                    <a:lstStyle/>
                    <a:p>
                      <a:pPr algn="l">
                        <a:lnSpc>
                          <a:spcPct val="150000"/>
                        </a:lnSpc>
                        <a:spcBef>
                          <a:spcPts val="200"/>
                        </a:spcBef>
                      </a:pPr>
                      <a:r>
                        <a:rPr lang="el-GR" sz="1100" dirty="0">
                          <a:effectLst/>
                          <a:latin typeface="Century Gothic" panose="020B0502020202020204" pitchFamily="34" charset="0"/>
                        </a:rPr>
                        <a:t>15-24 years:</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20,27%</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22022660</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21358753</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132736279"/>
                  </a:ext>
                </a:extLst>
              </a:tr>
              <a:tr h="277534">
                <a:tc>
                  <a:txBody>
                    <a:bodyPr/>
                    <a:lstStyle/>
                    <a:p>
                      <a:pPr algn="l">
                        <a:lnSpc>
                          <a:spcPct val="150000"/>
                        </a:lnSpc>
                        <a:spcBef>
                          <a:spcPts val="200"/>
                        </a:spcBef>
                      </a:pPr>
                      <a:r>
                        <a:rPr lang="el-GR" sz="1100" dirty="0">
                          <a:effectLst/>
                          <a:latin typeface="Century Gothic" panose="020B0502020202020204" pitchFamily="34" charset="0"/>
                        </a:rPr>
                        <a:t>25-54 years:</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30,60%</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32808913</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32686474</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53583197"/>
                  </a:ext>
                </a:extLst>
              </a:tr>
              <a:tr h="277534">
                <a:tc>
                  <a:txBody>
                    <a:bodyPr/>
                    <a:lstStyle/>
                    <a:p>
                      <a:pPr algn="l">
                        <a:lnSpc>
                          <a:spcPct val="150000"/>
                        </a:lnSpc>
                        <a:spcBef>
                          <a:spcPts val="200"/>
                        </a:spcBef>
                      </a:pPr>
                      <a:r>
                        <a:rPr lang="el-GR" sz="1100" dirty="0">
                          <a:effectLst/>
                          <a:latin typeface="Century Gothic" panose="020B0502020202020204" pitchFamily="34" charset="0"/>
                        </a:rPr>
                        <a:t>55-64 years: </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4,13%</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4327847</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4514264</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868205133"/>
                  </a:ext>
                </a:extLst>
              </a:tr>
              <a:tr h="507741">
                <a:tc>
                  <a:txBody>
                    <a:bodyPr/>
                    <a:lstStyle/>
                    <a:p>
                      <a:pPr algn="l">
                        <a:lnSpc>
                          <a:spcPct val="150000"/>
                        </a:lnSpc>
                        <a:spcBef>
                          <a:spcPts val="200"/>
                        </a:spcBef>
                      </a:pPr>
                      <a:r>
                        <a:rPr lang="el-GR" sz="1100" dirty="0">
                          <a:effectLst/>
                          <a:latin typeface="Century Gothic" panose="020B0502020202020204" pitchFamily="34" charset="0"/>
                        </a:rPr>
                        <a:t>65 years and </a:t>
                      </a:r>
                      <a:r>
                        <a:rPr lang="el-GR" sz="1100" dirty="0" err="1">
                          <a:effectLst/>
                          <a:latin typeface="Century Gothic" panose="020B0502020202020204" pitchFamily="34" charset="0"/>
                        </a:rPr>
                        <a:t>over</a:t>
                      </a:r>
                      <a:r>
                        <a:rPr lang="el-GR" sz="1100" dirty="0">
                          <a:effectLst/>
                          <a:latin typeface="Century Gothic" panose="020B0502020202020204" pitchFamily="34" charset="0"/>
                        </a:rPr>
                        <a:t>:</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3,30%</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3329083</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3733801</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75681833"/>
                  </a:ext>
                </a:extLst>
              </a:tr>
              <a:tr h="277534">
                <a:tc>
                  <a:txBody>
                    <a:bodyPr/>
                    <a:lstStyle/>
                    <a:p>
                      <a:pPr algn="l">
                        <a:lnSpc>
                          <a:spcPct val="150000"/>
                        </a:lnSpc>
                        <a:spcBef>
                          <a:spcPts val="200"/>
                        </a:spcBef>
                      </a:pPr>
                      <a:r>
                        <a:rPr lang="el-GR" sz="1100">
                          <a:effectLst/>
                          <a:latin typeface="Century Gothic" panose="020B0502020202020204" pitchFamily="34" charset="0"/>
                        </a:rPr>
                        <a:t>TOTAL</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100,00%</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a:effectLst/>
                          <a:latin typeface="Century Gothic" panose="020B0502020202020204" pitchFamily="34" charset="0"/>
                        </a:rPr>
                        <a:t>108060241</a:t>
                      </a:r>
                      <a:endParaRPr lang="el-GR" sz="1100" b="1">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200"/>
                        </a:spcBef>
                      </a:pPr>
                      <a:r>
                        <a:rPr lang="el-GR" sz="1100" dirty="0">
                          <a:effectLst/>
                          <a:latin typeface="Century Gothic" panose="020B0502020202020204" pitchFamily="34" charset="0"/>
                        </a:rPr>
                        <a:t>105968061</a:t>
                      </a:r>
                      <a:endParaRPr lang="el-GR" sz="11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33519823"/>
                  </a:ext>
                </a:extLst>
              </a:tr>
            </a:tbl>
          </a:graphicData>
        </a:graphic>
      </p:graphicFrame>
      <p:pic>
        <p:nvPicPr>
          <p:cNvPr id="10" name="Εικόνα 9">
            <a:extLst>
              <a:ext uri="{FF2B5EF4-FFF2-40B4-BE49-F238E27FC236}">
                <a16:creationId xmlns="" xmlns:a16="http://schemas.microsoft.com/office/drawing/2014/main" id="{ED23D852-2053-F28D-049C-20D5C8F93235}"/>
              </a:ext>
            </a:extLst>
          </p:cNvPr>
          <p:cNvPicPr>
            <a:picLocks noChangeAspect="1"/>
          </p:cNvPicPr>
          <p:nvPr/>
        </p:nvPicPr>
        <p:blipFill>
          <a:blip r:embed="rId2"/>
          <a:stretch>
            <a:fillRect/>
          </a:stretch>
        </p:blipFill>
        <p:spPr>
          <a:xfrm>
            <a:off x="5105400" y="3452374"/>
            <a:ext cx="4271865" cy="2567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 xmlns:a16="http://schemas.microsoft.com/office/drawing/2014/main" id="{A32BE61C-256A-55DD-4C23-E27412623818}"/>
              </a:ext>
            </a:extLst>
          </p:cNvPr>
          <p:cNvSpPr txBox="1"/>
          <p:nvPr/>
        </p:nvSpPr>
        <p:spPr>
          <a:xfrm>
            <a:off x="685799" y="3505200"/>
            <a:ext cx="4114801" cy="1718676"/>
          </a:xfrm>
          <a:prstGeom prst="rect">
            <a:avLst/>
          </a:prstGeom>
          <a:noFill/>
        </p:spPr>
        <p:txBody>
          <a:bodyPr wrap="square" rtlCol="0">
            <a:spAutoFit/>
          </a:bodyPr>
          <a:lstStyle/>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i="0" dirty="0">
                <a:solidFill>
                  <a:srgbClr val="0F0F0F"/>
                </a:solidFill>
                <a:effectLst/>
                <a:latin typeface="Century Gothic" panose="020B0502020202020204" pitchFamily="34" charset="0"/>
              </a:rPr>
              <a:t>The number of men is slightly higher than that of women up to the age of 24. </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i="0" dirty="0">
                <a:solidFill>
                  <a:srgbClr val="0F0F0F"/>
                </a:solidFill>
                <a:effectLst/>
                <a:latin typeface="Century Gothic" panose="020B0502020202020204" pitchFamily="34" charset="0"/>
              </a:rPr>
              <a:t>The male-to-female ratio is balanced in the age groups 25-54 years. </a:t>
            </a:r>
          </a:p>
          <a:p>
            <a:pPr marL="171450" marR="0" lvl="0" indent="-171450" algn="l"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i="0" dirty="0">
                <a:solidFill>
                  <a:srgbClr val="0F0F0F"/>
                </a:solidFill>
                <a:effectLst/>
                <a:latin typeface="Century Gothic" panose="020B0502020202020204" pitchFamily="34" charset="0"/>
              </a:rPr>
              <a:t>The number of women surpasses that of men in the age groups 55+.</a:t>
            </a:r>
            <a:endParaRPr kumimoji="0" lang="el-GR" sz="1200" b="1" i="0" u="none" strike="noStrike" kern="0" cap="none" spc="0" normalizeH="0" baseline="0" noProof="0" dirty="0">
              <a:ln>
                <a:noFill/>
              </a:ln>
              <a:solidFill>
                <a:srgbClr val="374151"/>
              </a:solidFill>
              <a:effectLst/>
              <a:uLnTx/>
              <a:uFillTx/>
              <a:latin typeface="Century Gothic" panose="020B0502020202020204" pitchFamily="34" charset="0"/>
            </a:endParaRPr>
          </a:p>
        </p:txBody>
      </p:sp>
      <p:sp>
        <p:nvSpPr>
          <p:cNvPr id="5" name="Slide Number Placeholder 4"/>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4</a:t>
            </a:fld>
            <a:endParaRPr lang="el-GR" dirty="0"/>
          </a:p>
        </p:txBody>
      </p:sp>
    </p:spTree>
    <p:extLst>
      <p:ext uri="{BB962C8B-B14F-4D97-AF65-F5344CB8AC3E}">
        <p14:creationId xmlns:p14="http://schemas.microsoft.com/office/powerpoint/2010/main" val="15704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 xmlns:a16="http://schemas.microsoft.com/office/drawing/2014/main" id="{268FDD8B-049A-699E-30B8-69ECF7A4C170}"/>
              </a:ext>
            </a:extLst>
          </p:cNvPr>
          <p:cNvSpPr>
            <a:spLocks noGrp="1"/>
          </p:cNvSpPr>
          <p:nvPr>
            <p:ph type="body" idx="1"/>
          </p:nvPr>
        </p:nvSpPr>
        <p:spPr>
          <a:xfrm>
            <a:off x="457200" y="762000"/>
            <a:ext cx="8991600" cy="5970865"/>
          </a:xfrm>
        </p:spPr>
        <p:txBody>
          <a:bodyPr/>
          <a:lstStyle/>
          <a:p>
            <a:pPr algn="l"/>
            <a:r>
              <a:rPr lang="en-US" sz="1700" b="1" i="0" dirty="0">
                <a:effectLst/>
                <a:latin typeface="Century Gothic" panose="020B0502020202020204" pitchFamily="34" charset="0"/>
              </a:rPr>
              <a:t>Overview of Nigeria's Economic Potential</a:t>
            </a:r>
            <a:endParaRPr lang="en-US" sz="1700" dirty="0">
              <a:latin typeface="Century Gothic" panose="020B0502020202020204" pitchFamily="34" charset="0"/>
            </a:endParaRPr>
          </a:p>
          <a:p>
            <a:pPr marL="285750" indent="-285750" algn="l">
              <a:buFont typeface="Wingdings" panose="05000000000000000000" pitchFamily="2" charset="2"/>
              <a:buChar char="§"/>
            </a:pPr>
            <a:endParaRPr lang="en-US" sz="1700" b="0" i="0" dirty="0">
              <a:effectLst/>
              <a:latin typeface="Century Gothic" panose="020B0502020202020204" pitchFamily="34" charset="0"/>
            </a:endParaRPr>
          </a:p>
          <a:p>
            <a:pPr marL="285750" indent="-285750" algn="l">
              <a:spcBef>
                <a:spcPts val="600"/>
              </a:spcBef>
              <a:buFont typeface="Wingdings" panose="05000000000000000000" pitchFamily="2" charset="2"/>
              <a:buChar char="§"/>
            </a:pPr>
            <a:r>
              <a:rPr lang="en-US" sz="1700" b="0" i="0" dirty="0">
                <a:effectLst/>
                <a:latin typeface="Century Gothic" panose="020B0502020202020204" pitchFamily="34" charset="0"/>
              </a:rPr>
              <a:t>With a population exceeding 213 million, Nigeria offers a substantial consumer market and the largest economy in Africa.</a:t>
            </a:r>
          </a:p>
          <a:p>
            <a:pPr marL="285750" indent="-285750" algn="l">
              <a:spcBef>
                <a:spcPts val="600"/>
              </a:spcBef>
              <a:buFont typeface="Wingdings" panose="05000000000000000000" pitchFamily="2" charset="2"/>
              <a:buChar char="§"/>
            </a:pPr>
            <a:r>
              <a:rPr lang="en-US" sz="1700" b="0" i="0" dirty="0">
                <a:effectLst/>
                <a:latin typeface="Century Gothic" panose="020B0502020202020204" pitchFamily="34" charset="0"/>
              </a:rPr>
              <a:t>Abundant natural resources, including commercial quantities of petroleum, natural gas, and over 41 mineral resources, present lucrative opportunities for investors and traders.</a:t>
            </a:r>
          </a:p>
          <a:p>
            <a:pPr marL="285750" indent="-285750" algn="l">
              <a:spcBef>
                <a:spcPts val="600"/>
              </a:spcBef>
              <a:buFont typeface="Wingdings" panose="05000000000000000000" pitchFamily="2" charset="2"/>
              <a:buChar char="§"/>
            </a:pPr>
            <a:r>
              <a:rPr lang="en-US" sz="1700" b="0" i="0" dirty="0">
                <a:effectLst/>
                <a:latin typeface="Century Gothic" panose="020B0502020202020204" pitchFamily="34" charset="0"/>
              </a:rPr>
              <a:t>The strategic West African coastal location positions Nigeria as a potential maritime hub for West and Central Africa.</a:t>
            </a:r>
          </a:p>
          <a:p>
            <a:pPr marL="285750" indent="-285750" algn="l">
              <a:spcBef>
                <a:spcPts val="600"/>
              </a:spcBef>
              <a:buFont typeface="Wingdings" panose="05000000000000000000" pitchFamily="2" charset="2"/>
              <a:buChar char="§"/>
            </a:pPr>
            <a:r>
              <a:rPr lang="en-US" sz="1700" b="0" i="0" dirty="0">
                <a:effectLst/>
                <a:latin typeface="Century Gothic" panose="020B0502020202020204" pitchFamily="34" charset="0"/>
              </a:rPr>
              <a:t>Projected to reach 402 million by 2050, Nigeria is on track to become the world's third most populous nation.</a:t>
            </a:r>
          </a:p>
          <a:p>
            <a:pPr marL="285750" indent="-285750" algn="l">
              <a:spcBef>
                <a:spcPts val="600"/>
              </a:spcBef>
              <a:buFont typeface="Wingdings" panose="05000000000000000000" pitchFamily="2" charset="2"/>
              <a:buChar char="§"/>
            </a:pPr>
            <a:r>
              <a:rPr lang="en-US" sz="1700" b="0" i="0" dirty="0">
                <a:effectLst/>
                <a:latin typeface="Century Gothic" panose="020B0502020202020204" pitchFamily="34" charset="0"/>
              </a:rPr>
              <a:t>The scale of opportunities, a quality workforce, and a shared vision between the government and private sector contribute to Nigeria's appeal as an investment destination.</a:t>
            </a:r>
          </a:p>
          <a:p>
            <a:pPr algn="l"/>
            <a:endParaRPr lang="en-US" sz="1600" dirty="0">
              <a:latin typeface="Century Gothic" panose="020B0502020202020204" pitchFamily="34" charset="0"/>
            </a:endParaRPr>
          </a:p>
          <a:p>
            <a:pPr algn="l"/>
            <a:endParaRPr lang="en-US" sz="1600" b="0" i="0" dirty="0">
              <a:effectLst/>
              <a:latin typeface="Century Gothic" panose="020B0502020202020204" pitchFamily="34" charset="0"/>
            </a:endParaRPr>
          </a:p>
          <a:p>
            <a:pPr algn="l"/>
            <a:endParaRPr lang="en-US" sz="1600" dirty="0">
              <a:latin typeface="Century Gothic" panose="020B0502020202020204" pitchFamily="34" charset="0"/>
            </a:endParaRPr>
          </a:p>
          <a:p>
            <a:pPr algn="l"/>
            <a:endParaRPr lang="en-US" sz="1600" b="0" i="0" dirty="0">
              <a:effectLst/>
              <a:latin typeface="Century Gothic" panose="020B0502020202020204" pitchFamily="34" charset="0"/>
            </a:endParaRPr>
          </a:p>
          <a:p>
            <a:pPr algn="l"/>
            <a:endParaRPr lang="en-US" sz="1600" dirty="0">
              <a:latin typeface="Century Gothic" panose="020B0502020202020204" pitchFamily="34" charset="0"/>
            </a:endParaRPr>
          </a:p>
          <a:p>
            <a:pPr algn="l"/>
            <a:endParaRPr lang="en-US" sz="1600" b="0" i="0" dirty="0">
              <a:effectLst/>
              <a:latin typeface="Century Gothic" panose="020B0502020202020204" pitchFamily="34" charset="0"/>
            </a:endParaRPr>
          </a:p>
          <a:p>
            <a:pPr algn="l"/>
            <a:endParaRPr lang="en-US" sz="1600" dirty="0">
              <a:latin typeface="Century Gothic" panose="020B0502020202020204" pitchFamily="34" charset="0"/>
            </a:endParaRPr>
          </a:p>
          <a:p>
            <a:endParaRPr lang="el-GR" sz="1300" dirty="0">
              <a:latin typeface="Century Gothic" panose="020B0502020202020204" pitchFamily="34" charset="0"/>
            </a:endParaRPr>
          </a:p>
        </p:txBody>
      </p:sp>
      <p:sp>
        <p:nvSpPr>
          <p:cNvPr id="5" name="TextBox 4">
            <a:extLst>
              <a:ext uri="{FF2B5EF4-FFF2-40B4-BE49-F238E27FC236}">
                <a16:creationId xmlns="" xmlns:a16="http://schemas.microsoft.com/office/drawing/2014/main" id="{69C79FC1-E3A4-EA2C-2440-6EFA17290839}"/>
              </a:ext>
            </a:extLst>
          </p:cNvPr>
          <p:cNvSpPr txBox="1"/>
          <p:nvPr/>
        </p:nvSpPr>
        <p:spPr>
          <a:xfrm>
            <a:off x="2761916" y="-480850"/>
            <a:ext cx="7248226" cy="292388"/>
          </a:xfrm>
          <a:prstGeom prst="rect">
            <a:avLst/>
          </a:prstGeom>
          <a:noFill/>
        </p:spPr>
        <p:txBody>
          <a:bodyPr wrap="square">
            <a:spAutoFit/>
          </a:bodyPr>
          <a:lstStyle/>
          <a:p>
            <a:r>
              <a:rPr lang="en-US" sz="1300" b="1" kern="1200" dirty="0">
                <a:solidFill>
                  <a:schemeClr val="tx1"/>
                </a:solidFill>
                <a:effectLst/>
                <a:latin typeface="Century Gothic" panose="020B0502020202020204" pitchFamily="34" charset="0"/>
                <a:ea typeface="+mj-ea"/>
                <a:cs typeface="+mj-cs"/>
              </a:rPr>
              <a:t>Πολιτικό / Νομικό</a:t>
            </a:r>
            <a:r>
              <a:rPr lang="el-GR" sz="1300" b="1" kern="1200" dirty="0">
                <a:solidFill>
                  <a:schemeClr val="tx1"/>
                </a:solidFill>
                <a:effectLst/>
                <a:latin typeface="Century Gothic" panose="020B0502020202020204" pitchFamily="34" charset="0"/>
                <a:ea typeface="+mj-ea"/>
                <a:cs typeface="+mj-cs"/>
              </a:rPr>
              <a:t> Πλαίσιο</a:t>
            </a:r>
            <a:endParaRPr lang="el-GR" sz="1300" dirty="0">
              <a:latin typeface="Century Gothic" panose="020B0502020202020204" pitchFamily="34" charset="0"/>
            </a:endParaRPr>
          </a:p>
        </p:txBody>
      </p:sp>
      <p:pic>
        <p:nvPicPr>
          <p:cNvPr id="2" name="Εικόνα 1">
            <a:extLst>
              <a:ext uri="{FF2B5EF4-FFF2-40B4-BE49-F238E27FC236}">
                <a16:creationId xmlns="" xmlns:a16="http://schemas.microsoft.com/office/drawing/2014/main" id="{DF4BD233-F03A-A4DC-3125-4FF4F77D4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6" name="Slide Number Placeholder 5"/>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5</a:t>
            </a:fld>
            <a:endParaRPr lang="el-GR" dirty="0"/>
          </a:p>
        </p:txBody>
      </p:sp>
    </p:spTree>
    <p:extLst>
      <p:ext uri="{BB962C8B-B14F-4D97-AF65-F5344CB8AC3E}">
        <p14:creationId xmlns:p14="http://schemas.microsoft.com/office/powerpoint/2010/main" val="382488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 xmlns:a16="http://schemas.microsoft.com/office/drawing/2014/main" id="{13E460A8-76E4-25FC-2499-6102E89BDB51}"/>
              </a:ext>
            </a:extLst>
          </p:cNvPr>
          <p:cNvSpPr>
            <a:spLocks noGrp="1"/>
          </p:cNvSpPr>
          <p:nvPr>
            <p:ph type="body" idx="1"/>
          </p:nvPr>
        </p:nvSpPr>
        <p:spPr>
          <a:xfrm>
            <a:off x="381000" y="228600"/>
            <a:ext cx="9029700" cy="5047536"/>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Investment Opportunities: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Oil and Gas Sector</a:t>
            </a:r>
          </a:p>
          <a:p>
            <a:pPr marL="0" marR="0" lvl="0" indent="0" algn="l" defTabSz="914400" eaLnBrk="1" fontAlgn="auto" latinLnBrk="0" hangingPunct="1">
              <a:lnSpc>
                <a:spcPct val="100000"/>
              </a:lnSpc>
              <a:spcBef>
                <a:spcPts val="600"/>
              </a:spcBef>
              <a:spcAft>
                <a:spcPts val="0"/>
              </a:spcAft>
              <a:buClrTx/>
              <a:buSzTx/>
              <a:tabLst/>
              <a:defRPr/>
            </a:pPr>
            <a:endPar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Top </a:t>
            </a:r>
            <a:r>
              <a:rPr kumimoji="0" lang="en-US"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4 largest oil producers</a:t>
            </a: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 in Africa.</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Oil and gas sector accounts for over 90% of exports.</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Nigerian National Petroleum Corporation Limited (NNPCL) is the principal regulator and exporter.</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Joint ventures with major companies like Chevron, Exxon Mobile, and Shell.</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Partnerships with the European Union to address gas shortfalls.</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Nigerian Liquefied Natural Gas (NLNG) project offers significant investment potential.</a:t>
            </a:r>
          </a:p>
          <a:p>
            <a:pPr marL="742950" marR="0" lvl="1" indent="-285750" algn="l" defTabSz="914400" eaLnBrk="1" fontAlgn="auto" latinLnBrk="0" hangingPunct="1">
              <a:lnSpc>
                <a:spcPct val="100000"/>
              </a:lnSpc>
              <a:spcBef>
                <a:spcPts val="600"/>
              </a:spcBef>
              <a:spcAft>
                <a:spcPts val="0"/>
              </a:spcAft>
              <a:buClrTx/>
              <a:buSzTx/>
              <a:buFont typeface="+mj-lt"/>
              <a:buAutoNum type="arabicPeriod"/>
              <a:tabLst/>
              <a:defRPr/>
            </a:pPr>
            <a:r>
              <a:rPr kumimoji="0" lang="en-US"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Present Nigerian Government Initiative ensures financial security for investors.</a:t>
            </a:r>
          </a:p>
          <a:p>
            <a:endParaRPr lang="el-GR" dirty="0"/>
          </a:p>
        </p:txBody>
      </p:sp>
      <p:pic>
        <p:nvPicPr>
          <p:cNvPr id="4" name="Εικόνα 3">
            <a:extLst>
              <a:ext uri="{FF2B5EF4-FFF2-40B4-BE49-F238E27FC236}">
                <a16:creationId xmlns="" xmlns:a16="http://schemas.microsoft.com/office/drawing/2014/main" id="{E1EA5E32-30EC-5968-B47D-B18FB12EA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5" name="Slide Number Placeholder 4"/>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6</a:t>
            </a:fld>
            <a:endParaRPr lang="el-GR" dirty="0"/>
          </a:p>
        </p:txBody>
      </p:sp>
    </p:spTree>
    <p:extLst>
      <p:ext uri="{BB962C8B-B14F-4D97-AF65-F5344CB8AC3E}">
        <p14:creationId xmlns:p14="http://schemas.microsoft.com/office/powerpoint/2010/main" val="256573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 xmlns:a16="http://schemas.microsoft.com/office/drawing/2014/main" id="{1AFD9782-D30F-4CD7-6A52-14A3D6E562B4}"/>
              </a:ext>
            </a:extLst>
          </p:cNvPr>
          <p:cNvSpPr>
            <a:spLocks noGrp="1"/>
          </p:cNvSpPr>
          <p:nvPr>
            <p:ph type="body" idx="1"/>
          </p:nvPr>
        </p:nvSpPr>
        <p:spPr>
          <a:xfrm>
            <a:off x="304800" y="381000"/>
            <a:ext cx="9105900" cy="4985980"/>
          </a:xfrm>
        </p:spPr>
        <p:txBody>
          <a:bodyPr/>
          <a:lstStyle/>
          <a:p>
            <a:pPr algn="l"/>
            <a:r>
              <a:rPr lang="en-US" sz="2000" b="1" i="0" dirty="0">
                <a:effectLst/>
                <a:latin typeface="Century Gothic" panose="020B0502020202020204" pitchFamily="34" charset="0"/>
              </a:rPr>
              <a:t>2. Agriculture</a:t>
            </a:r>
          </a:p>
          <a:p>
            <a:pPr algn="l"/>
            <a:endParaRPr lang="en-US" b="1" dirty="0">
              <a:latin typeface="Century Gothic" panose="020B0502020202020204" pitchFamily="34" charset="0"/>
            </a:endParaRPr>
          </a:p>
          <a:p>
            <a:pPr algn="l"/>
            <a:r>
              <a:rPr lang="en-US" b="1" i="0" dirty="0">
                <a:effectLst/>
                <a:latin typeface="Century Gothic" panose="020B0502020202020204" pitchFamily="34" charset="0"/>
              </a:rPr>
              <a:t>Agricultural Investment Opportunities </a:t>
            </a:r>
          </a:p>
          <a:p>
            <a:pPr algn="l"/>
            <a:endParaRPr lang="en-US" b="0" i="0" dirty="0">
              <a:effectLst/>
              <a:latin typeface="Century Gothic" panose="020B0502020202020204" pitchFamily="34" charset="0"/>
            </a:endParaRPr>
          </a:p>
          <a:p>
            <a:pPr algn="l">
              <a:buFont typeface="Arial" panose="020B0604020202020204" pitchFamily="34" charset="0"/>
              <a:buChar char="•"/>
            </a:pPr>
            <a:r>
              <a:rPr lang="en-US" b="1" i="0" dirty="0">
                <a:effectLst/>
                <a:latin typeface="Century Gothic" panose="020B0502020202020204" pitchFamily="34" charset="0"/>
              </a:rPr>
              <a:t>Land Area and Climate:</a:t>
            </a:r>
            <a:endParaRPr lang="en-US" b="0" i="0" dirty="0">
              <a:effectLst/>
              <a:latin typeface="Century Gothic" panose="020B0502020202020204" pitchFamily="34" charset="0"/>
            </a:endParaRPr>
          </a:p>
          <a:p>
            <a:pPr marL="742950" lvl="1" indent="-285750" algn="l">
              <a:buFont typeface="Arial" panose="020B0604020202020204" pitchFamily="34" charset="0"/>
              <a:buChar char="•"/>
            </a:pPr>
            <a:r>
              <a:rPr lang="en-US" b="0" i="0" dirty="0">
                <a:effectLst/>
                <a:latin typeface="Century Gothic" panose="020B0502020202020204" pitchFamily="34" charset="0"/>
              </a:rPr>
              <a:t>Nigeria boasts a vast land area of 923,769 square kilometers.</a:t>
            </a:r>
          </a:p>
          <a:p>
            <a:pPr marL="742950" lvl="1" indent="-285750" algn="l">
              <a:buFont typeface="Arial" panose="020B0604020202020204" pitchFamily="34" charset="0"/>
              <a:buChar char="•"/>
            </a:pPr>
            <a:r>
              <a:rPr lang="en-US" b="0" i="0" dirty="0">
                <a:effectLst/>
                <a:latin typeface="Century Gothic" panose="020B0502020202020204" pitchFamily="34" charset="0"/>
              </a:rPr>
              <a:t>Favorable climate, making it an ideal destination for agriculture.</a:t>
            </a:r>
          </a:p>
          <a:p>
            <a:pPr algn="l">
              <a:buFont typeface="Arial" panose="020B0604020202020204" pitchFamily="34" charset="0"/>
              <a:buChar char="•"/>
            </a:pPr>
            <a:r>
              <a:rPr lang="en-US" b="1" i="0" dirty="0">
                <a:effectLst/>
                <a:latin typeface="Century Gothic" panose="020B0502020202020204" pitchFamily="34" charset="0"/>
              </a:rPr>
              <a:t>Crop Diversity:</a:t>
            </a:r>
            <a:endParaRPr lang="en-US" b="0" i="0" dirty="0">
              <a:effectLst/>
              <a:latin typeface="Century Gothic" panose="020B0502020202020204" pitchFamily="34" charset="0"/>
            </a:endParaRPr>
          </a:p>
          <a:p>
            <a:pPr marL="742950" lvl="1" indent="-285750" algn="l">
              <a:buFont typeface="Arial" panose="020B0604020202020204" pitchFamily="34" charset="0"/>
              <a:buChar char="•"/>
            </a:pPr>
            <a:r>
              <a:rPr lang="en-US" b="0" i="0" dirty="0">
                <a:effectLst/>
                <a:latin typeface="Century Gothic" panose="020B0502020202020204" pitchFamily="34" charset="0"/>
              </a:rPr>
              <a:t>Major producer of crops such as cassava, yam, maize, sorghum, etc.</a:t>
            </a:r>
          </a:p>
          <a:p>
            <a:pPr algn="l">
              <a:buFont typeface="Arial" panose="020B0604020202020204" pitchFamily="34" charset="0"/>
              <a:buChar char="•"/>
            </a:pPr>
            <a:r>
              <a:rPr lang="en-US" b="1" i="0" dirty="0">
                <a:effectLst/>
                <a:latin typeface="Century Gothic" panose="020B0502020202020204" pitchFamily="34" charset="0"/>
              </a:rPr>
              <a:t>Agribusiness Potential:</a:t>
            </a:r>
            <a:endParaRPr lang="en-US" b="0" i="0" dirty="0">
              <a:effectLst/>
              <a:latin typeface="Century Gothic" panose="020B0502020202020204" pitchFamily="34" charset="0"/>
            </a:endParaRPr>
          </a:p>
          <a:p>
            <a:pPr marL="742950" lvl="1" indent="-285750" algn="l">
              <a:buFont typeface="Arial" panose="020B0604020202020204" pitchFamily="34" charset="0"/>
              <a:buChar char="•"/>
            </a:pPr>
            <a:r>
              <a:rPr lang="en-US" b="0" i="0" dirty="0">
                <a:effectLst/>
                <a:latin typeface="Century Gothic" panose="020B0502020202020204" pitchFamily="34" charset="0"/>
              </a:rPr>
              <a:t>Lucrative opportunities in agribusiness.</a:t>
            </a:r>
          </a:p>
          <a:p>
            <a:pPr marL="742950" lvl="1" indent="-285750" algn="l">
              <a:buFont typeface="Arial" panose="020B0604020202020204" pitchFamily="34" charset="0"/>
              <a:buChar char="•"/>
            </a:pPr>
            <a:r>
              <a:rPr lang="en-US" b="0" i="0" dirty="0">
                <a:effectLst/>
                <a:latin typeface="Century Gothic" panose="020B0502020202020204" pitchFamily="34" charset="0"/>
              </a:rPr>
              <a:t>Options include crop cultivation, livestock farming, fisheries, and food processing.</a:t>
            </a:r>
          </a:p>
          <a:p>
            <a:pPr algn="l">
              <a:buFont typeface="Arial" panose="020B0604020202020204" pitchFamily="34" charset="0"/>
              <a:buChar char="•"/>
            </a:pPr>
            <a:r>
              <a:rPr lang="en-US" b="1" i="0" dirty="0">
                <a:effectLst/>
                <a:latin typeface="Century Gothic" panose="020B0502020202020204" pitchFamily="34" charset="0"/>
              </a:rPr>
              <a:t>Workforce Advantage:</a:t>
            </a:r>
            <a:endParaRPr lang="en-US" b="0" i="0" dirty="0">
              <a:effectLst/>
              <a:latin typeface="Century Gothic" panose="020B0502020202020204" pitchFamily="34" charset="0"/>
            </a:endParaRPr>
          </a:p>
          <a:p>
            <a:pPr marL="742950" lvl="1" indent="-285750" algn="l">
              <a:buFont typeface="Arial" panose="020B0604020202020204" pitchFamily="34" charset="0"/>
              <a:buChar char="•"/>
            </a:pPr>
            <a:r>
              <a:rPr lang="en-US" b="0" i="0" dirty="0">
                <a:effectLst/>
                <a:latin typeface="Century Gothic" panose="020B0502020202020204" pitchFamily="34" charset="0"/>
              </a:rPr>
              <a:t>Huge population and a vibrant youth demographic.</a:t>
            </a:r>
          </a:p>
          <a:p>
            <a:pPr marL="742950" lvl="1" indent="-285750" algn="l">
              <a:buFont typeface="Arial" panose="020B0604020202020204" pitchFamily="34" charset="0"/>
              <a:buChar char="•"/>
            </a:pPr>
            <a:r>
              <a:rPr lang="en-US" b="0" i="0" dirty="0">
                <a:effectLst/>
                <a:latin typeface="Century Gothic" panose="020B0502020202020204" pitchFamily="34" charset="0"/>
              </a:rPr>
              <a:t>Added advantage for the workforce needed in investment, production, and distribution within the agricultural value chain.</a:t>
            </a:r>
          </a:p>
          <a:p>
            <a:endParaRPr lang="el-GR" dirty="0"/>
          </a:p>
        </p:txBody>
      </p:sp>
      <p:pic>
        <p:nvPicPr>
          <p:cNvPr id="4" name="Εικόνα 3">
            <a:extLst>
              <a:ext uri="{FF2B5EF4-FFF2-40B4-BE49-F238E27FC236}">
                <a16:creationId xmlns="" xmlns:a16="http://schemas.microsoft.com/office/drawing/2014/main" id="{8D15EAAD-A16C-C28B-3E79-6CA8647B0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5" name="Slide Number Placeholder 4"/>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7</a:t>
            </a:fld>
            <a:endParaRPr lang="el-GR" dirty="0"/>
          </a:p>
        </p:txBody>
      </p:sp>
    </p:spTree>
    <p:extLst>
      <p:ext uri="{BB962C8B-B14F-4D97-AF65-F5344CB8AC3E}">
        <p14:creationId xmlns:p14="http://schemas.microsoft.com/office/powerpoint/2010/main" val="420367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80414" y="220479"/>
            <a:ext cx="7501701" cy="321242"/>
          </a:xfrm>
          <a:prstGeom prst="rect">
            <a:avLst/>
          </a:prstGeom>
          <a:noFill/>
        </p:spPr>
        <p:txBody>
          <a:bodyPr vert="horz" wrap="square" lIns="0" tIns="13335" rIns="0" bIns="0" rtlCol="0">
            <a:spAutoFit/>
          </a:bodyPr>
          <a:lstStyle/>
          <a:p>
            <a:pPr marL="12700">
              <a:lnSpc>
                <a:spcPct val="100000"/>
              </a:lnSpc>
              <a:spcBef>
                <a:spcPts val="105"/>
              </a:spcBef>
            </a:pPr>
            <a:r>
              <a:rPr lang="en-US" i="0" dirty="0">
                <a:solidFill>
                  <a:srgbClr val="0F0F0F"/>
                </a:solidFill>
                <a:effectLst/>
                <a:latin typeface="Century Gothic" panose="020B0502020202020204" pitchFamily="34" charset="0"/>
              </a:rPr>
              <a:t>Key Sectors of Nigeria</a:t>
            </a:r>
            <a:endParaRPr spc="-10" dirty="0">
              <a:solidFill>
                <a:schemeClr val="tx1"/>
              </a:solidFill>
              <a:latin typeface="Century Gothic" panose="020B0502020202020204" pitchFamily="34" charset="0"/>
            </a:endParaRPr>
          </a:p>
        </p:txBody>
      </p:sp>
      <p:graphicFrame>
        <p:nvGraphicFramePr>
          <p:cNvPr id="10" name="object 10"/>
          <p:cNvGraphicFramePr>
            <a:graphicFrameLocks noGrp="1"/>
          </p:cNvGraphicFramePr>
          <p:nvPr/>
        </p:nvGraphicFramePr>
        <p:xfrm>
          <a:off x="3379978" y="5272404"/>
          <a:ext cx="2916554" cy="1064385"/>
        </p:xfrm>
        <a:graphic>
          <a:graphicData uri="http://schemas.openxmlformats.org/drawingml/2006/table">
            <a:tbl>
              <a:tblPr firstRow="1" bandRow="1">
                <a:tableStyleId>{2D5ABB26-0587-4C30-8999-92F81FD0307C}</a:tableStyleId>
              </a:tblPr>
              <a:tblGrid>
                <a:gridCol w="1464945">
                  <a:extLst>
                    <a:ext uri="{9D8B030D-6E8A-4147-A177-3AD203B41FA5}">
                      <a16:colId xmlns="" xmlns:a16="http://schemas.microsoft.com/office/drawing/2014/main" val="20000"/>
                    </a:ext>
                  </a:extLst>
                </a:gridCol>
                <a:gridCol w="1451609">
                  <a:extLst>
                    <a:ext uri="{9D8B030D-6E8A-4147-A177-3AD203B41FA5}">
                      <a16:colId xmlns="" xmlns:a16="http://schemas.microsoft.com/office/drawing/2014/main" val="20001"/>
                    </a:ext>
                  </a:extLst>
                </a:gridCol>
              </a:tblGrid>
              <a:tr h="207238">
                <a:tc>
                  <a:txBody>
                    <a:bodyPr/>
                    <a:lstStyle/>
                    <a:p>
                      <a:pPr marL="127000">
                        <a:lnSpc>
                          <a:spcPts val="944"/>
                        </a:lnSpc>
                      </a:pPr>
                      <a:r>
                        <a:rPr sz="1000" spc="-5" dirty="0">
                          <a:latin typeface="Carlito"/>
                          <a:cs typeface="Carlito"/>
                        </a:rPr>
                        <a:t>Animal</a:t>
                      </a:r>
                      <a:r>
                        <a:rPr sz="1000" spc="-15" dirty="0">
                          <a:latin typeface="Carlito"/>
                          <a:cs typeface="Carlito"/>
                        </a:rPr>
                        <a:t> </a:t>
                      </a:r>
                      <a:r>
                        <a:rPr sz="1000" spc="-5" dirty="0">
                          <a:latin typeface="Carlito"/>
                          <a:cs typeface="Carlito"/>
                        </a:rPr>
                        <a:t>husbandry</a:t>
                      </a:r>
                      <a:endParaRPr sz="1000" dirty="0">
                        <a:latin typeface="Carlito"/>
                        <a:cs typeface="Carlito"/>
                      </a:endParaRPr>
                    </a:p>
                  </a:txBody>
                  <a:tcPr marL="0" marR="0" marT="0" marB="0"/>
                </a:tc>
                <a:tc>
                  <a:txBody>
                    <a:bodyPr/>
                    <a:lstStyle/>
                    <a:p>
                      <a:pPr marL="405130">
                        <a:lnSpc>
                          <a:spcPts val="944"/>
                        </a:lnSpc>
                      </a:pPr>
                      <a:r>
                        <a:rPr sz="1000" spc="-5" dirty="0">
                          <a:latin typeface="Carlito"/>
                          <a:cs typeface="Carlito"/>
                        </a:rPr>
                        <a:t>Petrochemicals</a:t>
                      </a:r>
                      <a:endParaRPr sz="1000">
                        <a:latin typeface="Carlito"/>
                        <a:cs typeface="Carlito"/>
                      </a:endParaRPr>
                    </a:p>
                  </a:txBody>
                  <a:tcPr marL="0" marR="0" marT="0" marB="0"/>
                </a:tc>
                <a:extLst>
                  <a:ext uri="{0D108BD9-81ED-4DB2-BD59-A6C34878D82A}">
                    <a16:rowId xmlns="" xmlns:a16="http://schemas.microsoft.com/office/drawing/2014/main" val="10000"/>
                  </a:ext>
                </a:extLst>
              </a:tr>
              <a:tr h="287896">
                <a:tc>
                  <a:txBody>
                    <a:bodyPr/>
                    <a:lstStyle/>
                    <a:p>
                      <a:pPr marL="127000">
                        <a:lnSpc>
                          <a:spcPct val="100000"/>
                        </a:lnSpc>
                        <a:spcBef>
                          <a:spcPts val="380"/>
                        </a:spcBef>
                      </a:pPr>
                      <a:r>
                        <a:rPr sz="1000" spc="-10" dirty="0">
                          <a:latin typeface="Carlito"/>
                          <a:cs typeface="Carlito"/>
                        </a:rPr>
                        <a:t>Crop</a:t>
                      </a:r>
                      <a:r>
                        <a:rPr sz="1000" spc="-5" dirty="0">
                          <a:latin typeface="Carlito"/>
                          <a:cs typeface="Carlito"/>
                        </a:rPr>
                        <a:t> production</a:t>
                      </a:r>
                      <a:endParaRPr sz="1000">
                        <a:latin typeface="Carlito"/>
                        <a:cs typeface="Carlito"/>
                      </a:endParaRPr>
                    </a:p>
                  </a:txBody>
                  <a:tcPr marL="0" marR="0" marT="48260" marB="0"/>
                </a:tc>
                <a:tc>
                  <a:txBody>
                    <a:bodyPr/>
                    <a:lstStyle/>
                    <a:p>
                      <a:pPr marL="405130">
                        <a:lnSpc>
                          <a:spcPct val="100000"/>
                        </a:lnSpc>
                        <a:spcBef>
                          <a:spcPts val="380"/>
                        </a:spcBef>
                      </a:pPr>
                      <a:r>
                        <a:rPr sz="1000" spc="-5" dirty="0">
                          <a:latin typeface="Carlito"/>
                          <a:cs typeface="Carlito"/>
                        </a:rPr>
                        <a:t>Power</a:t>
                      </a:r>
                      <a:r>
                        <a:rPr sz="1000" spc="-15" dirty="0">
                          <a:latin typeface="Carlito"/>
                          <a:cs typeface="Carlito"/>
                        </a:rPr>
                        <a:t> </a:t>
                      </a:r>
                      <a:r>
                        <a:rPr sz="1000" spc="-5" dirty="0">
                          <a:latin typeface="Carlito"/>
                          <a:cs typeface="Carlito"/>
                        </a:rPr>
                        <a:t>generation</a:t>
                      </a:r>
                      <a:endParaRPr sz="1000">
                        <a:latin typeface="Carlito"/>
                        <a:cs typeface="Carlito"/>
                      </a:endParaRPr>
                    </a:p>
                  </a:txBody>
                  <a:tcPr marL="0" marR="0" marT="48260" marB="0"/>
                </a:tc>
                <a:extLst>
                  <a:ext uri="{0D108BD9-81ED-4DB2-BD59-A6C34878D82A}">
                    <a16:rowId xmlns="" xmlns:a16="http://schemas.microsoft.com/office/drawing/2014/main" val="10001"/>
                  </a:ext>
                </a:extLst>
              </a:tr>
              <a:tr h="279501">
                <a:tc>
                  <a:txBody>
                    <a:bodyPr/>
                    <a:lstStyle/>
                    <a:p>
                      <a:pPr marL="127000">
                        <a:lnSpc>
                          <a:spcPct val="100000"/>
                        </a:lnSpc>
                        <a:spcBef>
                          <a:spcPts val="380"/>
                        </a:spcBef>
                      </a:pPr>
                      <a:r>
                        <a:rPr sz="1000" spc="-5" dirty="0">
                          <a:latin typeface="Carlito"/>
                          <a:cs typeface="Carlito"/>
                        </a:rPr>
                        <a:t>Coastal fishing</a:t>
                      </a:r>
                      <a:endParaRPr sz="1000">
                        <a:latin typeface="Carlito"/>
                        <a:cs typeface="Carlito"/>
                      </a:endParaRPr>
                    </a:p>
                  </a:txBody>
                  <a:tcPr marL="0" marR="0" marT="48260" marB="0"/>
                </a:tc>
                <a:tc>
                  <a:txBody>
                    <a:bodyPr/>
                    <a:lstStyle/>
                    <a:p>
                      <a:pPr marL="405130">
                        <a:lnSpc>
                          <a:spcPct val="100000"/>
                        </a:lnSpc>
                        <a:spcBef>
                          <a:spcPts val="380"/>
                        </a:spcBef>
                      </a:pPr>
                      <a:r>
                        <a:rPr sz="1000" spc="-5" dirty="0">
                          <a:latin typeface="Carlito"/>
                          <a:cs typeface="Carlito"/>
                        </a:rPr>
                        <a:t>Services</a:t>
                      </a:r>
                      <a:endParaRPr sz="1000">
                        <a:latin typeface="Carlito"/>
                        <a:cs typeface="Carlito"/>
                      </a:endParaRPr>
                    </a:p>
                  </a:txBody>
                  <a:tcPr marL="0" marR="0" marT="48260" marB="0"/>
                </a:tc>
                <a:extLst>
                  <a:ext uri="{0D108BD9-81ED-4DB2-BD59-A6C34878D82A}">
                    <a16:rowId xmlns="" xmlns:a16="http://schemas.microsoft.com/office/drawing/2014/main" val="10002"/>
                  </a:ext>
                </a:extLst>
              </a:tr>
              <a:tr h="289750">
                <a:tc>
                  <a:txBody>
                    <a:bodyPr/>
                    <a:lstStyle/>
                    <a:p>
                      <a:pPr marL="127000">
                        <a:lnSpc>
                          <a:spcPct val="100000"/>
                        </a:lnSpc>
                        <a:spcBef>
                          <a:spcPts val="315"/>
                        </a:spcBef>
                      </a:pPr>
                      <a:r>
                        <a:rPr sz="1000" spc="-5" dirty="0">
                          <a:latin typeface="Carlito"/>
                          <a:cs typeface="Carlito"/>
                        </a:rPr>
                        <a:t>Industrial</a:t>
                      </a:r>
                      <a:r>
                        <a:rPr sz="1000" spc="-30" dirty="0">
                          <a:latin typeface="Carlito"/>
                          <a:cs typeface="Carlito"/>
                        </a:rPr>
                        <a:t> </a:t>
                      </a:r>
                      <a:r>
                        <a:rPr sz="1000" spc="-5" dirty="0">
                          <a:latin typeface="Carlito"/>
                          <a:cs typeface="Carlito"/>
                        </a:rPr>
                        <a:t>production</a:t>
                      </a:r>
                      <a:endParaRPr sz="1000">
                        <a:latin typeface="Carlito"/>
                        <a:cs typeface="Carlito"/>
                      </a:endParaRPr>
                    </a:p>
                  </a:txBody>
                  <a:tcPr marL="0" marR="0" marT="40005" marB="0"/>
                </a:tc>
                <a:tc>
                  <a:txBody>
                    <a:bodyPr/>
                    <a:lstStyle/>
                    <a:p>
                      <a:pPr>
                        <a:lnSpc>
                          <a:spcPct val="100000"/>
                        </a:lnSpc>
                      </a:pPr>
                      <a:endParaRPr sz="1100" dirty="0">
                        <a:latin typeface="Times New Roman"/>
                        <a:cs typeface="Times New Roman"/>
                      </a:endParaRPr>
                    </a:p>
                  </a:txBody>
                  <a:tcPr marL="0" marR="0" marT="0" marB="0"/>
                </a:tc>
                <a:extLst>
                  <a:ext uri="{0D108BD9-81ED-4DB2-BD59-A6C34878D82A}">
                    <a16:rowId xmlns="" xmlns:a16="http://schemas.microsoft.com/office/drawing/2014/main" val="10003"/>
                  </a:ext>
                </a:extLst>
              </a:tr>
            </a:tbl>
          </a:graphicData>
        </a:graphic>
      </p:graphicFrame>
      <p:sp>
        <p:nvSpPr>
          <p:cNvPr id="11" name="object 11"/>
          <p:cNvSpPr/>
          <p:nvPr/>
        </p:nvSpPr>
        <p:spPr>
          <a:xfrm>
            <a:off x="4881371" y="5809488"/>
            <a:ext cx="196596" cy="181356"/>
          </a:xfrm>
          <a:prstGeom prst="rect">
            <a:avLst/>
          </a:prstGeom>
          <a:blipFill>
            <a:blip r:embed="rId3" cstate="print"/>
            <a:stretch>
              <a:fillRect/>
            </a:stretch>
          </a:blipFill>
        </p:spPr>
        <p:txBody>
          <a:bodyPr wrap="square" lIns="0" tIns="0" rIns="0" bIns="0" rtlCol="0"/>
          <a:lstStyle/>
          <a:p>
            <a:endParaRPr/>
          </a:p>
        </p:txBody>
      </p:sp>
      <p:grpSp>
        <p:nvGrpSpPr>
          <p:cNvPr id="12" name="object 12"/>
          <p:cNvGrpSpPr/>
          <p:nvPr/>
        </p:nvGrpSpPr>
        <p:grpSpPr>
          <a:xfrm>
            <a:off x="2674429" y="1331658"/>
            <a:ext cx="6916420" cy="4942840"/>
            <a:chOff x="2674429" y="1331658"/>
            <a:chExt cx="6916420" cy="4942840"/>
          </a:xfrm>
        </p:grpSpPr>
        <p:sp>
          <p:nvSpPr>
            <p:cNvPr id="13" name="object 13"/>
            <p:cNvSpPr/>
            <p:nvPr/>
          </p:nvSpPr>
          <p:spPr>
            <a:xfrm>
              <a:off x="3070860" y="5495543"/>
              <a:ext cx="256032" cy="21945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110484" y="6068567"/>
              <a:ext cx="195071" cy="20573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105912" y="5783580"/>
              <a:ext cx="184403" cy="17983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049524" y="5209031"/>
              <a:ext cx="376427" cy="21793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674429" y="1625917"/>
              <a:ext cx="4547997" cy="3490341"/>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4605527" y="3432047"/>
              <a:ext cx="595884" cy="345947"/>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5922264" y="2543556"/>
              <a:ext cx="397763" cy="342900"/>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242304" y="2097024"/>
              <a:ext cx="594359" cy="345948"/>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3793236" y="1970532"/>
              <a:ext cx="399288" cy="342900"/>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840736" y="3544824"/>
              <a:ext cx="373380" cy="323088"/>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3683508" y="3144012"/>
              <a:ext cx="397763" cy="342900"/>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4366260" y="4145280"/>
              <a:ext cx="274320" cy="236219"/>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041648" y="4776216"/>
              <a:ext cx="265175" cy="25908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2967228" y="3970019"/>
              <a:ext cx="243839" cy="256031"/>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4341876" y="4367784"/>
              <a:ext cx="243839" cy="257556"/>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4341876" y="2186940"/>
              <a:ext cx="243839" cy="256032"/>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6457823" y="1339596"/>
              <a:ext cx="3125470" cy="1344930"/>
            </a:xfrm>
            <a:custGeom>
              <a:avLst/>
              <a:gdLst/>
              <a:ahLst/>
              <a:cxnLst/>
              <a:rect l="l" t="t" r="r" b="b"/>
              <a:pathLst>
                <a:path w="3125470" h="1344930">
                  <a:moveTo>
                    <a:pt x="3125088" y="0"/>
                  </a:moveTo>
                  <a:lnTo>
                    <a:pt x="1670684" y="0"/>
                  </a:lnTo>
                  <a:lnTo>
                    <a:pt x="1047369" y="0"/>
                  </a:lnTo>
                  <a:lnTo>
                    <a:pt x="631825" y="0"/>
                  </a:lnTo>
                  <a:lnTo>
                    <a:pt x="631825" y="371601"/>
                  </a:lnTo>
                  <a:lnTo>
                    <a:pt x="631825" y="530859"/>
                  </a:lnTo>
                  <a:lnTo>
                    <a:pt x="631825" y="637031"/>
                  </a:lnTo>
                  <a:lnTo>
                    <a:pt x="1047369" y="637031"/>
                  </a:lnTo>
                  <a:lnTo>
                    <a:pt x="0" y="1344421"/>
                  </a:lnTo>
                  <a:lnTo>
                    <a:pt x="1670684" y="637031"/>
                  </a:lnTo>
                  <a:lnTo>
                    <a:pt x="3125088" y="637031"/>
                  </a:lnTo>
                  <a:lnTo>
                    <a:pt x="3125088" y="530859"/>
                  </a:lnTo>
                  <a:lnTo>
                    <a:pt x="3125088" y="371601"/>
                  </a:lnTo>
                  <a:lnTo>
                    <a:pt x="3125088" y="0"/>
                  </a:lnTo>
                  <a:close/>
                </a:path>
              </a:pathLst>
            </a:custGeom>
            <a:ln w="15875">
              <a:solidFill>
                <a:srgbClr val="7E7E7E"/>
              </a:solidFill>
              <a:prstDash val="dash"/>
            </a:ln>
          </p:spPr>
          <p:txBody>
            <a:bodyPr wrap="square" lIns="0" tIns="0" rIns="0" bIns="0" rtlCol="0"/>
            <a:lstStyle/>
            <a:p>
              <a:endParaRPr/>
            </a:p>
          </p:txBody>
        </p:sp>
        <p:sp>
          <p:nvSpPr>
            <p:cNvPr id="30" name="object 30"/>
            <p:cNvSpPr/>
            <p:nvPr/>
          </p:nvSpPr>
          <p:spPr>
            <a:xfrm>
              <a:off x="4860036" y="5251704"/>
              <a:ext cx="198120" cy="179831"/>
            </a:xfrm>
            <a:prstGeom prst="rect">
              <a:avLst/>
            </a:prstGeom>
            <a:blipFill>
              <a:blip r:embed="rId18" cstate="print"/>
              <a:stretch>
                <a:fillRect/>
              </a:stretch>
            </a:blipFill>
          </p:spPr>
          <p:txBody>
            <a:bodyPr wrap="square" lIns="0" tIns="0" rIns="0" bIns="0" rtlCol="0"/>
            <a:lstStyle/>
            <a:p>
              <a:endParaRPr/>
            </a:p>
          </p:txBody>
        </p:sp>
        <p:sp>
          <p:nvSpPr>
            <p:cNvPr id="31" name="object 31"/>
            <p:cNvSpPr/>
            <p:nvPr/>
          </p:nvSpPr>
          <p:spPr>
            <a:xfrm>
              <a:off x="4870704" y="5494019"/>
              <a:ext cx="193548" cy="195072"/>
            </a:xfrm>
            <a:prstGeom prst="rect">
              <a:avLst/>
            </a:prstGeom>
            <a:blipFill>
              <a:blip r:embed="rId19" cstate="print"/>
              <a:stretch>
                <a:fillRect/>
              </a:stretch>
            </a:blipFill>
          </p:spPr>
          <p:txBody>
            <a:bodyPr wrap="square" lIns="0" tIns="0" rIns="0" bIns="0" rtlCol="0"/>
            <a:lstStyle/>
            <a:p>
              <a:endParaRPr/>
            </a:p>
          </p:txBody>
        </p:sp>
      </p:grpSp>
      <p:sp>
        <p:nvSpPr>
          <p:cNvPr id="33" name="object 33"/>
          <p:cNvSpPr/>
          <p:nvPr/>
        </p:nvSpPr>
        <p:spPr>
          <a:xfrm>
            <a:off x="4680203" y="3144011"/>
            <a:ext cx="4958080" cy="1211580"/>
          </a:xfrm>
          <a:custGeom>
            <a:avLst/>
            <a:gdLst/>
            <a:ahLst/>
            <a:cxnLst/>
            <a:rect l="l" t="t" r="r" b="b"/>
            <a:pathLst>
              <a:path w="4958080" h="1211579">
                <a:moveTo>
                  <a:pt x="4957572" y="0"/>
                </a:moveTo>
                <a:lnTo>
                  <a:pt x="3502279" y="0"/>
                </a:lnTo>
                <a:lnTo>
                  <a:pt x="2878581" y="0"/>
                </a:lnTo>
                <a:lnTo>
                  <a:pt x="2462784" y="0"/>
                </a:lnTo>
                <a:lnTo>
                  <a:pt x="2462784" y="428498"/>
                </a:lnTo>
                <a:lnTo>
                  <a:pt x="0" y="1211326"/>
                </a:lnTo>
                <a:lnTo>
                  <a:pt x="2462784" y="612139"/>
                </a:lnTo>
                <a:lnTo>
                  <a:pt x="2462784" y="734568"/>
                </a:lnTo>
                <a:lnTo>
                  <a:pt x="2878581" y="734568"/>
                </a:lnTo>
                <a:lnTo>
                  <a:pt x="3502279" y="734568"/>
                </a:lnTo>
                <a:lnTo>
                  <a:pt x="4957572" y="734568"/>
                </a:lnTo>
                <a:lnTo>
                  <a:pt x="4957572" y="612139"/>
                </a:lnTo>
                <a:lnTo>
                  <a:pt x="4957572" y="428498"/>
                </a:lnTo>
                <a:lnTo>
                  <a:pt x="4957572" y="0"/>
                </a:lnTo>
                <a:close/>
              </a:path>
            </a:pathLst>
          </a:custGeom>
          <a:ln w="15875">
            <a:solidFill>
              <a:srgbClr val="7E7E7E"/>
            </a:solidFill>
            <a:prstDash val="dash"/>
          </a:ln>
        </p:spPr>
        <p:txBody>
          <a:bodyPr wrap="square" lIns="0" tIns="0" rIns="0" bIns="0" rtlCol="0"/>
          <a:lstStyle/>
          <a:p>
            <a:endParaRPr/>
          </a:p>
        </p:txBody>
      </p:sp>
      <p:sp>
        <p:nvSpPr>
          <p:cNvPr id="35" name="object 35"/>
          <p:cNvSpPr/>
          <p:nvPr/>
        </p:nvSpPr>
        <p:spPr>
          <a:xfrm>
            <a:off x="4683125" y="4814570"/>
            <a:ext cx="4281170" cy="788035"/>
          </a:xfrm>
          <a:custGeom>
            <a:avLst/>
            <a:gdLst/>
            <a:ahLst/>
            <a:cxnLst/>
            <a:rect l="l" t="t" r="r" b="b"/>
            <a:pathLst>
              <a:path w="4281170" h="788035">
                <a:moveTo>
                  <a:pt x="4281043" y="123189"/>
                </a:moveTo>
                <a:lnTo>
                  <a:pt x="2825750" y="123189"/>
                </a:lnTo>
                <a:lnTo>
                  <a:pt x="2202053" y="123189"/>
                </a:lnTo>
                <a:lnTo>
                  <a:pt x="1786254" y="123189"/>
                </a:lnTo>
                <a:lnTo>
                  <a:pt x="1786254" y="233933"/>
                </a:lnTo>
                <a:lnTo>
                  <a:pt x="0" y="0"/>
                </a:lnTo>
                <a:lnTo>
                  <a:pt x="1786254" y="400049"/>
                </a:lnTo>
                <a:lnTo>
                  <a:pt x="1786254" y="787653"/>
                </a:lnTo>
                <a:lnTo>
                  <a:pt x="2202053" y="787653"/>
                </a:lnTo>
                <a:lnTo>
                  <a:pt x="2825750" y="787653"/>
                </a:lnTo>
                <a:lnTo>
                  <a:pt x="4281043" y="787653"/>
                </a:lnTo>
                <a:lnTo>
                  <a:pt x="4281043" y="400049"/>
                </a:lnTo>
                <a:lnTo>
                  <a:pt x="4281043" y="233933"/>
                </a:lnTo>
                <a:lnTo>
                  <a:pt x="4281043" y="123189"/>
                </a:lnTo>
                <a:close/>
              </a:path>
            </a:pathLst>
          </a:custGeom>
          <a:ln w="15875">
            <a:solidFill>
              <a:srgbClr val="7E7E7E"/>
            </a:solidFill>
            <a:prstDash val="dash"/>
          </a:ln>
        </p:spPr>
        <p:txBody>
          <a:bodyPr wrap="square" lIns="0" tIns="0" rIns="0" bIns="0" rtlCol="0"/>
          <a:lstStyle/>
          <a:p>
            <a:endParaRPr/>
          </a:p>
        </p:txBody>
      </p:sp>
      <p:sp>
        <p:nvSpPr>
          <p:cNvPr id="37" name="object 37"/>
          <p:cNvSpPr/>
          <p:nvPr/>
        </p:nvSpPr>
        <p:spPr>
          <a:xfrm>
            <a:off x="280415" y="1092708"/>
            <a:ext cx="3434715" cy="1184275"/>
          </a:xfrm>
          <a:custGeom>
            <a:avLst/>
            <a:gdLst/>
            <a:ahLst/>
            <a:cxnLst/>
            <a:rect l="l" t="t" r="r" b="b"/>
            <a:pathLst>
              <a:path w="3434715" h="1184275">
                <a:moveTo>
                  <a:pt x="2494788" y="0"/>
                </a:moveTo>
                <a:lnTo>
                  <a:pt x="2078989" y="0"/>
                </a:lnTo>
                <a:lnTo>
                  <a:pt x="1455292" y="0"/>
                </a:lnTo>
                <a:lnTo>
                  <a:pt x="0" y="0"/>
                </a:lnTo>
                <a:lnTo>
                  <a:pt x="0" y="422275"/>
                </a:lnTo>
                <a:lnTo>
                  <a:pt x="0" y="603250"/>
                </a:lnTo>
                <a:lnTo>
                  <a:pt x="0" y="723900"/>
                </a:lnTo>
                <a:lnTo>
                  <a:pt x="1455292" y="723900"/>
                </a:lnTo>
                <a:lnTo>
                  <a:pt x="3434588" y="1183893"/>
                </a:lnTo>
                <a:lnTo>
                  <a:pt x="2078989" y="723900"/>
                </a:lnTo>
                <a:lnTo>
                  <a:pt x="2494788" y="723900"/>
                </a:lnTo>
                <a:lnTo>
                  <a:pt x="2494788" y="603250"/>
                </a:lnTo>
                <a:lnTo>
                  <a:pt x="2494788" y="422275"/>
                </a:lnTo>
                <a:lnTo>
                  <a:pt x="2494788" y="0"/>
                </a:lnTo>
                <a:close/>
              </a:path>
            </a:pathLst>
          </a:custGeom>
          <a:ln w="15875">
            <a:solidFill>
              <a:srgbClr val="7E7E7E"/>
            </a:solidFill>
            <a:prstDash val="dash"/>
          </a:ln>
        </p:spPr>
        <p:txBody>
          <a:bodyPr wrap="square" lIns="0" tIns="0" rIns="0" bIns="0" rtlCol="0"/>
          <a:lstStyle/>
          <a:p>
            <a:endParaRPr/>
          </a:p>
        </p:txBody>
      </p:sp>
      <p:sp>
        <p:nvSpPr>
          <p:cNvPr id="38" name="object 38"/>
          <p:cNvSpPr txBox="1"/>
          <p:nvPr/>
        </p:nvSpPr>
        <p:spPr>
          <a:xfrm>
            <a:off x="258286" y="913015"/>
            <a:ext cx="2582449" cy="949619"/>
          </a:xfrm>
          <a:prstGeom prst="rect">
            <a:avLst/>
          </a:prstGeom>
          <a:solidFill>
            <a:schemeClr val="bg1"/>
          </a:solidFill>
        </p:spPr>
        <p:txBody>
          <a:bodyPr vert="horz" wrap="square" lIns="0" tIns="13335" rIns="0" bIns="0" rtlCol="0">
            <a:spAutoFit/>
          </a:bodyPr>
          <a:lstStyle/>
          <a:p>
            <a:pPr marL="12700">
              <a:lnSpc>
                <a:spcPct val="100000"/>
              </a:lnSpc>
              <a:spcBef>
                <a:spcPts val="105"/>
              </a:spcBef>
            </a:pPr>
            <a:r>
              <a:rPr lang="en-US" sz="1200" b="1" i="0" dirty="0">
                <a:solidFill>
                  <a:srgbClr val="0F0F0F"/>
                </a:solidFill>
                <a:effectLst/>
                <a:latin typeface="Century Gothic" panose="020B0502020202020204" pitchFamily="34" charset="0"/>
              </a:rPr>
              <a:t>Northwestern Region </a:t>
            </a:r>
          </a:p>
          <a:p>
            <a:pPr marL="12700">
              <a:lnSpc>
                <a:spcPct val="100000"/>
              </a:lnSpc>
              <a:spcBef>
                <a:spcPts val="105"/>
              </a:spcBef>
            </a:pPr>
            <a:r>
              <a:rPr lang="en-US" sz="1200" i="0" dirty="0">
                <a:solidFill>
                  <a:srgbClr val="0F0F0F"/>
                </a:solidFill>
                <a:effectLst/>
                <a:latin typeface="Century Gothic" panose="020B0502020202020204" pitchFamily="34" charset="0"/>
              </a:rPr>
              <a:t>Sector: agriculture, </a:t>
            </a:r>
            <a:r>
              <a:rPr lang="en-US" sz="1200" i="0" dirty="0" err="1">
                <a:solidFill>
                  <a:srgbClr val="0F0F0F"/>
                </a:solidFill>
                <a:effectLst/>
                <a:latin typeface="Century Gothic" panose="020B0502020202020204" pitchFamily="34" charset="0"/>
              </a:rPr>
              <a:t>agro</a:t>
            </a:r>
            <a:r>
              <a:rPr lang="en-US" sz="1200" i="0" dirty="0">
                <a:solidFill>
                  <a:srgbClr val="0F0F0F"/>
                </a:solidFill>
                <a:effectLst/>
                <a:latin typeface="Century Gothic" panose="020B0502020202020204" pitchFamily="34" charset="0"/>
              </a:rPr>
              <a:t>-processing, mineral extraction, textile industry, clothing and footwear, educational services</a:t>
            </a:r>
            <a:endParaRPr lang="el-GR" sz="1200" dirty="0">
              <a:latin typeface="Century Gothic" panose="020B0502020202020204" pitchFamily="34" charset="0"/>
              <a:cs typeface="Carlito"/>
            </a:endParaRPr>
          </a:p>
        </p:txBody>
      </p:sp>
      <p:sp>
        <p:nvSpPr>
          <p:cNvPr id="39" name="object 39"/>
          <p:cNvSpPr/>
          <p:nvPr/>
        </p:nvSpPr>
        <p:spPr>
          <a:xfrm>
            <a:off x="265175" y="2609088"/>
            <a:ext cx="3373754" cy="722630"/>
          </a:xfrm>
          <a:custGeom>
            <a:avLst/>
            <a:gdLst/>
            <a:ahLst/>
            <a:cxnLst/>
            <a:rect l="l" t="t" r="r" b="b"/>
            <a:pathLst>
              <a:path w="3373754" h="722629">
                <a:moveTo>
                  <a:pt x="2459736" y="0"/>
                </a:moveTo>
                <a:lnTo>
                  <a:pt x="2049780" y="0"/>
                </a:lnTo>
                <a:lnTo>
                  <a:pt x="1434846" y="0"/>
                </a:lnTo>
                <a:lnTo>
                  <a:pt x="0" y="0"/>
                </a:lnTo>
                <a:lnTo>
                  <a:pt x="0" y="421386"/>
                </a:lnTo>
                <a:lnTo>
                  <a:pt x="0" y="601979"/>
                </a:lnTo>
                <a:lnTo>
                  <a:pt x="0" y="722376"/>
                </a:lnTo>
                <a:lnTo>
                  <a:pt x="1434846" y="722376"/>
                </a:lnTo>
                <a:lnTo>
                  <a:pt x="2049780" y="722376"/>
                </a:lnTo>
                <a:lnTo>
                  <a:pt x="2459736" y="722376"/>
                </a:lnTo>
                <a:lnTo>
                  <a:pt x="2459736" y="601979"/>
                </a:lnTo>
                <a:lnTo>
                  <a:pt x="3373501" y="633984"/>
                </a:lnTo>
                <a:lnTo>
                  <a:pt x="2459736" y="421386"/>
                </a:lnTo>
                <a:lnTo>
                  <a:pt x="2459736" y="0"/>
                </a:lnTo>
                <a:close/>
              </a:path>
            </a:pathLst>
          </a:custGeom>
          <a:ln w="15875">
            <a:solidFill>
              <a:srgbClr val="7E7E7E"/>
            </a:solidFill>
            <a:prstDash val="dash"/>
          </a:ln>
        </p:spPr>
        <p:txBody>
          <a:bodyPr wrap="square" lIns="0" tIns="0" rIns="0" bIns="0" rtlCol="0"/>
          <a:lstStyle/>
          <a:p>
            <a:endParaRPr/>
          </a:p>
        </p:txBody>
      </p:sp>
      <p:sp>
        <p:nvSpPr>
          <p:cNvPr id="41" name="object 41"/>
          <p:cNvSpPr/>
          <p:nvPr/>
        </p:nvSpPr>
        <p:spPr>
          <a:xfrm>
            <a:off x="434339" y="3486912"/>
            <a:ext cx="2540761" cy="2581655"/>
          </a:xfrm>
          <a:custGeom>
            <a:avLst/>
            <a:gdLst/>
            <a:ahLst/>
            <a:cxnLst/>
            <a:rect l="l" t="t" r="r" b="b"/>
            <a:pathLst>
              <a:path w="2510790" h="2058670">
                <a:moveTo>
                  <a:pt x="2494788" y="1168399"/>
                </a:moveTo>
                <a:lnTo>
                  <a:pt x="2078989" y="1168399"/>
                </a:lnTo>
                <a:lnTo>
                  <a:pt x="2510409" y="0"/>
                </a:lnTo>
                <a:lnTo>
                  <a:pt x="1455292" y="1168399"/>
                </a:lnTo>
                <a:lnTo>
                  <a:pt x="0" y="1168399"/>
                </a:lnTo>
                <a:lnTo>
                  <a:pt x="0" y="1316735"/>
                </a:lnTo>
                <a:lnTo>
                  <a:pt x="0" y="1539239"/>
                </a:lnTo>
                <a:lnTo>
                  <a:pt x="0" y="2058415"/>
                </a:lnTo>
                <a:lnTo>
                  <a:pt x="1455292" y="2058415"/>
                </a:lnTo>
                <a:lnTo>
                  <a:pt x="2078989" y="2058415"/>
                </a:lnTo>
                <a:lnTo>
                  <a:pt x="2494788" y="2058415"/>
                </a:lnTo>
                <a:lnTo>
                  <a:pt x="2494788" y="1539239"/>
                </a:lnTo>
                <a:lnTo>
                  <a:pt x="2494788" y="1316735"/>
                </a:lnTo>
                <a:lnTo>
                  <a:pt x="2494788" y="1168399"/>
                </a:lnTo>
                <a:close/>
              </a:path>
            </a:pathLst>
          </a:custGeom>
          <a:ln w="15875">
            <a:solidFill>
              <a:srgbClr val="7E7E7E"/>
            </a:solidFill>
            <a:prstDash val="dash"/>
          </a:ln>
        </p:spPr>
        <p:txBody>
          <a:bodyPr wrap="square" lIns="0" tIns="0" rIns="0" bIns="0" rtlCol="0"/>
          <a:lstStyle/>
          <a:p>
            <a:endParaRPr lang="el-GR" sz="1800" dirty="0">
              <a:latin typeface="Century Gothic" panose="020B0502020202020204" pitchFamily="34" charset="0"/>
            </a:endParaRPr>
          </a:p>
        </p:txBody>
      </p:sp>
      <p:grpSp>
        <p:nvGrpSpPr>
          <p:cNvPr id="43" name="object 43"/>
          <p:cNvGrpSpPr/>
          <p:nvPr/>
        </p:nvGrpSpPr>
        <p:grpSpPr>
          <a:xfrm>
            <a:off x="3326891" y="3153155"/>
            <a:ext cx="2833370" cy="1598930"/>
            <a:chOff x="3326891" y="3153155"/>
            <a:chExt cx="2833370" cy="1598930"/>
          </a:xfrm>
        </p:grpSpPr>
        <p:sp>
          <p:nvSpPr>
            <p:cNvPr id="44" name="object 44"/>
            <p:cNvSpPr/>
            <p:nvPr/>
          </p:nvSpPr>
          <p:spPr>
            <a:xfrm>
              <a:off x="3334511" y="3855719"/>
              <a:ext cx="198120" cy="181356"/>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3785615" y="4445508"/>
              <a:ext cx="243839" cy="257556"/>
            </a:xfrm>
            <a:prstGeom prst="rect">
              <a:avLst/>
            </a:prstGeom>
            <a:blipFill>
              <a:blip r:embed="rId16" cstate="print"/>
              <a:stretch>
                <a:fillRect/>
              </a:stretch>
            </a:blipFill>
          </p:spPr>
          <p:txBody>
            <a:bodyPr wrap="square" lIns="0" tIns="0" rIns="0" bIns="0" rtlCol="0"/>
            <a:lstStyle/>
            <a:p>
              <a:endParaRPr/>
            </a:p>
          </p:txBody>
        </p:sp>
        <p:sp>
          <p:nvSpPr>
            <p:cNvPr id="46" name="object 46"/>
            <p:cNvSpPr/>
            <p:nvPr/>
          </p:nvSpPr>
          <p:spPr>
            <a:xfrm>
              <a:off x="4146803" y="3691127"/>
              <a:ext cx="193548" cy="195072"/>
            </a:xfrm>
            <a:prstGeom prst="rect">
              <a:avLst/>
            </a:prstGeom>
            <a:blipFill>
              <a:blip r:embed="rId19" cstate="print"/>
              <a:stretch>
                <a:fillRect/>
              </a:stretch>
            </a:blipFill>
          </p:spPr>
          <p:txBody>
            <a:bodyPr wrap="square" lIns="0" tIns="0" rIns="0" bIns="0" rtlCol="0"/>
            <a:lstStyle/>
            <a:p>
              <a:endParaRPr/>
            </a:p>
          </p:txBody>
        </p:sp>
        <p:sp>
          <p:nvSpPr>
            <p:cNvPr id="47" name="object 47"/>
            <p:cNvSpPr/>
            <p:nvPr/>
          </p:nvSpPr>
          <p:spPr>
            <a:xfrm>
              <a:off x="5964935" y="3153155"/>
              <a:ext cx="195072" cy="195072"/>
            </a:xfrm>
            <a:prstGeom prst="rect">
              <a:avLst/>
            </a:prstGeom>
            <a:blipFill>
              <a:blip r:embed="rId19" cstate="print"/>
              <a:stretch>
                <a:fillRect/>
              </a:stretch>
            </a:blipFill>
          </p:spPr>
          <p:txBody>
            <a:bodyPr wrap="square" lIns="0" tIns="0" rIns="0" bIns="0" rtlCol="0"/>
            <a:lstStyle/>
            <a:p>
              <a:endParaRPr/>
            </a:p>
          </p:txBody>
        </p:sp>
        <p:sp>
          <p:nvSpPr>
            <p:cNvPr id="48" name="object 48"/>
            <p:cNvSpPr/>
            <p:nvPr/>
          </p:nvSpPr>
          <p:spPr>
            <a:xfrm>
              <a:off x="4735067" y="4556759"/>
              <a:ext cx="193548" cy="195071"/>
            </a:xfrm>
            <a:prstGeom prst="rect">
              <a:avLst/>
            </a:prstGeom>
            <a:blipFill>
              <a:blip r:embed="rId21" cstate="print"/>
              <a:stretch>
                <a:fillRect/>
              </a:stretch>
            </a:blipFill>
          </p:spPr>
          <p:txBody>
            <a:bodyPr wrap="square" lIns="0" tIns="0" rIns="0" bIns="0" rtlCol="0"/>
            <a:lstStyle/>
            <a:p>
              <a:endParaRPr/>
            </a:p>
          </p:txBody>
        </p:sp>
        <p:sp>
          <p:nvSpPr>
            <p:cNvPr id="49" name="object 49"/>
            <p:cNvSpPr/>
            <p:nvPr/>
          </p:nvSpPr>
          <p:spPr>
            <a:xfrm>
              <a:off x="3326891" y="4130039"/>
              <a:ext cx="193548" cy="195072"/>
            </a:xfrm>
            <a:prstGeom prst="rect">
              <a:avLst/>
            </a:prstGeom>
            <a:blipFill>
              <a:blip r:embed="rId21" cstate="print"/>
              <a:stretch>
                <a:fillRect/>
              </a:stretch>
            </a:blipFill>
          </p:spPr>
          <p:txBody>
            <a:bodyPr wrap="square" lIns="0" tIns="0" rIns="0" bIns="0" rtlCol="0"/>
            <a:lstStyle/>
            <a:p>
              <a:endParaRPr/>
            </a:p>
          </p:txBody>
        </p:sp>
      </p:grpSp>
      <p:sp>
        <p:nvSpPr>
          <p:cNvPr id="50" name="object 50"/>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8</a:t>
            </a:fld>
            <a:endParaRPr dirty="0"/>
          </a:p>
        </p:txBody>
      </p:sp>
      <p:sp>
        <p:nvSpPr>
          <p:cNvPr id="52" name="TextBox 51">
            <a:extLst>
              <a:ext uri="{FF2B5EF4-FFF2-40B4-BE49-F238E27FC236}">
                <a16:creationId xmlns="" xmlns:a16="http://schemas.microsoft.com/office/drawing/2014/main" id="{BF248F2E-4E65-0997-BA2E-30B3760F390A}"/>
              </a:ext>
            </a:extLst>
          </p:cNvPr>
          <p:cNvSpPr txBox="1"/>
          <p:nvPr/>
        </p:nvSpPr>
        <p:spPr>
          <a:xfrm>
            <a:off x="246315" y="2411021"/>
            <a:ext cx="2510790" cy="1107996"/>
          </a:xfrm>
          <a:prstGeom prst="rect">
            <a:avLst/>
          </a:prstGeom>
          <a:solidFill>
            <a:schemeClr val="bg1"/>
          </a:solidFill>
        </p:spPr>
        <p:txBody>
          <a:bodyPr wrap="square">
            <a:spAutoFit/>
          </a:bodyPr>
          <a:lstStyle/>
          <a:p>
            <a:r>
              <a:rPr lang="en-US" sz="1100" b="1" i="0" dirty="0">
                <a:solidFill>
                  <a:srgbClr val="0F0F0F"/>
                </a:solidFill>
                <a:effectLst/>
                <a:latin typeface="Century Gothic" panose="020B0502020202020204" pitchFamily="34" charset="0"/>
              </a:rPr>
              <a:t>North Central Region </a:t>
            </a:r>
          </a:p>
          <a:p>
            <a:r>
              <a:rPr lang="en-US" sz="1100" b="1" i="0" dirty="0">
                <a:solidFill>
                  <a:srgbClr val="0F0F0F"/>
                </a:solidFill>
                <a:effectLst/>
                <a:latin typeface="Century Gothic" panose="020B0502020202020204" pitchFamily="34" charset="0"/>
              </a:rPr>
              <a:t>Sector: </a:t>
            </a:r>
            <a:r>
              <a:rPr lang="en-US" sz="1100" b="0" i="0" dirty="0">
                <a:solidFill>
                  <a:srgbClr val="0F0F0F"/>
                </a:solidFill>
                <a:effectLst/>
                <a:latin typeface="Century Gothic" panose="020B0502020202020204" pitchFamily="34" charset="0"/>
              </a:rPr>
              <a:t>agriculture, livestock farming, mineral extraction, small hydroelectric power, thermal power station, iron and steel, ceramics, tourism</a:t>
            </a:r>
            <a:endParaRPr lang="el-GR" sz="1100" dirty="0">
              <a:latin typeface="Century Gothic" panose="020B0502020202020204" pitchFamily="34" charset="0"/>
            </a:endParaRPr>
          </a:p>
        </p:txBody>
      </p:sp>
      <p:sp>
        <p:nvSpPr>
          <p:cNvPr id="56" name="TextBox 55">
            <a:extLst>
              <a:ext uri="{FF2B5EF4-FFF2-40B4-BE49-F238E27FC236}">
                <a16:creationId xmlns="" xmlns:a16="http://schemas.microsoft.com/office/drawing/2014/main" id="{AEB8B13E-78A9-4D13-F8F6-0665DD325578}"/>
              </a:ext>
            </a:extLst>
          </p:cNvPr>
          <p:cNvSpPr txBox="1"/>
          <p:nvPr/>
        </p:nvSpPr>
        <p:spPr>
          <a:xfrm>
            <a:off x="6484110" y="4892538"/>
            <a:ext cx="2512189" cy="938719"/>
          </a:xfrm>
          <a:prstGeom prst="rect">
            <a:avLst/>
          </a:prstGeom>
          <a:solidFill>
            <a:schemeClr val="bg1"/>
          </a:solidFill>
        </p:spPr>
        <p:txBody>
          <a:bodyPr wrap="square">
            <a:spAutoFit/>
          </a:bodyPr>
          <a:lstStyle/>
          <a:p>
            <a:r>
              <a:rPr lang="en-US" sz="1100" b="1" i="0" dirty="0">
                <a:solidFill>
                  <a:srgbClr val="0F0F0F"/>
                </a:solidFill>
                <a:effectLst/>
                <a:latin typeface="Century Gothic" panose="020B0502020202020204" pitchFamily="34" charset="0"/>
              </a:rPr>
              <a:t>Southern Region </a:t>
            </a:r>
          </a:p>
          <a:p>
            <a:r>
              <a:rPr lang="en-US" sz="1100" b="1" i="0" dirty="0">
                <a:solidFill>
                  <a:srgbClr val="0F0F0F"/>
                </a:solidFill>
                <a:effectLst/>
                <a:latin typeface="Century Gothic" panose="020B0502020202020204" pitchFamily="34" charset="0"/>
              </a:rPr>
              <a:t>Sector: </a:t>
            </a:r>
            <a:r>
              <a:rPr lang="en-US" sz="1100" b="0" i="0" dirty="0">
                <a:solidFill>
                  <a:srgbClr val="0F0F0F"/>
                </a:solidFill>
                <a:effectLst/>
                <a:latin typeface="Century Gothic" panose="020B0502020202020204" pitchFamily="34" charset="0"/>
              </a:rPr>
              <a:t>oil and natural gas, petrochemicals, tourism, fisheries, thermal power station, maritime, inland waterways</a:t>
            </a:r>
            <a:endParaRPr lang="el-GR" sz="1100" dirty="0">
              <a:latin typeface="Century Gothic" panose="020B0502020202020204" pitchFamily="34" charset="0"/>
            </a:endParaRPr>
          </a:p>
        </p:txBody>
      </p:sp>
      <p:sp>
        <p:nvSpPr>
          <p:cNvPr id="58" name="TextBox 57">
            <a:extLst>
              <a:ext uri="{FF2B5EF4-FFF2-40B4-BE49-F238E27FC236}">
                <a16:creationId xmlns="" xmlns:a16="http://schemas.microsoft.com/office/drawing/2014/main" id="{247DA9B2-AC5A-4668-EA61-868758A6DB1F}"/>
              </a:ext>
            </a:extLst>
          </p:cNvPr>
          <p:cNvSpPr txBox="1"/>
          <p:nvPr/>
        </p:nvSpPr>
        <p:spPr>
          <a:xfrm>
            <a:off x="7110730" y="3131662"/>
            <a:ext cx="2539810" cy="938719"/>
          </a:xfrm>
          <a:prstGeom prst="rect">
            <a:avLst/>
          </a:prstGeom>
          <a:solidFill>
            <a:schemeClr val="bg1"/>
          </a:solidFill>
        </p:spPr>
        <p:txBody>
          <a:bodyPr wrap="square">
            <a:spAutoFit/>
          </a:bodyPr>
          <a:lstStyle/>
          <a:p>
            <a:r>
              <a:rPr lang="en-US" sz="1100" b="1" i="0" dirty="0">
                <a:solidFill>
                  <a:srgbClr val="0F0F0F"/>
                </a:solidFill>
                <a:effectLst/>
                <a:latin typeface="Century Gothic" panose="020B0502020202020204" pitchFamily="34" charset="0"/>
              </a:rPr>
              <a:t>Southeastern Region </a:t>
            </a:r>
          </a:p>
          <a:p>
            <a:r>
              <a:rPr lang="en-US" sz="1100" b="1" i="0" dirty="0">
                <a:solidFill>
                  <a:srgbClr val="0F0F0F"/>
                </a:solidFill>
                <a:effectLst/>
                <a:latin typeface="Century Gothic" panose="020B0502020202020204" pitchFamily="34" charset="0"/>
              </a:rPr>
              <a:t>Sector: </a:t>
            </a:r>
            <a:r>
              <a:rPr lang="en-US" sz="1100" b="0" i="0" dirty="0">
                <a:solidFill>
                  <a:srgbClr val="0F0F0F"/>
                </a:solidFill>
                <a:effectLst/>
                <a:latin typeface="Century Gothic" panose="020B0502020202020204" pitchFamily="34" charset="0"/>
              </a:rPr>
              <a:t>mineral mining, agriculture, automotive, clothing and footwear, food and beverages, tourism</a:t>
            </a:r>
            <a:endParaRPr lang="el-GR" sz="1100" dirty="0">
              <a:latin typeface="Century Gothic" panose="020B0502020202020204" pitchFamily="34" charset="0"/>
            </a:endParaRPr>
          </a:p>
        </p:txBody>
      </p:sp>
      <p:sp>
        <p:nvSpPr>
          <p:cNvPr id="60" name="TextBox 59">
            <a:extLst>
              <a:ext uri="{FF2B5EF4-FFF2-40B4-BE49-F238E27FC236}">
                <a16:creationId xmlns="" xmlns:a16="http://schemas.microsoft.com/office/drawing/2014/main" id="{299E5D11-86B7-7079-752B-8EFBA0E34AC8}"/>
              </a:ext>
            </a:extLst>
          </p:cNvPr>
          <p:cNvSpPr txBox="1"/>
          <p:nvPr/>
        </p:nvSpPr>
        <p:spPr>
          <a:xfrm>
            <a:off x="7061765" y="1242760"/>
            <a:ext cx="2610803" cy="830997"/>
          </a:xfrm>
          <a:prstGeom prst="rect">
            <a:avLst/>
          </a:prstGeom>
          <a:solidFill>
            <a:schemeClr val="bg1"/>
          </a:solidFill>
        </p:spPr>
        <p:txBody>
          <a:bodyPr wrap="square">
            <a:spAutoFit/>
          </a:bodyPr>
          <a:lstStyle/>
          <a:p>
            <a:r>
              <a:rPr lang="en-US" sz="1200" b="1" i="0" dirty="0">
                <a:solidFill>
                  <a:srgbClr val="0F0F0F"/>
                </a:solidFill>
                <a:effectLst/>
                <a:latin typeface="Century Gothic" panose="020B0502020202020204" pitchFamily="34" charset="0"/>
              </a:rPr>
              <a:t>Northeastern Region </a:t>
            </a:r>
          </a:p>
          <a:p>
            <a:r>
              <a:rPr lang="en-US" sz="1200" b="1" i="0" dirty="0">
                <a:solidFill>
                  <a:srgbClr val="0F0F0F"/>
                </a:solidFill>
                <a:effectLst/>
                <a:latin typeface="Century Gothic" panose="020B0502020202020204" pitchFamily="34" charset="0"/>
              </a:rPr>
              <a:t>Sector: </a:t>
            </a:r>
            <a:r>
              <a:rPr lang="en-US" sz="1200" b="0" i="0" dirty="0">
                <a:solidFill>
                  <a:srgbClr val="0F0F0F"/>
                </a:solidFill>
                <a:effectLst/>
                <a:latin typeface="Century Gothic" panose="020B0502020202020204" pitchFamily="34" charset="0"/>
              </a:rPr>
              <a:t>agriculture, livestock farming, small hydropower energy</a:t>
            </a:r>
            <a:endParaRPr lang="el-GR" sz="1200" dirty="0">
              <a:latin typeface="Century Gothic" panose="020B0502020202020204" pitchFamily="34" charset="0"/>
            </a:endParaRPr>
          </a:p>
        </p:txBody>
      </p:sp>
      <p:sp>
        <p:nvSpPr>
          <p:cNvPr id="5" name="TextBox 4">
            <a:extLst>
              <a:ext uri="{FF2B5EF4-FFF2-40B4-BE49-F238E27FC236}">
                <a16:creationId xmlns="" xmlns:a16="http://schemas.microsoft.com/office/drawing/2014/main" id="{D9511616-DE49-77B8-8113-395A4FFA593F}"/>
              </a:ext>
            </a:extLst>
          </p:cNvPr>
          <p:cNvSpPr txBox="1"/>
          <p:nvPr/>
        </p:nvSpPr>
        <p:spPr>
          <a:xfrm>
            <a:off x="409130" y="4703065"/>
            <a:ext cx="3099244" cy="1384995"/>
          </a:xfrm>
          <a:prstGeom prst="rect">
            <a:avLst/>
          </a:prstGeom>
          <a:solidFill>
            <a:schemeClr val="bg1"/>
          </a:solidFill>
        </p:spPr>
        <p:txBody>
          <a:bodyPr wrap="square">
            <a:spAutoFit/>
          </a:bodyPr>
          <a:lstStyle/>
          <a:p>
            <a:r>
              <a:rPr lang="en-US" sz="1200" b="1" i="0" dirty="0">
                <a:solidFill>
                  <a:srgbClr val="0F0F0F"/>
                </a:solidFill>
                <a:effectLst/>
                <a:latin typeface="Century Gothic" panose="020B0502020202020204" pitchFamily="34" charset="0"/>
              </a:rPr>
              <a:t>Southwest Region</a:t>
            </a:r>
          </a:p>
          <a:p>
            <a:r>
              <a:rPr lang="en-US" sz="1200" b="1" i="0" dirty="0">
                <a:solidFill>
                  <a:srgbClr val="0F0F0F"/>
                </a:solidFill>
                <a:effectLst/>
                <a:latin typeface="Century Gothic" panose="020B0502020202020204" pitchFamily="34" charset="0"/>
              </a:rPr>
              <a:t>Sector: </a:t>
            </a:r>
            <a:r>
              <a:rPr lang="en-US" sz="1200" b="0" i="0" dirty="0">
                <a:solidFill>
                  <a:srgbClr val="0F0F0F"/>
                </a:solidFill>
                <a:effectLst/>
                <a:latin typeface="Century Gothic" panose="020B0502020202020204" pitchFamily="34" charset="0"/>
              </a:rPr>
              <a:t>financial services, food and beverages, </a:t>
            </a:r>
          </a:p>
          <a:p>
            <a:r>
              <a:rPr lang="en-US" sz="1200" b="0" i="0" dirty="0">
                <a:solidFill>
                  <a:srgbClr val="0F0F0F"/>
                </a:solidFill>
                <a:effectLst/>
                <a:latin typeface="Century Gothic" panose="020B0502020202020204" pitchFamily="34" charset="0"/>
              </a:rPr>
              <a:t>clothing and footwear, ceramics, educational services, information technology, tourism, thermal power station, maritime, inland waterways</a:t>
            </a:r>
            <a:endParaRPr lang="el-GR" sz="1200" dirty="0">
              <a:latin typeface="Century Gothic" panose="020B0502020202020204" pitchFamily="34" charset="0"/>
            </a:endParaRPr>
          </a:p>
        </p:txBody>
      </p:sp>
      <p:pic>
        <p:nvPicPr>
          <p:cNvPr id="6" name="Εικόνα 5">
            <a:extLst>
              <a:ext uri="{FF2B5EF4-FFF2-40B4-BE49-F238E27FC236}">
                <a16:creationId xmlns="" xmlns:a16="http://schemas.microsoft.com/office/drawing/2014/main" id="{C3DA873E-36A1-9589-C71E-615E1AAC70E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029214" y="10844"/>
            <a:ext cx="876786" cy="875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67FE842-6558-8C82-C20B-B17D8749EFB0}"/>
              </a:ext>
            </a:extLst>
          </p:cNvPr>
          <p:cNvSpPr>
            <a:spLocks noGrp="1"/>
          </p:cNvSpPr>
          <p:nvPr>
            <p:ph type="title"/>
          </p:nvPr>
        </p:nvSpPr>
        <p:spPr>
          <a:xfrm>
            <a:off x="609600" y="381000"/>
            <a:ext cx="8354364" cy="615553"/>
          </a:xfrm>
        </p:spPr>
        <p:txBody>
          <a:bodyPr/>
          <a:lstStyle/>
          <a:p>
            <a:pPr marL="0" marR="0" lvl="0" indent="0" defTabSz="914400" eaLnBrk="1" fontAlgn="auto" latinLnBrk="0" hangingPunct="1">
              <a:lnSpc>
                <a:spcPct val="100000"/>
              </a:lnSpc>
              <a:spcBef>
                <a:spcPts val="0"/>
              </a:spcBef>
              <a:spcAft>
                <a:spcPts val="0"/>
              </a:spcAft>
              <a:tabLst/>
              <a:defRPr/>
            </a:pPr>
            <a:r>
              <a:rPr kumimoji="0" lang="en-US"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3. Telecommunications Opportunities</a:t>
            </a:r>
            <a: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t/>
            </a:r>
            <a:br>
              <a:rPr kumimoji="0" lang="en-US" sz="1800" b="0" i="0" u="none" strike="noStrike" kern="0" cap="none" spc="0" normalizeH="0" baseline="0" noProof="0" dirty="0">
                <a:ln>
                  <a:noFill/>
                </a:ln>
                <a:solidFill>
                  <a:sysClr val="windowText" lastClr="000000"/>
                </a:solidFill>
                <a:effectLst/>
                <a:uLnTx/>
                <a:uFillTx/>
                <a:latin typeface="Söhne"/>
                <a:ea typeface="+mn-ea"/>
                <a:cs typeface="+mn-cs"/>
              </a:rPr>
            </a:br>
            <a:endParaRPr lang="el-GR" dirty="0"/>
          </a:p>
        </p:txBody>
      </p:sp>
      <p:sp>
        <p:nvSpPr>
          <p:cNvPr id="3" name="Θέση κειμένου 2">
            <a:extLst>
              <a:ext uri="{FF2B5EF4-FFF2-40B4-BE49-F238E27FC236}">
                <a16:creationId xmlns="" xmlns:a16="http://schemas.microsoft.com/office/drawing/2014/main" id="{1B078384-1CA8-2EFB-F61B-8CB65A2CE5FA}"/>
              </a:ext>
            </a:extLst>
          </p:cNvPr>
          <p:cNvSpPr>
            <a:spLocks noGrp="1"/>
          </p:cNvSpPr>
          <p:nvPr>
            <p:ph type="body" idx="1"/>
          </p:nvPr>
        </p:nvSpPr>
        <p:spPr>
          <a:xfrm>
            <a:off x="495300" y="1159148"/>
            <a:ext cx="8915400" cy="3801041"/>
          </a:xfrm>
        </p:spPr>
        <p:txBody>
          <a:bodyPr/>
          <a:lstStyle/>
          <a:p>
            <a:pPr algn="just">
              <a:spcBef>
                <a:spcPts val="600"/>
              </a:spcBef>
              <a:buFont typeface="Arial" panose="020B0604020202020204" pitchFamily="34" charset="0"/>
              <a:buChar char="•"/>
            </a:pPr>
            <a:r>
              <a:rPr lang="en-US" sz="1700" b="1" i="0" dirty="0">
                <a:effectLst/>
                <a:latin typeface="Century Gothic" panose="020B0502020202020204" pitchFamily="34" charset="0"/>
              </a:rPr>
              <a:t>Nigeria's Telecom Boom:</a:t>
            </a:r>
            <a:r>
              <a:rPr lang="en-US" sz="1700" b="0" i="0" dirty="0">
                <a:effectLst/>
                <a:latin typeface="Century Gothic" panose="020B0502020202020204" pitchFamily="34" charset="0"/>
              </a:rPr>
              <a:t> The telecommunications sector is experiencing rapid growth in Nigeria, fueled by a large and progressively mobile population.</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Demand Surge:</a:t>
            </a:r>
            <a:r>
              <a:rPr lang="en-US" sz="1700" b="0" i="0" dirty="0">
                <a:effectLst/>
                <a:latin typeface="Century Gothic" panose="020B0502020202020204" pitchFamily="34" charset="0"/>
              </a:rPr>
              <a:t> With a surge in demand for mobile services, there's a significant market waiting to be tapped into.</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Strategic Partnership:</a:t>
            </a:r>
            <a:r>
              <a:rPr lang="en-US" sz="1700" b="0" i="0" dirty="0">
                <a:effectLst/>
                <a:latin typeface="Century Gothic" panose="020B0502020202020204" pitchFamily="34" charset="0"/>
              </a:rPr>
              <a:t> Greece, known for its expertise in technology and innovation, can forge strategic partnerships to capitalize on these opportunities.</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Youthful Tech Enthusiasts:</a:t>
            </a:r>
            <a:r>
              <a:rPr lang="en-US" sz="1700" b="0" i="0" dirty="0">
                <a:effectLst/>
                <a:latin typeface="Century Gothic" panose="020B0502020202020204" pitchFamily="34" charset="0"/>
              </a:rPr>
              <a:t> The burgeoning population, especially the tech-savvy youth, creates a conducive environment for profitable technological innovations.</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Urban and Rural Connectivity:</a:t>
            </a:r>
            <a:r>
              <a:rPr lang="en-US" sz="1700" b="0" i="0" dirty="0">
                <a:effectLst/>
                <a:latin typeface="Century Gothic" panose="020B0502020202020204" pitchFamily="34" charset="0"/>
              </a:rPr>
              <a:t> The expanding demand for telecommunications services spans both urban and rural areas, presenting diverse investment prospects.</a:t>
            </a:r>
          </a:p>
          <a:p>
            <a:pPr algn="just">
              <a:spcBef>
                <a:spcPts val="600"/>
              </a:spcBef>
              <a:buFont typeface="Arial" panose="020B0604020202020204" pitchFamily="34" charset="0"/>
              <a:buChar char="•"/>
            </a:pPr>
            <a:r>
              <a:rPr lang="en-US" sz="1700" b="1" i="0" dirty="0">
                <a:effectLst/>
                <a:latin typeface="Century Gothic" panose="020B0502020202020204" pitchFamily="34" charset="0"/>
              </a:rPr>
              <a:t>Profit-Oriented Ventures:</a:t>
            </a:r>
            <a:r>
              <a:rPr lang="en-US" sz="1700" b="0" i="0" dirty="0">
                <a:effectLst/>
                <a:latin typeface="Century Gothic" panose="020B0502020202020204" pitchFamily="34" charset="0"/>
              </a:rPr>
              <a:t> Investors can explore profit-oriented ventures that align with Nigeria's growing need for advanced telecommunications solutions.</a:t>
            </a:r>
          </a:p>
          <a:p>
            <a:endParaRPr lang="el-GR" dirty="0"/>
          </a:p>
        </p:txBody>
      </p:sp>
      <p:pic>
        <p:nvPicPr>
          <p:cNvPr id="4" name="Εικόνα 3">
            <a:extLst>
              <a:ext uri="{FF2B5EF4-FFF2-40B4-BE49-F238E27FC236}">
                <a16:creationId xmlns="" xmlns:a16="http://schemas.microsoft.com/office/drawing/2014/main" id="{274AFDBD-C174-6EBD-EC2A-7F89A3574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214" y="9299"/>
            <a:ext cx="876786" cy="875911"/>
          </a:xfrm>
          <a:prstGeom prst="rect">
            <a:avLst/>
          </a:prstGeom>
        </p:spPr>
      </p:pic>
      <p:sp>
        <p:nvSpPr>
          <p:cNvPr id="6" name="Slide Number Placeholder 5"/>
          <p:cNvSpPr>
            <a:spLocks noGrp="1"/>
          </p:cNvSpPr>
          <p:nvPr>
            <p:ph type="sldNum" sz="quarter" idx="7"/>
          </p:nvPr>
        </p:nvSpPr>
        <p:spPr/>
        <p:txBody>
          <a:bodyPr/>
          <a:lstStyle/>
          <a:p>
            <a:pPr marL="38100">
              <a:lnSpc>
                <a:spcPct val="100000"/>
              </a:lnSpc>
              <a:spcBef>
                <a:spcPts val="25"/>
              </a:spcBef>
            </a:pPr>
            <a:fld id="{81D60167-4931-47E6-BA6A-407CBD079E47}" type="slidenum">
              <a:rPr lang="el-GR" smtClean="0"/>
              <a:t>9</a:t>
            </a:fld>
            <a:endParaRPr lang="el-GR" dirty="0"/>
          </a:p>
        </p:txBody>
      </p:sp>
    </p:spTree>
    <p:extLst>
      <p:ext uri="{BB962C8B-B14F-4D97-AF65-F5344CB8AC3E}">
        <p14:creationId xmlns:p14="http://schemas.microsoft.com/office/powerpoint/2010/main" val="351414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2660</TotalTime>
  <Words>2204</Words>
  <Application>Microsoft Office PowerPoint</Application>
  <PresentationFormat>A4 Paper (210x297 mm)</PresentationFormat>
  <Paragraphs>271</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Carlito</vt:lpstr>
      <vt:lpstr>Century Gothic</vt:lpstr>
      <vt:lpstr>Roboto</vt:lpstr>
      <vt:lpstr>Söhne</vt:lpstr>
      <vt:lpstr>Times New Roman</vt:lpstr>
      <vt:lpstr>Wingdings</vt:lpstr>
      <vt:lpstr>Office Theme</vt:lpstr>
      <vt:lpstr> </vt:lpstr>
      <vt:lpstr> </vt:lpstr>
      <vt:lpstr>Population I</vt:lpstr>
      <vt:lpstr>Population II </vt:lpstr>
      <vt:lpstr>PowerPoint Presentation</vt:lpstr>
      <vt:lpstr>PowerPoint Presentation</vt:lpstr>
      <vt:lpstr>PowerPoint Presentation</vt:lpstr>
      <vt:lpstr>Key Sectors of Nigeria</vt:lpstr>
      <vt:lpstr>3. Telecommunications Opportunities </vt:lpstr>
      <vt:lpstr>4. Technology &amp; Digital Services in Nigeria </vt:lpstr>
      <vt:lpstr>5. Commodity Products Manufacturing in Nigeria</vt:lpstr>
      <vt:lpstr>6. Renewable Energy Opportunities</vt:lpstr>
      <vt:lpstr>7. Real Estate Investment in Nigeria </vt:lpstr>
      <vt:lpstr>8. Mining and Solid Minerals Investment Solid Minerals Investment </vt:lpstr>
      <vt:lpstr>10. Marine &amp; Blue Economy Opportunities </vt:lpstr>
      <vt:lpstr>PowerPoint Presentation</vt:lpstr>
      <vt:lpstr>Diverse Opportunities Diverse Opportunities </vt:lpstr>
      <vt:lpstr>PowerPoint Presentation</vt:lpstr>
      <vt:lpstr>PowerPoint Presentation</vt:lpstr>
      <vt:lpstr>  Thank You    For More Inquiries, Contact: Nigerian Embassy Athens Address: 17 Streit Street, Filothei 152 37 Phone: +30 210 80 21 168 Email: nigeria.athens@foreignaffairs.gov.ng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IN niGERIA: prospects and Investment support mechanisms</dc:title>
  <dc:creator>Olga Papadopoulou</dc:creator>
  <cp:lastModifiedBy>Administrator</cp:lastModifiedBy>
  <cp:revision>119</cp:revision>
  <dcterms:created xsi:type="dcterms:W3CDTF">2023-03-08T19:55:45Z</dcterms:created>
  <dcterms:modified xsi:type="dcterms:W3CDTF">2023-11-28T10:59:17Z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2021-11-29T00:00:00Z</vt:filetime>
  </property>
  <property fmtid="{D5CDD505-2E9C-101B-9397-08002B2CF9AE}" pid="3" name="Creator">
    <vt:lpwstr>Microsoft® PowerPoint® for Microsoft 365</vt:lpwstr>
  </property>
  <property fmtid="{D5CDD505-2E9C-101B-9397-08002B2CF9AE}" pid="4" name="LastSaved">
    <vt:filetime>2023-03-08T00:00:00Z</vt:filetime>
  </property>
</Properties>
</file>