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715000" type="screen16x10"/>
  <p:notesSz cx="9144000" cy="571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8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0447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6328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TextBox 19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02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4787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641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6839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106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3371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522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16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2715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1880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831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2739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52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9251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656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622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10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jpeg"/><Relationship Id="rId7" Type="http://schemas.openxmlformats.org/officeDocument/2006/relationships/image" Target="../media/image6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C0631-7F7D-0576-5A8D-884CA853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1469350"/>
            <a:ext cx="3251601" cy="21566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250" spc="-8">
                <a:latin typeface="Arial"/>
                <a:cs typeface="Arial"/>
              </a:rPr>
              <a:t/>
            </a:r>
            <a:br>
              <a:rPr lang="en-CA" sz="2250" spc="-8">
                <a:latin typeface="Arial"/>
                <a:cs typeface="Arial"/>
              </a:rPr>
            </a:br>
            <a:r>
              <a:rPr lang="en-CA" sz="2250" b="1" spc="-8">
                <a:latin typeface="Arial" panose="020B0604020202020204" pitchFamily="34" charset="0"/>
                <a:cs typeface="Arial" panose="020B0604020202020204" pitchFamily="34" charset="0"/>
              </a:rPr>
              <a:t>SOUTH AFRICA:  </a:t>
            </a:r>
            <a:r>
              <a:rPr lang="en-CA" sz="2250" b="1" spc="-8">
                <a:latin typeface="Arial" panose="020B0604020202020204" pitchFamily="34" charset="0"/>
                <a:cs typeface="Arial"/>
              </a:rPr>
              <a:t/>
            </a:r>
            <a:br>
              <a:rPr lang="en-CA" sz="2250" b="1" spc="-8">
                <a:latin typeface="Arial" panose="020B0604020202020204" pitchFamily="34" charset="0"/>
                <a:cs typeface="Arial"/>
              </a:rPr>
            </a:br>
            <a:r>
              <a:rPr lang="en-CA" sz="2250" b="1" spc="-8">
                <a:latin typeface="Arial" panose="020B0604020202020204" pitchFamily="34" charset="0"/>
                <a:cs typeface="Arial"/>
              </a:rPr>
              <a:t/>
            </a:r>
            <a:br>
              <a:rPr lang="en-CA" sz="2250" b="1" spc="-8">
                <a:latin typeface="Arial" panose="020B0604020202020204" pitchFamily="34" charset="0"/>
                <a:cs typeface="Arial"/>
              </a:rPr>
            </a:br>
            <a:r>
              <a:rPr lang="en-CA" sz="2250" b="1" spc="-8">
                <a:latin typeface="Arial" panose="020B0604020202020204" pitchFamily="34" charset="0"/>
                <a:cs typeface="Arial"/>
              </a:rPr>
              <a:t>REPLETE WITH OPPORTUNITIES</a:t>
            </a:r>
            <a:r>
              <a:rPr lang="en-CA" sz="2250" b="1">
                <a:latin typeface="Arial" panose="020B0604020202020204" pitchFamily="34" charset="0"/>
              </a:rPr>
              <a:t/>
            </a:r>
            <a:br>
              <a:rPr lang="en-CA" sz="2250" b="1">
                <a:latin typeface="Arial" panose="020B0604020202020204" pitchFamily="34" charset="0"/>
              </a:rPr>
            </a:br>
            <a:endParaRPr lang="en-ZA" sz="2250" b="1"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7B5695-9BF2-9F3D-39BC-0FB666FBF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3626001"/>
            <a:ext cx="3251601" cy="822674"/>
          </a:xfrm>
        </p:spPr>
        <p:txBody>
          <a:bodyPr>
            <a:normAutofit/>
          </a:bodyPr>
          <a:lstStyle/>
          <a:p>
            <a:endParaRPr lang="en-ZA" dirty="0"/>
          </a:p>
        </p:txBody>
      </p:sp>
      <p:pic>
        <p:nvPicPr>
          <p:cNvPr id="5" name="Picture 4" descr="A picture containing text, emblem, crest, logo&#10;&#10;Description automatically generated">
            <a:extLst>
              <a:ext uri="{FF2B5EF4-FFF2-40B4-BE49-F238E27FC236}">
                <a16:creationId xmlns:a16="http://schemas.microsoft.com/office/drawing/2014/main" xmlns="" id="{2104375D-2B82-BDB4-9D05-712B956B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1844842"/>
            <a:ext cx="2460460" cy="22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32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9" y="5152644"/>
            <a:ext cx="1763268" cy="38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4215" y="365759"/>
            <a:ext cx="8796655" cy="796290"/>
            <a:chOff x="204215" y="365759"/>
            <a:chExt cx="8796655" cy="796290"/>
          </a:xfrm>
        </p:grpSpPr>
        <p:sp>
          <p:nvSpPr>
            <p:cNvPr id="4" name="object 4"/>
            <p:cNvSpPr/>
            <p:nvPr/>
          </p:nvSpPr>
          <p:spPr>
            <a:xfrm>
              <a:off x="204215" y="365759"/>
              <a:ext cx="8796655" cy="673735"/>
            </a:xfrm>
            <a:custGeom>
              <a:avLst/>
              <a:gdLst/>
              <a:ahLst/>
              <a:cxnLst/>
              <a:rect l="l" t="t" r="r" b="b"/>
              <a:pathLst>
                <a:path w="8796655" h="673735">
                  <a:moveTo>
                    <a:pt x="8796528" y="0"/>
                  </a:moveTo>
                  <a:lnTo>
                    <a:pt x="0" y="0"/>
                  </a:lnTo>
                  <a:lnTo>
                    <a:pt x="0" y="673608"/>
                  </a:lnTo>
                  <a:lnTo>
                    <a:pt x="8796528" y="673608"/>
                  </a:lnTo>
                  <a:lnTo>
                    <a:pt x="8796528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9904" y="374903"/>
              <a:ext cx="4751070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8819" y="453593"/>
            <a:ext cx="4227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 are </a:t>
            </a:r>
            <a:r>
              <a:rPr spc="-5" dirty="0"/>
              <a:t>the</a:t>
            </a:r>
            <a:r>
              <a:rPr spc="40" dirty="0"/>
              <a:t> </a:t>
            </a:r>
            <a:r>
              <a:rPr spc="-5" dirty="0"/>
              <a:t>opportunities?</a:t>
            </a:r>
          </a:p>
        </p:txBody>
      </p:sp>
      <p:sp>
        <p:nvSpPr>
          <p:cNvPr id="7" name="object 7"/>
          <p:cNvSpPr/>
          <p:nvPr/>
        </p:nvSpPr>
        <p:spPr>
          <a:xfrm>
            <a:off x="419100" y="987552"/>
            <a:ext cx="8289035" cy="1109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5927" y="1049273"/>
            <a:ext cx="7912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5809"/>
                </a:solidFill>
                <a:latin typeface="Carlito"/>
                <a:cs typeface="Carlito"/>
              </a:rPr>
              <a:t>In line with the national </a:t>
            </a:r>
            <a:r>
              <a:rPr sz="1800" b="1" spc="-5" dirty="0">
                <a:solidFill>
                  <a:srgbClr val="805809"/>
                </a:solidFill>
                <a:latin typeface="Carlito"/>
                <a:cs typeface="Carlito"/>
              </a:rPr>
              <a:t>commitment </a:t>
            </a:r>
            <a:r>
              <a:rPr sz="1800" b="1" spc="-10" dirty="0">
                <a:solidFill>
                  <a:srgbClr val="805809"/>
                </a:solidFill>
                <a:latin typeface="Carlito"/>
                <a:cs typeface="Carlito"/>
              </a:rPr>
              <a:t>to transform to </a:t>
            </a:r>
            <a:r>
              <a:rPr sz="1800" b="1" dirty="0">
                <a:solidFill>
                  <a:srgbClr val="805809"/>
                </a:solidFill>
                <a:latin typeface="Carlito"/>
                <a:cs typeface="Carlito"/>
              </a:rPr>
              <a:t>a low </a:t>
            </a:r>
            <a:r>
              <a:rPr sz="1800" b="1" spc="-5" dirty="0">
                <a:solidFill>
                  <a:srgbClr val="805809"/>
                </a:solidFill>
                <a:latin typeface="Carlito"/>
                <a:cs typeface="Carlito"/>
              </a:rPr>
              <a:t>carbon </a:t>
            </a:r>
            <a:r>
              <a:rPr sz="1800" b="1" spc="-10" dirty="0">
                <a:solidFill>
                  <a:srgbClr val="805809"/>
                </a:solidFill>
                <a:latin typeface="Carlito"/>
                <a:cs typeface="Carlito"/>
              </a:rPr>
              <a:t>economy </a:t>
            </a:r>
            <a:r>
              <a:rPr sz="1800" b="1" dirty="0">
                <a:solidFill>
                  <a:srgbClr val="805809"/>
                </a:solidFill>
                <a:latin typeface="Carlito"/>
                <a:cs typeface="Carlito"/>
              </a:rPr>
              <a:t>and</a:t>
            </a:r>
            <a:r>
              <a:rPr sz="1800" b="1" spc="-185" dirty="0">
                <a:solidFill>
                  <a:srgbClr val="805809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805809"/>
                </a:solidFill>
                <a:latin typeface="Carlito"/>
                <a:cs typeface="Carlito"/>
              </a:rPr>
              <a:t>to  </a:t>
            </a:r>
            <a:r>
              <a:rPr sz="1800" b="1" spc="-5" dirty="0">
                <a:solidFill>
                  <a:srgbClr val="805809"/>
                </a:solidFill>
                <a:latin typeface="Carlito"/>
                <a:cs typeface="Carlito"/>
              </a:rPr>
              <a:t>address </a:t>
            </a:r>
            <a:r>
              <a:rPr sz="1800" b="1" dirty="0">
                <a:solidFill>
                  <a:srgbClr val="805809"/>
                </a:solidFill>
                <a:latin typeface="Carlito"/>
                <a:cs typeface="Carlito"/>
              </a:rPr>
              <a:t>the </a:t>
            </a:r>
            <a:r>
              <a:rPr sz="1800" b="1" spc="-10" dirty="0">
                <a:solidFill>
                  <a:srgbClr val="805809"/>
                </a:solidFill>
                <a:latin typeface="Carlito"/>
                <a:cs typeface="Carlito"/>
              </a:rPr>
              <a:t>current </a:t>
            </a:r>
            <a:r>
              <a:rPr sz="1800" b="1" spc="-5" dirty="0">
                <a:solidFill>
                  <a:srgbClr val="805809"/>
                </a:solidFill>
                <a:latin typeface="Carlito"/>
                <a:cs typeface="Carlito"/>
              </a:rPr>
              <a:t>electricity </a:t>
            </a:r>
            <a:r>
              <a:rPr sz="1800" b="1" dirty="0">
                <a:solidFill>
                  <a:srgbClr val="805809"/>
                </a:solidFill>
                <a:latin typeface="Carlito"/>
                <a:cs typeface="Carlito"/>
              </a:rPr>
              <a:t>supply </a:t>
            </a:r>
            <a:r>
              <a:rPr sz="1800" b="1" spc="-10" dirty="0">
                <a:solidFill>
                  <a:srgbClr val="805809"/>
                </a:solidFill>
                <a:latin typeface="Carlito"/>
                <a:cs typeface="Carlito"/>
              </a:rPr>
              <a:t>challenges, </a:t>
            </a:r>
            <a:r>
              <a:rPr sz="1800" b="1" dirty="0">
                <a:solidFill>
                  <a:srgbClr val="805809"/>
                </a:solidFill>
                <a:latin typeface="Carlito"/>
                <a:cs typeface="Carlito"/>
              </a:rPr>
              <a:t>a number of </a:t>
            </a:r>
            <a:r>
              <a:rPr sz="1800" b="1" spc="-20" dirty="0">
                <a:solidFill>
                  <a:srgbClr val="805809"/>
                </a:solidFill>
                <a:latin typeface="Carlito"/>
                <a:cs typeface="Carlito"/>
              </a:rPr>
              <a:t>key </a:t>
            </a:r>
            <a:r>
              <a:rPr sz="1800" b="1" spc="-5" dirty="0">
                <a:solidFill>
                  <a:srgbClr val="805809"/>
                </a:solidFill>
                <a:latin typeface="Carlito"/>
                <a:cs typeface="Carlito"/>
              </a:rPr>
              <a:t>opportunities  </a:t>
            </a:r>
            <a:r>
              <a:rPr sz="1800" b="1" spc="-10" dirty="0">
                <a:solidFill>
                  <a:srgbClr val="805809"/>
                </a:solidFill>
                <a:latin typeface="Carlito"/>
                <a:cs typeface="Carlito"/>
              </a:rPr>
              <a:t>exist: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4215" y="2346960"/>
            <a:ext cx="3906520" cy="413384"/>
          </a:xfrm>
          <a:custGeom>
            <a:avLst/>
            <a:gdLst/>
            <a:ahLst/>
            <a:cxnLst/>
            <a:rect l="l" t="t" r="r" b="b"/>
            <a:pathLst>
              <a:path w="3906520" h="413385">
                <a:moveTo>
                  <a:pt x="3906012" y="0"/>
                </a:moveTo>
                <a:lnTo>
                  <a:pt x="0" y="0"/>
                </a:lnTo>
                <a:lnTo>
                  <a:pt x="0" y="413003"/>
                </a:lnTo>
                <a:lnTo>
                  <a:pt x="3906012" y="413003"/>
                </a:lnTo>
                <a:lnTo>
                  <a:pt x="3906012" y="0"/>
                </a:lnTo>
                <a:close/>
              </a:path>
            </a:pathLst>
          </a:custGeom>
          <a:solidFill>
            <a:srgbClr val="805809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4215" y="2346960"/>
            <a:ext cx="4427220" cy="4133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481455" marR="1395095" indent="-600710">
              <a:lnSpc>
                <a:spcPts val="1340"/>
              </a:lnSpc>
              <a:spcBef>
                <a:spcPts val="225"/>
              </a:spcBef>
            </a:pPr>
            <a:r>
              <a:rPr sz="1400" b="1" spc="-5" dirty="0">
                <a:solidFill>
                  <a:srgbClr val="088B46"/>
                </a:solidFill>
                <a:latin typeface="Carlito"/>
                <a:cs typeface="Carlito"/>
              </a:rPr>
              <a:t>Roll-out </a:t>
            </a:r>
            <a:r>
              <a:rPr sz="1400" b="1" dirty="0">
                <a:solidFill>
                  <a:srgbClr val="088B46"/>
                </a:solidFill>
                <a:latin typeface="Carlito"/>
                <a:cs typeface="Carlito"/>
              </a:rPr>
              <a:t>of </a:t>
            </a:r>
            <a:r>
              <a:rPr sz="1400" b="1" spc="-5" dirty="0">
                <a:solidFill>
                  <a:srgbClr val="088B46"/>
                </a:solidFill>
                <a:latin typeface="Carlito"/>
                <a:cs typeface="Carlito"/>
              </a:rPr>
              <a:t>renewable</a:t>
            </a:r>
            <a:r>
              <a:rPr sz="1400" b="1" spc="-130" dirty="0">
                <a:solidFill>
                  <a:srgbClr val="088B46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088B46"/>
                </a:solidFill>
                <a:latin typeface="Carlito"/>
                <a:cs typeface="Carlito"/>
              </a:rPr>
              <a:t>energy  technologies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5900" y="2340864"/>
            <a:ext cx="3672840" cy="413384"/>
          </a:xfrm>
          <a:prstGeom prst="rect">
            <a:avLst/>
          </a:prstGeom>
          <a:solidFill>
            <a:srgbClr val="805809">
              <a:alpha val="27842"/>
            </a:srgbClr>
          </a:solidFill>
        </p:spPr>
        <p:txBody>
          <a:bodyPr vert="horz" wrap="square" lIns="0" tIns="8001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630"/>
              </a:spcBef>
            </a:pPr>
            <a:r>
              <a:rPr sz="1500" b="1" spc="-5" dirty="0">
                <a:solidFill>
                  <a:srgbClr val="088B46"/>
                </a:solidFill>
                <a:latin typeface="Carlito"/>
                <a:cs typeface="Carlito"/>
              </a:rPr>
              <a:t>Adoption of </a:t>
            </a:r>
            <a:r>
              <a:rPr sz="1500" b="1" spc="-10" dirty="0">
                <a:solidFill>
                  <a:srgbClr val="088B46"/>
                </a:solidFill>
                <a:latin typeface="Carlito"/>
                <a:cs typeface="Carlito"/>
              </a:rPr>
              <a:t>energy </a:t>
            </a:r>
            <a:r>
              <a:rPr sz="1500" b="1" spc="-5" dirty="0">
                <a:solidFill>
                  <a:srgbClr val="088B46"/>
                </a:solidFill>
                <a:latin typeface="Carlito"/>
                <a:cs typeface="Carlito"/>
              </a:rPr>
              <a:t>efficiency</a:t>
            </a:r>
            <a:r>
              <a:rPr sz="1500" b="1" spc="-45" dirty="0">
                <a:solidFill>
                  <a:srgbClr val="088B46"/>
                </a:solidFill>
                <a:latin typeface="Carlito"/>
                <a:cs typeface="Carlito"/>
              </a:rPr>
              <a:t> </a:t>
            </a:r>
            <a:r>
              <a:rPr sz="1500" b="1" spc="-5" dirty="0">
                <a:solidFill>
                  <a:srgbClr val="088B46"/>
                </a:solidFill>
                <a:latin typeface="Carlito"/>
                <a:cs typeface="Carlito"/>
              </a:rPr>
              <a:t>technologies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215" y="3520440"/>
            <a:ext cx="3906520" cy="434340"/>
          </a:xfrm>
          <a:prstGeom prst="rect">
            <a:avLst/>
          </a:prstGeom>
          <a:solidFill>
            <a:srgbClr val="805809">
              <a:alpha val="27842"/>
            </a:srgbClr>
          </a:solidFill>
        </p:spPr>
        <p:txBody>
          <a:bodyPr vert="horz" wrap="square" lIns="0" tIns="11747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925"/>
              </a:spcBef>
            </a:pPr>
            <a:r>
              <a:rPr sz="1200" b="1" spc="-5" dirty="0">
                <a:solidFill>
                  <a:srgbClr val="088B46"/>
                </a:solidFill>
                <a:latin typeface="Carlito"/>
                <a:cs typeface="Carlito"/>
              </a:rPr>
              <a:t>Solar energy technologies and components</a:t>
            </a:r>
            <a:r>
              <a:rPr sz="1200" b="1" spc="40" dirty="0">
                <a:solidFill>
                  <a:srgbClr val="088B4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088B46"/>
                </a:solidFill>
                <a:latin typeface="Carlito"/>
                <a:cs typeface="Carlito"/>
              </a:rPr>
              <a:t>manufacturing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215" y="2924555"/>
            <a:ext cx="3906520" cy="413384"/>
          </a:xfrm>
          <a:prstGeom prst="rect">
            <a:avLst/>
          </a:prstGeom>
          <a:solidFill>
            <a:srgbClr val="805809">
              <a:alpha val="27842"/>
            </a:srgbClr>
          </a:solidFill>
        </p:spPr>
        <p:txBody>
          <a:bodyPr vert="horz" wrap="square" lIns="0" tIns="29209" rIns="0" bIns="0" rtlCol="0">
            <a:spAutoFit/>
          </a:bodyPr>
          <a:lstStyle/>
          <a:p>
            <a:pPr marL="1410335" marR="774700" indent="-631190">
              <a:lnSpc>
                <a:spcPct val="80000"/>
              </a:lnSpc>
              <a:spcBef>
                <a:spcPts val="229"/>
              </a:spcBef>
            </a:pPr>
            <a:r>
              <a:rPr sz="1400" b="1" spc="-5" dirty="0">
                <a:solidFill>
                  <a:srgbClr val="088B46"/>
                </a:solidFill>
                <a:latin typeface="Carlito"/>
                <a:cs typeface="Carlito"/>
              </a:rPr>
              <a:t>Wind </a:t>
            </a:r>
            <a:r>
              <a:rPr sz="1400" b="1" spc="-10" dirty="0">
                <a:solidFill>
                  <a:srgbClr val="088B46"/>
                </a:solidFill>
                <a:latin typeface="Carlito"/>
                <a:cs typeface="Carlito"/>
              </a:rPr>
              <a:t>Turbines </a:t>
            </a:r>
            <a:r>
              <a:rPr sz="1400" b="1" dirty="0">
                <a:solidFill>
                  <a:srgbClr val="088B46"/>
                </a:solidFill>
                <a:latin typeface="Carlito"/>
                <a:cs typeface="Carlito"/>
              </a:rPr>
              <a:t>and</a:t>
            </a:r>
            <a:r>
              <a:rPr sz="1400" b="1" spc="-65" dirty="0">
                <a:solidFill>
                  <a:srgbClr val="088B46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088B46"/>
                </a:solidFill>
                <a:latin typeface="Carlito"/>
                <a:cs typeface="Carlito"/>
              </a:rPr>
              <a:t>components  manufacturing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95900" y="2924555"/>
            <a:ext cx="3705225" cy="413384"/>
          </a:xfrm>
          <a:custGeom>
            <a:avLst/>
            <a:gdLst/>
            <a:ahLst/>
            <a:cxnLst/>
            <a:rect l="l" t="t" r="r" b="b"/>
            <a:pathLst>
              <a:path w="3705225" h="413385">
                <a:moveTo>
                  <a:pt x="3704844" y="0"/>
                </a:moveTo>
                <a:lnTo>
                  <a:pt x="0" y="0"/>
                </a:lnTo>
                <a:lnTo>
                  <a:pt x="0" y="413004"/>
                </a:lnTo>
                <a:lnTo>
                  <a:pt x="3704844" y="413004"/>
                </a:lnTo>
                <a:lnTo>
                  <a:pt x="3704844" y="0"/>
                </a:lnTo>
                <a:close/>
              </a:path>
            </a:pathLst>
          </a:custGeom>
          <a:solidFill>
            <a:srgbClr val="805809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74691" y="2924555"/>
            <a:ext cx="4226560" cy="41338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15645">
              <a:lnSpc>
                <a:spcPct val="100000"/>
              </a:lnSpc>
              <a:spcBef>
                <a:spcPts val="645"/>
              </a:spcBef>
            </a:pPr>
            <a:r>
              <a:rPr sz="1500" b="1" spc="-10" dirty="0">
                <a:solidFill>
                  <a:srgbClr val="088B46"/>
                </a:solidFill>
                <a:latin typeface="Carlito"/>
                <a:cs typeface="Carlito"/>
              </a:rPr>
              <a:t>Pyrolysis/gasification; </a:t>
            </a:r>
            <a:r>
              <a:rPr sz="1500" b="1" spc="-5" dirty="0">
                <a:solidFill>
                  <a:srgbClr val="088B46"/>
                </a:solidFill>
                <a:latin typeface="Carlito"/>
                <a:cs typeface="Carlito"/>
              </a:rPr>
              <a:t>anaerobic</a:t>
            </a:r>
            <a:r>
              <a:rPr sz="1500" b="1" spc="-10" dirty="0">
                <a:solidFill>
                  <a:srgbClr val="088B46"/>
                </a:solidFill>
                <a:latin typeface="Carlito"/>
                <a:cs typeface="Carlito"/>
              </a:rPr>
              <a:t> </a:t>
            </a:r>
            <a:r>
              <a:rPr sz="1500" b="1" spc="-5" dirty="0">
                <a:solidFill>
                  <a:srgbClr val="088B46"/>
                </a:solidFill>
                <a:latin typeface="Carlito"/>
                <a:cs typeface="Carlito"/>
              </a:rPr>
              <a:t>digestion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95900" y="3531108"/>
            <a:ext cx="3705225" cy="413384"/>
          </a:xfrm>
          <a:custGeom>
            <a:avLst/>
            <a:gdLst/>
            <a:ahLst/>
            <a:cxnLst/>
            <a:rect l="l" t="t" r="r" b="b"/>
            <a:pathLst>
              <a:path w="3705225" h="413385">
                <a:moveTo>
                  <a:pt x="3704844" y="0"/>
                </a:moveTo>
                <a:lnTo>
                  <a:pt x="0" y="0"/>
                </a:lnTo>
                <a:lnTo>
                  <a:pt x="0" y="413004"/>
                </a:lnTo>
                <a:lnTo>
                  <a:pt x="3704844" y="413004"/>
                </a:lnTo>
                <a:lnTo>
                  <a:pt x="3704844" y="0"/>
                </a:lnTo>
                <a:close/>
              </a:path>
            </a:pathLst>
          </a:custGeom>
          <a:solidFill>
            <a:srgbClr val="805809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74691" y="3531108"/>
            <a:ext cx="4226560" cy="41338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792605">
              <a:lnSpc>
                <a:spcPct val="100000"/>
              </a:lnSpc>
              <a:spcBef>
                <a:spcPts val="635"/>
              </a:spcBef>
            </a:pPr>
            <a:r>
              <a:rPr sz="1500" b="1" spc="-5" dirty="0">
                <a:solidFill>
                  <a:srgbClr val="088B46"/>
                </a:solidFill>
                <a:latin typeface="Carlito"/>
                <a:cs typeface="Carlito"/>
              </a:rPr>
              <a:t>Energy </a:t>
            </a:r>
            <a:r>
              <a:rPr sz="1500" b="1" spc="-15" dirty="0">
                <a:solidFill>
                  <a:srgbClr val="088B46"/>
                </a:solidFill>
                <a:latin typeface="Carlito"/>
                <a:cs typeface="Carlito"/>
              </a:rPr>
              <a:t>storage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14800" y="2350007"/>
            <a:ext cx="516890" cy="413384"/>
            <a:chOff x="4114800" y="2350007"/>
            <a:chExt cx="516890" cy="413384"/>
          </a:xfrm>
        </p:grpSpPr>
        <p:sp>
          <p:nvSpPr>
            <p:cNvPr id="19" name="object 19"/>
            <p:cNvSpPr/>
            <p:nvPr/>
          </p:nvSpPr>
          <p:spPr>
            <a:xfrm>
              <a:off x="4114800" y="2350007"/>
              <a:ext cx="516890" cy="413384"/>
            </a:xfrm>
            <a:custGeom>
              <a:avLst/>
              <a:gdLst/>
              <a:ahLst/>
              <a:cxnLst/>
              <a:rect l="l" t="t" r="r" b="b"/>
              <a:pathLst>
                <a:path w="516889" h="413385">
                  <a:moveTo>
                    <a:pt x="516636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516636" y="413003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805809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7764" y="2394203"/>
              <a:ext cx="376427" cy="3657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774691" y="2924555"/>
            <a:ext cx="518159" cy="413384"/>
            <a:chOff x="4774691" y="2924555"/>
            <a:chExt cx="518159" cy="413384"/>
          </a:xfrm>
        </p:grpSpPr>
        <p:sp>
          <p:nvSpPr>
            <p:cNvPr id="22" name="object 22"/>
            <p:cNvSpPr/>
            <p:nvPr/>
          </p:nvSpPr>
          <p:spPr>
            <a:xfrm>
              <a:off x="4774691" y="2924555"/>
              <a:ext cx="518159" cy="413384"/>
            </a:xfrm>
            <a:custGeom>
              <a:avLst/>
              <a:gdLst/>
              <a:ahLst/>
              <a:cxnLst/>
              <a:rect l="l" t="t" r="r" b="b"/>
              <a:pathLst>
                <a:path w="518160" h="413385">
                  <a:moveTo>
                    <a:pt x="518160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518160" y="413004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805809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3647" y="2970275"/>
              <a:ext cx="339851" cy="292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114800" y="2919983"/>
            <a:ext cx="516636" cy="413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774691" y="3526535"/>
            <a:ext cx="518159" cy="413384"/>
            <a:chOff x="4774691" y="3526535"/>
            <a:chExt cx="518159" cy="413384"/>
          </a:xfrm>
        </p:grpSpPr>
        <p:sp>
          <p:nvSpPr>
            <p:cNvPr id="26" name="object 26"/>
            <p:cNvSpPr/>
            <p:nvPr/>
          </p:nvSpPr>
          <p:spPr>
            <a:xfrm>
              <a:off x="4774691" y="3526535"/>
              <a:ext cx="518159" cy="413384"/>
            </a:xfrm>
            <a:custGeom>
              <a:avLst/>
              <a:gdLst/>
              <a:ahLst/>
              <a:cxnLst/>
              <a:rect l="l" t="t" r="r" b="b"/>
              <a:pathLst>
                <a:path w="518160" h="413385">
                  <a:moveTo>
                    <a:pt x="518160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518160" y="413004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805809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03647" y="3569207"/>
              <a:ext cx="463296" cy="2910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4774691" y="2340864"/>
            <a:ext cx="518160" cy="413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4800" y="3520440"/>
            <a:ext cx="516636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4524" y="3933273"/>
            <a:ext cx="2804795" cy="770255"/>
            <a:chOff x="1304524" y="3933273"/>
            <a:chExt cx="2804795" cy="770255"/>
          </a:xfrm>
        </p:grpSpPr>
        <p:sp>
          <p:nvSpPr>
            <p:cNvPr id="3" name="object 3"/>
            <p:cNvSpPr/>
            <p:nvPr/>
          </p:nvSpPr>
          <p:spPr>
            <a:xfrm>
              <a:off x="1304524" y="3933273"/>
              <a:ext cx="2804208" cy="7699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8927" y="3934968"/>
              <a:ext cx="2769235" cy="725805"/>
            </a:xfrm>
            <a:custGeom>
              <a:avLst/>
              <a:gdLst/>
              <a:ahLst/>
              <a:cxnLst/>
              <a:rect l="l" t="t" r="r" b="b"/>
              <a:pathLst>
                <a:path w="2769235" h="725804">
                  <a:moveTo>
                    <a:pt x="2406396" y="0"/>
                  </a:moveTo>
                  <a:lnTo>
                    <a:pt x="0" y="0"/>
                  </a:lnTo>
                  <a:lnTo>
                    <a:pt x="0" y="725423"/>
                  </a:lnTo>
                  <a:lnTo>
                    <a:pt x="2406396" y="725423"/>
                  </a:lnTo>
                  <a:lnTo>
                    <a:pt x="2769108" y="36271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C6890F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04524" y="2834543"/>
            <a:ext cx="2804795" cy="828040"/>
            <a:chOff x="1304524" y="2834543"/>
            <a:chExt cx="2804795" cy="828040"/>
          </a:xfrm>
        </p:grpSpPr>
        <p:sp>
          <p:nvSpPr>
            <p:cNvPr id="6" name="object 6"/>
            <p:cNvSpPr/>
            <p:nvPr/>
          </p:nvSpPr>
          <p:spPr>
            <a:xfrm>
              <a:off x="1304524" y="2834543"/>
              <a:ext cx="2804208" cy="827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8927" y="2836164"/>
              <a:ext cx="2769235" cy="783590"/>
            </a:xfrm>
            <a:custGeom>
              <a:avLst/>
              <a:gdLst/>
              <a:ahLst/>
              <a:cxnLst/>
              <a:rect l="l" t="t" r="r" b="b"/>
              <a:pathLst>
                <a:path w="2769235" h="783589">
                  <a:moveTo>
                    <a:pt x="2377440" y="0"/>
                  </a:moveTo>
                  <a:lnTo>
                    <a:pt x="0" y="0"/>
                  </a:lnTo>
                  <a:lnTo>
                    <a:pt x="0" y="783336"/>
                  </a:lnTo>
                  <a:lnTo>
                    <a:pt x="2377440" y="783336"/>
                  </a:lnTo>
                  <a:lnTo>
                    <a:pt x="2769108" y="39166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C6890F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04524" y="1723460"/>
            <a:ext cx="2804795" cy="770255"/>
            <a:chOff x="1304524" y="1723460"/>
            <a:chExt cx="2804795" cy="770255"/>
          </a:xfrm>
        </p:grpSpPr>
        <p:sp>
          <p:nvSpPr>
            <p:cNvPr id="9" name="object 9"/>
            <p:cNvSpPr/>
            <p:nvPr/>
          </p:nvSpPr>
          <p:spPr>
            <a:xfrm>
              <a:off x="1304524" y="1723460"/>
              <a:ext cx="2804208" cy="7699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8927" y="1725167"/>
              <a:ext cx="2769235" cy="725805"/>
            </a:xfrm>
            <a:custGeom>
              <a:avLst/>
              <a:gdLst/>
              <a:ahLst/>
              <a:cxnLst/>
              <a:rect l="l" t="t" r="r" b="b"/>
              <a:pathLst>
                <a:path w="2769235" h="725805">
                  <a:moveTo>
                    <a:pt x="2406396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2406396" y="725424"/>
                  </a:lnTo>
                  <a:lnTo>
                    <a:pt x="2769108" y="362712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C6890F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296911" y="5239510"/>
            <a:ext cx="1761744" cy="387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51459" y="292608"/>
            <a:ext cx="8653780" cy="699135"/>
            <a:chOff x="251459" y="292608"/>
            <a:chExt cx="8653780" cy="699135"/>
          </a:xfrm>
        </p:grpSpPr>
        <p:sp>
          <p:nvSpPr>
            <p:cNvPr id="13" name="object 13"/>
            <p:cNvSpPr/>
            <p:nvPr/>
          </p:nvSpPr>
          <p:spPr>
            <a:xfrm>
              <a:off x="251459" y="292608"/>
              <a:ext cx="8653780" cy="608330"/>
            </a:xfrm>
            <a:custGeom>
              <a:avLst/>
              <a:gdLst/>
              <a:ahLst/>
              <a:cxnLst/>
              <a:rect l="l" t="t" r="r" b="b"/>
              <a:pathLst>
                <a:path w="8653780" h="608330">
                  <a:moveTo>
                    <a:pt x="8653272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8653272" y="608076"/>
                  </a:lnTo>
                  <a:lnTo>
                    <a:pt x="8653272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2908" y="313944"/>
              <a:ext cx="3790950" cy="677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795"/>
              </a:spcBef>
            </a:pPr>
            <a:r>
              <a:rPr sz="2400" spc="-5" dirty="0"/>
              <a:t>The </a:t>
            </a:r>
            <a:r>
              <a:rPr sz="2400" spc="-15" dirty="0"/>
              <a:t>Hydrogen</a:t>
            </a:r>
            <a:r>
              <a:rPr sz="2400" spc="-35" dirty="0"/>
              <a:t> </a:t>
            </a:r>
            <a:r>
              <a:rPr sz="2400" spc="-5" dirty="0"/>
              <a:t>Opportunity</a:t>
            </a:r>
            <a:endParaRPr sz="2400"/>
          </a:p>
        </p:txBody>
      </p:sp>
      <p:grpSp>
        <p:nvGrpSpPr>
          <p:cNvPr id="16" name="object 16"/>
          <p:cNvGrpSpPr/>
          <p:nvPr/>
        </p:nvGrpSpPr>
        <p:grpSpPr>
          <a:xfrm>
            <a:off x="277368" y="915936"/>
            <a:ext cx="3896995" cy="829310"/>
            <a:chOff x="277368" y="915936"/>
            <a:chExt cx="3896995" cy="829310"/>
          </a:xfrm>
        </p:grpSpPr>
        <p:sp>
          <p:nvSpPr>
            <p:cNvPr id="17" name="object 17"/>
            <p:cNvSpPr/>
            <p:nvPr/>
          </p:nvSpPr>
          <p:spPr>
            <a:xfrm>
              <a:off x="277368" y="984516"/>
              <a:ext cx="3896867" cy="6278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7804" y="915936"/>
              <a:ext cx="3060192" cy="829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3275" y="1010411"/>
            <a:ext cx="3794760" cy="525780"/>
          </a:xfrm>
          <a:prstGeom prst="rect">
            <a:avLst/>
          </a:prstGeom>
          <a:solidFill>
            <a:srgbClr val="C6890F"/>
          </a:solidFill>
        </p:spPr>
        <p:txBody>
          <a:bodyPr vert="horz" wrap="square" lIns="0" tIns="18415" rIns="0" bIns="0" rtlCol="0">
            <a:spAutoFit/>
          </a:bodyPr>
          <a:lstStyle/>
          <a:p>
            <a:pPr marL="1234440" marR="573405" indent="-655955">
              <a:lnSpc>
                <a:spcPts val="1939"/>
              </a:lnSpc>
              <a:spcBef>
                <a:spcPts val="145"/>
              </a:spcBef>
            </a:pPr>
            <a:r>
              <a:rPr sz="1800" b="1" spc="-5" dirty="0">
                <a:latin typeface="Carlito"/>
                <a:cs typeface="Carlito"/>
              </a:rPr>
              <a:t>Production </a:t>
            </a:r>
            <a:r>
              <a:rPr sz="1800" b="1" dirty="0">
                <a:latin typeface="Carlito"/>
                <a:cs typeface="Carlito"/>
              </a:rPr>
              <a:t>and</a:t>
            </a:r>
            <a:r>
              <a:rPr sz="1800" b="1" spc="-11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Distribution  Opportunities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8704" y="3727703"/>
            <a:ext cx="1196340" cy="1015365"/>
            <a:chOff x="298704" y="3727703"/>
            <a:chExt cx="1196340" cy="1015365"/>
          </a:xfrm>
        </p:grpSpPr>
        <p:sp>
          <p:nvSpPr>
            <p:cNvPr id="21" name="object 21"/>
            <p:cNvSpPr/>
            <p:nvPr/>
          </p:nvSpPr>
          <p:spPr>
            <a:xfrm>
              <a:off x="298704" y="3727703"/>
              <a:ext cx="1196327" cy="10150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4547" y="4066031"/>
              <a:ext cx="643140" cy="3824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6009" y="3752215"/>
              <a:ext cx="1107440" cy="925194"/>
            </a:xfrm>
            <a:custGeom>
              <a:avLst/>
              <a:gdLst/>
              <a:ahLst/>
              <a:cxnLst/>
              <a:rect l="l" t="t" r="r" b="b"/>
              <a:pathLst>
                <a:path w="1107440" h="925195">
                  <a:moveTo>
                    <a:pt x="577354" y="0"/>
                  </a:moveTo>
                  <a:lnTo>
                    <a:pt x="525096" y="1142"/>
                  </a:lnTo>
                  <a:lnTo>
                    <a:pt x="473866" y="6064"/>
                  </a:lnTo>
                  <a:lnTo>
                    <a:pt x="424255" y="14573"/>
                  </a:lnTo>
                  <a:lnTo>
                    <a:pt x="376447" y="26496"/>
                  </a:lnTo>
                  <a:lnTo>
                    <a:pt x="330628" y="41657"/>
                  </a:lnTo>
                  <a:lnTo>
                    <a:pt x="286981" y="59880"/>
                  </a:lnTo>
                  <a:lnTo>
                    <a:pt x="245692" y="80992"/>
                  </a:lnTo>
                  <a:lnTo>
                    <a:pt x="206945" y="104818"/>
                  </a:lnTo>
                  <a:lnTo>
                    <a:pt x="170927" y="131181"/>
                  </a:lnTo>
                  <a:lnTo>
                    <a:pt x="137820" y="159908"/>
                  </a:lnTo>
                  <a:lnTo>
                    <a:pt x="107811" y="190824"/>
                  </a:lnTo>
                  <a:lnTo>
                    <a:pt x="81084" y="223752"/>
                  </a:lnTo>
                  <a:lnTo>
                    <a:pt x="57824" y="258520"/>
                  </a:lnTo>
                  <a:lnTo>
                    <a:pt x="38216" y="294950"/>
                  </a:lnTo>
                  <a:lnTo>
                    <a:pt x="22444" y="332870"/>
                  </a:lnTo>
                  <a:lnTo>
                    <a:pt x="10695" y="372103"/>
                  </a:lnTo>
                  <a:lnTo>
                    <a:pt x="3151" y="412475"/>
                  </a:lnTo>
                  <a:lnTo>
                    <a:pt x="0" y="453810"/>
                  </a:lnTo>
                  <a:lnTo>
                    <a:pt x="1424" y="495934"/>
                  </a:lnTo>
                  <a:lnTo>
                    <a:pt x="7463" y="537782"/>
                  </a:lnTo>
                  <a:lnTo>
                    <a:pt x="17892" y="578308"/>
                  </a:lnTo>
                  <a:lnTo>
                    <a:pt x="32495" y="617362"/>
                  </a:lnTo>
                  <a:lnTo>
                    <a:pt x="51059" y="654792"/>
                  </a:lnTo>
                  <a:lnTo>
                    <a:pt x="73371" y="690447"/>
                  </a:lnTo>
                  <a:lnTo>
                    <a:pt x="99216" y="724176"/>
                  </a:lnTo>
                  <a:lnTo>
                    <a:pt x="128380" y="755828"/>
                  </a:lnTo>
                  <a:lnTo>
                    <a:pt x="160650" y="785252"/>
                  </a:lnTo>
                  <a:lnTo>
                    <a:pt x="195812" y="812298"/>
                  </a:lnTo>
                  <a:lnTo>
                    <a:pt x="233651" y="836813"/>
                  </a:lnTo>
                  <a:lnTo>
                    <a:pt x="273955" y="858647"/>
                  </a:lnTo>
                  <a:lnTo>
                    <a:pt x="316509" y="877648"/>
                  </a:lnTo>
                  <a:lnTo>
                    <a:pt x="361099" y="893667"/>
                  </a:lnTo>
                  <a:lnTo>
                    <a:pt x="407512" y="906551"/>
                  </a:lnTo>
                  <a:lnTo>
                    <a:pt x="455534" y="916149"/>
                  </a:lnTo>
                  <a:lnTo>
                    <a:pt x="504950" y="922311"/>
                  </a:lnTo>
                  <a:lnTo>
                    <a:pt x="555548" y="924885"/>
                  </a:lnTo>
                  <a:lnTo>
                    <a:pt x="607112" y="923721"/>
                  </a:lnTo>
                  <a:lnTo>
                    <a:pt x="591364" y="746543"/>
                  </a:lnTo>
                  <a:lnTo>
                    <a:pt x="539437" y="746489"/>
                  </a:lnTo>
                  <a:lnTo>
                    <a:pt x="488890" y="741486"/>
                  </a:lnTo>
                  <a:lnTo>
                    <a:pt x="440260" y="731800"/>
                  </a:lnTo>
                  <a:lnTo>
                    <a:pt x="394088" y="717693"/>
                  </a:lnTo>
                  <a:lnTo>
                    <a:pt x="350912" y="699430"/>
                  </a:lnTo>
                  <a:lnTo>
                    <a:pt x="311271" y="677273"/>
                  </a:lnTo>
                  <a:lnTo>
                    <a:pt x="275703" y="651487"/>
                  </a:lnTo>
                  <a:lnTo>
                    <a:pt x="244748" y="622335"/>
                  </a:lnTo>
                  <a:lnTo>
                    <a:pt x="218945" y="590082"/>
                  </a:lnTo>
                  <a:lnTo>
                    <a:pt x="198833" y="554989"/>
                  </a:lnTo>
                  <a:lnTo>
                    <a:pt x="184153" y="514193"/>
                  </a:lnTo>
                  <a:lnTo>
                    <a:pt x="177909" y="473296"/>
                  </a:lnTo>
                  <a:lnTo>
                    <a:pt x="179728" y="432858"/>
                  </a:lnTo>
                  <a:lnTo>
                    <a:pt x="189238" y="393441"/>
                  </a:lnTo>
                  <a:lnTo>
                    <a:pt x="206065" y="355605"/>
                  </a:lnTo>
                  <a:lnTo>
                    <a:pt x="229837" y="319909"/>
                  </a:lnTo>
                  <a:lnTo>
                    <a:pt x="260181" y="286915"/>
                  </a:lnTo>
                  <a:lnTo>
                    <a:pt x="296723" y="257184"/>
                  </a:lnTo>
                  <a:lnTo>
                    <a:pt x="339092" y="231275"/>
                  </a:lnTo>
                  <a:lnTo>
                    <a:pt x="386913" y="209749"/>
                  </a:lnTo>
                  <a:lnTo>
                    <a:pt x="439815" y="193166"/>
                  </a:lnTo>
                  <a:lnTo>
                    <a:pt x="490806" y="183051"/>
                  </a:lnTo>
                  <a:lnTo>
                    <a:pt x="541964" y="178153"/>
                  </a:lnTo>
                  <a:lnTo>
                    <a:pt x="592701" y="178264"/>
                  </a:lnTo>
                  <a:lnTo>
                    <a:pt x="642429" y="183171"/>
                  </a:lnTo>
                  <a:lnTo>
                    <a:pt x="690561" y="192664"/>
                  </a:lnTo>
                  <a:lnTo>
                    <a:pt x="736508" y="206533"/>
                  </a:lnTo>
                  <a:lnTo>
                    <a:pt x="779682" y="224566"/>
                  </a:lnTo>
                  <a:lnTo>
                    <a:pt x="819496" y="246553"/>
                  </a:lnTo>
                  <a:lnTo>
                    <a:pt x="855362" y="272283"/>
                  </a:lnTo>
                  <a:lnTo>
                    <a:pt x="886691" y="301546"/>
                  </a:lnTo>
                  <a:lnTo>
                    <a:pt x="912895" y="334129"/>
                  </a:lnTo>
                  <a:lnTo>
                    <a:pt x="933388" y="369823"/>
                  </a:lnTo>
                  <a:lnTo>
                    <a:pt x="1107124" y="326008"/>
                  </a:lnTo>
                  <a:lnTo>
                    <a:pt x="1089439" y="285830"/>
                  </a:lnTo>
                  <a:lnTo>
                    <a:pt x="1067644" y="247687"/>
                  </a:lnTo>
                  <a:lnTo>
                    <a:pt x="1041989" y="211718"/>
                  </a:lnTo>
                  <a:lnTo>
                    <a:pt x="1012729" y="178067"/>
                  </a:lnTo>
                  <a:lnTo>
                    <a:pt x="980115" y="146872"/>
                  </a:lnTo>
                  <a:lnTo>
                    <a:pt x="944400" y="118277"/>
                  </a:lnTo>
                  <a:lnTo>
                    <a:pt x="905837" y="92421"/>
                  </a:lnTo>
                  <a:lnTo>
                    <a:pt x="864678" y="69446"/>
                  </a:lnTo>
                  <a:lnTo>
                    <a:pt x="821175" y="49494"/>
                  </a:lnTo>
                  <a:lnTo>
                    <a:pt x="775582" y="32704"/>
                  </a:lnTo>
                  <a:lnTo>
                    <a:pt x="728151" y="19219"/>
                  </a:lnTo>
                  <a:lnTo>
                    <a:pt x="679134" y="9179"/>
                  </a:lnTo>
                  <a:lnTo>
                    <a:pt x="628784" y="2725"/>
                  </a:lnTo>
                  <a:lnTo>
                    <a:pt x="577354" y="0"/>
                  </a:lnTo>
                  <a:close/>
                </a:path>
              </a:pathLst>
            </a:custGeom>
            <a:solidFill>
              <a:srgbClr val="1C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6009" y="3752215"/>
              <a:ext cx="1107440" cy="925194"/>
            </a:xfrm>
            <a:custGeom>
              <a:avLst/>
              <a:gdLst/>
              <a:ahLst/>
              <a:cxnLst/>
              <a:rect l="l" t="t" r="r" b="b"/>
              <a:pathLst>
                <a:path w="1107440" h="925195">
                  <a:moveTo>
                    <a:pt x="607112" y="923721"/>
                  </a:moveTo>
                  <a:lnTo>
                    <a:pt x="555548" y="924885"/>
                  </a:lnTo>
                  <a:lnTo>
                    <a:pt x="504950" y="922311"/>
                  </a:lnTo>
                  <a:lnTo>
                    <a:pt x="455534" y="916149"/>
                  </a:lnTo>
                  <a:lnTo>
                    <a:pt x="407512" y="906551"/>
                  </a:lnTo>
                  <a:lnTo>
                    <a:pt x="361099" y="893667"/>
                  </a:lnTo>
                  <a:lnTo>
                    <a:pt x="316509" y="877648"/>
                  </a:lnTo>
                  <a:lnTo>
                    <a:pt x="273955" y="858647"/>
                  </a:lnTo>
                  <a:lnTo>
                    <a:pt x="233651" y="836813"/>
                  </a:lnTo>
                  <a:lnTo>
                    <a:pt x="195812" y="812298"/>
                  </a:lnTo>
                  <a:lnTo>
                    <a:pt x="160650" y="785252"/>
                  </a:lnTo>
                  <a:lnTo>
                    <a:pt x="128380" y="755828"/>
                  </a:lnTo>
                  <a:lnTo>
                    <a:pt x="99216" y="724176"/>
                  </a:lnTo>
                  <a:lnTo>
                    <a:pt x="73371" y="690447"/>
                  </a:lnTo>
                  <a:lnTo>
                    <a:pt x="51059" y="654792"/>
                  </a:lnTo>
                  <a:lnTo>
                    <a:pt x="32495" y="617362"/>
                  </a:lnTo>
                  <a:lnTo>
                    <a:pt x="17892" y="578308"/>
                  </a:lnTo>
                  <a:lnTo>
                    <a:pt x="7463" y="537782"/>
                  </a:lnTo>
                  <a:lnTo>
                    <a:pt x="1424" y="495934"/>
                  </a:lnTo>
                  <a:lnTo>
                    <a:pt x="0" y="453810"/>
                  </a:lnTo>
                  <a:lnTo>
                    <a:pt x="3151" y="412475"/>
                  </a:lnTo>
                  <a:lnTo>
                    <a:pt x="10695" y="372103"/>
                  </a:lnTo>
                  <a:lnTo>
                    <a:pt x="22444" y="332870"/>
                  </a:lnTo>
                  <a:lnTo>
                    <a:pt x="38216" y="294950"/>
                  </a:lnTo>
                  <a:lnTo>
                    <a:pt x="57824" y="258520"/>
                  </a:lnTo>
                  <a:lnTo>
                    <a:pt x="81084" y="223752"/>
                  </a:lnTo>
                  <a:lnTo>
                    <a:pt x="107811" y="190824"/>
                  </a:lnTo>
                  <a:lnTo>
                    <a:pt x="137820" y="159908"/>
                  </a:lnTo>
                  <a:lnTo>
                    <a:pt x="170927" y="131181"/>
                  </a:lnTo>
                  <a:lnTo>
                    <a:pt x="206945" y="104818"/>
                  </a:lnTo>
                  <a:lnTo>
                    <a:pt x="245692" y="80992"/>
                  </a:lnTo>
                  <a:lnTo>
                    <a:pt x="286981" y="59880"/>
                  </a:lnTo>
                  <a:lnTo>
                    <a:pt x="330628" y="41657"/>
                  </a:lnTo>
                  <a:lnTo>
                    <a:pt x="376447" y="26496"/>
                  </a:lnTo>
                  <a:lnTo>
                    <a:pt x="424255" y="14573"/>
                  </a:lnTo>
                  <a:lnTo>
                    <a:pt x="473866" y="6064"/>
                  </a:lnTo>
                  <a:lnTo>
                    <a:pt x="525096" y="1142"/>
                  </a:lnTo>
                  <a:lnTo>
                    <a:pt x="577354" y="0"/>
                  </a:lnTo>
                  <a:lnTo>
                    <a:pt x="628784" y="2725"/>
                  </a:lnTo>
                  <a:lnTo>
                    <a:pt x="679134" y="9179"/>
                  </a:lnTo>
                  <a:lnTo>
                    <a:pt x="728151" y="19219"/>
                  </a:lnTo>
                  <a:lnTo>
                    <a:pt x="775582" y="32704"/>
                  </a:lnTo>
                  <a:lnTo>
                    <a:pt x="821175" y="49494"/>
                  </a:lnTo>
                  <a:lnTo>
                    <a:pt x="864678" y="69446"/>
                  </a:lnTo>
                  <a:lnTo>
                    <a:pt x="905837" y="92421"/>
                  </a:lnTo>
                  <a:lnTo>
                    <a:pt x="944400" y="118277"/>
                  </a:lnTo>
                  <a:lnTo>
                    <a:pt x="980115" y="146872"/>
                  </a:lnTo>
                  <a:lnTo>
                    <a:pt x="1012729" y="178067"/>
                  </a:lnTo>
                  <a:lnTo>
                    <a:pt x="1041989" y="211718"/>
                  </a:lnTo>
                  <a:lnTo>
                    <a:pt x="1067644" y="247687"/>
                  </a:lnTo>
                  <a:lnTo>
                    <a:pt x="1089439" y="285830"/>
                  </a:lnTo>
                  <a:lnTo>
                    <a:pt x="1107124" y="326008"/>
                  </a:lnTo>
                  <a:lnTo>
                    <a:pt x="933388" y="369823"/>
                  </a:lnTo>
                  <a:lnTo>
                    <a:pt x="912895" y="334129"/>
                  </a:lnTo>
                  <a:lnTo>
                    <a:pt x="886691" y="301546"/>
                  </a:lnTo>
                  <a:lnTo>
                    <a:pt x="855362" y="272283"/>
                  </a:lnTo>
                  <a:lnTo>
                    <a:pt x="819496" y="246553"/>
                  </a:lnTo>
                  <a:lnTo>
                    <a:pt x="779682" y="224566"/>
                  </a:lnTo>
                  <a:lnTo>
                    <a:pt x="736508" y="206533"/>
                  </a:lnTo>
                  <a:lnTo>
                    <a:pt x="690561" y="192664"/>
                  </a:lnTo>
                  <a:lnTo>
                    <a:pt x="642429" y="183171"/>
                  </a:lnTo>
                  <a:lnTo>
                    <a:pt x="592701" y="178264"/>
                  </a:lnTo>
                  <a:lnTo>
                    <a:pt x="541964" y="178153"/>
                  </a:lnTo>
                  <a:lnTo>
                    <a:pt x="490806" y="183051"/>
                  </a:lnTo>
                  <a:lnTo>
                    <a:pt x="439815" y="193166"/>
                  </a:lnTo>
                  <a:lnTo>
                    <a:pt x="386913" y="209749"/>
                  </a:lnTo>
                  <a:lnTo>
                    <a:pt x="339092" y="231275"/>
                  </a:lnTo>
                  <a:lnTo>
                    <a:pt x="296723" y="257184"/>
                  </a:lnTo>
                  <a:lnTo>
                    <a:pt x="260181" y="286915"/>
                  </a:lnTo>
                  <a:lnTo>
                    <a:pt x="229837" y="319909"/>
                  </a:lnTo>
                  <a:lnTo>
                    <a:pt x="206065" y="355605"/>
                  </a:lnTo>
                  <a:lnTo>
                    <a:pt x="189238" y="393441"/>
                  </a:lnTo>
                  <a:lnTo>
                    <a:pt x="179728" y="432858"/>
                  </a:lnTo>
                  <a:lnTo>
                    <a:pt x="177909" y="473296"/>
                  </a:lnTo>
                  <a:lnTo>
                    <a:pt x="184153" y="514193"/>
                  </a:lnTo>
                  <a:lnTo>
                    <a:pt x="198833" y="554989"/>
                  </a:lnTo>
                  <a:lnTo>
                    <a:pt x="218945" y="590082"/>
                  </a:lnTo>
                  <a:lnTo>
                    <a:pt x="244748" y="622335"/>
                  </a:lnTo>
                  <a:lnTo>
                    <a:pt x="275703" y="651487"/>
                  </a:lnTo>
                  <a:lnTo>
                    <a:pt x="311271" y="677273"/>
                  </a:lnTo>
                  <a:lnTo>
                    <a:pt x="350912" y="699430"/>
                  </a:lnTo>
                  <a:lnTo>
                    <a:pt x="394088" y="717693"/>
                  </a:lnTo>
                  <a:lnTo>
                    <a:pt x="440260" y="731800"/>
                  </a:lnTo>
                  <a:lnTo>
                    <a:pt x="488890" y="741486"/>
                  </a:lnTo>
                  <a:lnTo>
                    <a:pt x="539437" y="746489"/>
                  </a:lnTo>
                  <a:lnTo>
                    <a:pt x="591364" y="746543"/>
                  </a:lnTo>
                  <a:lnTo>
                    <a:pt x="607112" y="923721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1387" y="4108450"/>
            <a:ext cx="4152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solidFill>
                  <a:srgbClr val="C6890F"/>
                </a:solidFill>
                <a:latin typeface="Carlito"/>
                <a:cs typeface="Carlito"/>
              </a:rPr>
              <a:t>Ex</a:t>
            </a:r>
            <a:r>
              <a:rPr sz="1100" b="1" spc="5" dirty="0">
                <a:solidFill>
                  <a:srgbClr val="C6890F"/>
                </a:solidFill>
                <a:latin typeface="Carlito"/>
                <a:cs typeface="Carlito"/>
              </a:rPr>
              <a:t>p</a:t>
            </a:r>
            <a:r>
              <a:rPr sz="1100" b="1" spc="20" dirty="0">
                <a:solidFill>
                  <a:srgbClr val="C6890F"/>
                </a:solidFill>
                <a:latin typeface="Carlito"/>
                <a:cs typeface="Carlito"/>
              </a:rPr>
              <a:t>o</a:t>
            </a:r>
            <a:r>
              <a:rPr sz="1100" b="1" spc="5" dirty="0">
                <a:solidFill>
                  <a:srgbClr val="C6890F"/>
                </a:solidFill>
                <a:latin typeface="Carlito"/>
                <a:cs typeface="Carlito"/>
              </a:rPr>
              <a:t>rt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4236" y="2613634"/>
            <a:ext cx="1196340" cy="1015365"/>
            <a:chOff x="364236" y="2613634"/>
            <a:chExt cx="1196340" cy="1015365"/>
          </a:xfrm>
        </p:grpSpPr>
        <p:sp>
          <p:nvSpPr>
            <p:cNvPr id="27" name="object 27"/>
            <p:cNvSpPr/>
            <p:nvPr/>
          </p:nvSpPr>
          <p:spPr>
            <a:xfrm>
              <a:off x="364236" y="2613634"/>
              <a:ext cx="1196327" cy="10150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9872" y="2866644"/>
              <a:ext cx="954036" cy="5532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450" y="2638021"/>
              <a:ext cx="1107440" cy="925194"/>
            </a:xfrm>
            <a:custGeom>
              <a:avLst/>
              <a:gdLst/>
              <a:ahLst/>
              <a:cxnLst/>
              <a:rect l="l" t="t" r="r" b="b"/>
              <a:pathLst>
                <a:path w="1107440" h="925195">
                  <a:moveTo>
                    <a:pt x="569413" y="0"/>
                  </a:moveTo>
                  <a:lnTo>
                    <a:pt x="516551" y="1800"/>
                  </a:lnTo>
                  <a:lnTo>
                    <a:pt x="465420" y="7368"/>
                  </a:lnTo>
                  <a:lnTo>
                    <a:pt x="415974" y="16502"/>
                  </a:lnTo>
                  <a:lnTo>
                    <a:pt x="368395" y="29027"/>
                  </a:lnTo>
                  <a:lnTo>
                    <a:pt x="322864" y="44763"/>
                  </a:lnTo>
                  <a:lnTo>
                    <a:pt x="279564" y="63535"/>
                  </a:lnTo>
                  <a:lnTo>
                    <a:pt x="238675" y="85164"/>
                  </a:lnTo>
                  <a:lnTo>
                    <a:pt x="200380" y="109473"/>
                  </a:lnTo>
                  <a:lnTo>
                    <a:pt x="164859" y="136285"/>
                  </a:lnTo>
                  <a:lnTo>
                    <a:pt x="132295" y="165424"/>
                  </a:lnTo>
                  <a:lnTo>
                    <a:pt x="102869" y="196710"/>
                  </a:lnTo>
                  <a:lnTo>
                    <a:pt x="76762" y="229968"/>
                  </a:lnTo>
                  <a:lnTo>
                    <a:pt x="54156" y="265019"/>
                  </a:lnTo>
                  <a:lnTo>
                    <a:pt x="35233" y="301687"/>
                  </a:lnTo>
                  <a:lnTo>
                    <a:pt x="20174" y="339794"/>
                  </a:lnTo>
                  <a:lnTo>
                    <a:pt x="9161" y="379163"/>
                  </a:lnTo>
                  <a:lnTo>
                    <a:pt x="2376" y="419617"/>
                  </a:lnTo>
                  <a:lnTo>
                    <a:pt x="0" y="460978"/>
                  </a:lnTo>
                  <a:lnTo>
                    <a:pt x="2214" y="503069"/>
                  </a:lnTo>
                  <a:lnTo>
                    <a:pt x="9037" y="544847"/>
                  </a:lnTo>
                  <a:lnTo>
                    <a:pt x="20224" y="585247"/>
                  </a:lnTo>
                  <a:lnTo>
                    <a:pt x="35557" y="624121"/>
                  </a:lnTo>
                  <a:lnTo>
                    <a:pt x="54821" y="661320"/>
                  </a:lnTo>
                  <a:lnTo>
                    <a:pt x="77797" y="696697"/>
                  </a:lnTo>
                  <a:lnTo>
                    <a:pt x="104270" y="730103"/>
                  </a:lnTo>
                  <a:lnTo>
                    <a:pt x="134024" y="761389"/>
                  </a:lnTo>
                  <a:lnTo>
                    <a:pt x="166840" y="790409"/>
                  </a:lnTo>
                  <a:lnTo>
                    <a:pt x="202504" y="817013"/>
                  </a:lnTo>
                  <a:lnTo>
                    <a:pt x="240797" y="841054"/>
                  </a:lnTo>
                  <a:lnTo>
                    <a:pt x="281505" y="862383"/>
                  </a:lnTo>
                  <a:lnTo>
                    <a:pt x="324409" y="880852"/>
                  </a:lnTo>
                  <a:lnTo>
                    <a:pt x="369293" y="896313"/>
                  </a:lnTo>
                  <a:lnTo>
                    <a:pt x="415942" y="908618"/>
                  </a:lnTo>
                  <a:lnTo>
                    <a:pt x="464137" y="917618"/>
                  </a:lnTo>
                  <a:lnTo>
                    <a:pt x="513663" y="923166"/>
                  </a:lnTo>
                  <a:lnTo>
                    <a:pt x="564303" y="925113"/>
                  </a:lnTo>
                  <a:lnTo>
                    <a:pt x="615839" y="923312"/>
                  </a:lnTo>
                  <a:lnTo>
                    <a:pt x="596777" y="746401"/>
                  </a:lnTo>
                  <a:lnTo>
                    <a:pt x="544280" y="746861"/>
                  </a:lnTo>
                  <a:lnTo>
                    <a:pt x="493118" y="742250"/>
                  </a:lnTo>
                  <a:lnTo>
                    <a:pt x="443851" y="732836"/>
                  </a:lnTo>
                  <a:lnTo>
                    <a:pt x="397035" y="718890"/>
                  </a:lnTo>
                  <a:lnTo>
                    <a:pt x="353230" y="700681"/>
                  </a:lnTo>
                  <a:lnTo>
                    <a:pt x="312995" y="678479"/>
                  </a:lnTo>
                  <a:lnTo>
                    <a:pt x="276889" y="652555"/>
                  </a:lnTo>
                  <a:lnTo>
                    <a:pt x="245469" y="623176"/>
                  </a:lnTo>
                  <a:lnTo>
                    <a:pt x="219294" y="590615"/>
                  </a:lnTo>
                  <a:lnTo>
                    <a:pt x="198924" y="555139"/>
                  </a:lnTo>
                  <a:lnTo>
                    <a:pt x="184244" y="514343"/>
                  </a:lnTo>
                  <a:lnTo>
                    <a:pt x="178000" y="473445"/>
                  </a:lnTo>
                  <a:lnTo>
                    <a:pt x="179819" y="433008"/>
                  </a:lnTo>
                  <a:lnTo>
                    <a:pt x="189329" y="393591"/>
                  </a:lnTo>
                  <a:lnTo>
                    <a:pt x="206156" y="355754"/>
                  </a:lnTo>
                  <a:lnTo>
                    <a:pt x="229928" y="320059"/>
                  </a:lnTo>
                  <a:lnTo>
                    <a:pt x="260272" y="287065"/>
                  </a:lnTo>
                  <a:lnTo>
                    <a:pt x="296814" y="257333"/>
                  </a:lnTo>
                  <a:lnTo>
                    <a:pt x="339183" y="231424"/>
                  </a:lnTo>
                  <a:lnTo>
                    <a:pt x="387004" y="209898"/>
                  </a:lnTo>
                  <a:lnTo>
                    <a:pt x="439906" y="193316"/>
                  </a:lnTo>
                  <a:lnTo>
                    <a:pt x="490898" y="183200"/>
                  </a:lnTo>
                  <a:lnTo>
                    <a:pt x="542058" y="178303"/>
                  </a:lnTo>
                  <a:lnTo>
                    <a:pt x="592797" y="178413"/>
                  </a:lnTo>
                  <a:lnTo>
                    <a:pt x="642529" y="183321"/>
                  </a:lnTo>
                  <a:lnTo>
                    <a:pt x="690664" y="192814"/>
                  </a:lnTo>
                  <a:lnTo>
                    <a:pt x="736613" y="206683"/>
                  </a:lnTo>
                  <a:lnTo>
                    <a:pt x="779790" y="224716"/>
                  </a:lnTo>
                  <a:lnTo>
                    <a:pt x="819604" y="246703"/>
                  </a:lnTo>
                  <a:lnTo>
                    <a:pt x="855469" y="272433"/>
                  </a:lnTo>
                  <a:lnTo>
                    <a:pt x="886795" y="301695"/>
                  </a:lnTo>
                  <a:lnTo>
                    <a:pt x="912995" y="334279"/>
                  </a:lnTo>
                  <a:lnTo>
                    <a:pt x="933479" y="369973"/>
                  </a:lnTo>
                  <a:lnTo>
                    <a:pt x="1107215" y="326158"/>
                  </a:lnTo>
                  <a:lnTo>
                    <a:pt x="1089280" y="285500"/>
                  </a:lnTo>
                  <a:lnTo>
                    <a:pt x="1067144" y="246934"/>
                  </a:lnTo>
                  <a:lnTo>
                    <a:pt x="1041071" y="210604"/>
                  </a:lnTo>
                  <a:lnTo>
                    <a:pt x="1011323" y="176656"/>
                  </a:lnTo>
                  <a:lnTo>
                    <a:pt x="978162" y="145235"/>
                  </a:lnTo>
                  <a:lnTo>
                    <a:pt x="941850" y="116484"/>
                  </a:lnTo>
                  <a:lnTo>
                    <a:pt x="902650" y="90549"/>
                  </a:lnTo>
                  <a:lnTo>
                    <a:pt x="860824" y="67574"/>
                  </a:lnTo>
                  <a:lnTo>
                    <a:pt x="816634" y="47705"/>
                  </a:lnTo>
                  <a:lnTo>
                    <a:pt x="770343" y="31085"/>
                  </a:lnTo>
                  <a:lnTo>
                    <a:pt x="722214" y="17860"/>
                  </a:lnTo>
                  <a:lnTo>
                    <a:pt x="672507" y="8174"/>
                  </a:lnTo>
                  <a:lnTo>
                    <a:pt x="621486" y="2173"/>
                  </a:lnTo>
                  <a:lnTo>
                    <a:pt x="569413" y="0"/>
                  </a:lnTo>
                  <a:close/>
                </a:path>
              </a:pathLst>
            </a:custGeom>
            <a:solidFill>
              <a:srgbClr val="1C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1450" y="2638021"/>
              <a:ext cx="1107440" cy="925194"/>
            </a:xfrm>
            <a:custGeom>
              <a:avLst/>
              <a:gdLst/>
              <a:ahLst/>
              <a:cxnLst/>
              <a:rect l="l" t="t" r="r" b="b"/>
              <a:pathLst>
                <a:path w="1107440" h="925195">
                  <a:moveTo>
                    <a:pt x="615839" y="923312"/>
                  </a:moveTo>
                  <a:lnTo>
                    <a:pt x="564303" y="925113"/>
                  </a:lnTo>
                  <a:lnTo>
                    <a:pt x="513663" y="923166"/>
                  </a:lnTo>
                  <a:lnTo>
                    <a:pt x="464137" y="917618"/>
                  </a:lnTo>
                  <a:lnTo>
                    <a:pt x="415942" y="908618"/>
                  </a:lnTo>
                  <a:lnTo>
                    <a:pt x="369293" y="896313"/>
                  </a:lnTo>
                  <a:lnTo>
                    <a:pt x="324409" y="880852"/>
                  </a:lnTo>
                  <a:lnTo>
                    <a:pt x="281505" y="862383"/>
                  </a:lnTo>
                  <a:lnTo>
                    <a:pt x="240797" y="841054"/>
                  </a:lnTo>
                  <a:lnTo>
                    <a:pt x="202504" y="817013"/>
                  </a:lnTo>
                  <a:lnTo>
                    <a:pt x="166840" y="790409"/>
                  </a:lnTo>
                  <a:lnTo>
                    <a:pt x="134024" y="761389"/>
                  </a:lnTo>
                  <a:lnTo>
                    <a:pt x="104270" y="730103"/>
                  </a:lnTo>
                  <a:lnTo>
                    <a:pt x="77797" y="696697"/>
                  </a:lnTo>
                  <a:lnTo>
                    <a:pt x="54821" y="661320"/>
                  </a:lnTo>
                  <a:lnTo>
                    <a:pt x="35557" y="624121"/>
                  </a:lnTo>
                  <a:lnTo>
                    <a:pt x="20224" y="585247"/>
                  </a:lnTo>
                  <a:lnTo>
                    <a:pt x="9037" y="544847"/>
                  </a:lnTo>
                  <a:lnTo>
                    <a:pt x="2214" y="503069"/>
                  </a:lnTo>
                  <a:lnTo>
                    <a:pt x="0" y="460978"/>
                  </a:lnTo>
                  <a:lnTo>
                    <a:pt x="2376" y="419617"/>
                  </a:lnTo>
                  <a:lnTo>
                    <a:pt x="9161" y="379163"/>
                  </a:lnTo>
                  <a:lnTo>
                    <a:pt x="20174" y="339794"/>
                  </a:lnTo>
                  <a:lnTo>
                    <a:pt x="35233" y="301687"/>
                  </a:lnTo>
                  <a:lnTo>
                    <a:pt x="54156" y="265019"/>
                  </a:lnTo>
                  <a:lnTo>
                    <a:pt x="76762" y="229968"/>
                  </a:lnTo>
                  <a:lnTo>
                    <a:pt x="102869" y="196710"/>
                  </a:lnTo>
                  <a:lnTo>
                    <a:pt x="132295" y="165424"/>
                  </a:lnTo>
                  <a:lnTo>
                    <a:pt x="164859" y="136285"/>
                  </a:lnTo>
                  <a:lnTo>
                    <a:pt x="200380" y="109473"/>
                  </a:lnTo>
                  <a:lnTo>
                    <a:pt x="238675" y="85164"/>
                  </a:lnTo>
                  <a:lnTo>
                    <a:pt x="279564" y="63535"/>
                  </a:lnTo>
                  <a:lnTo>
                    <a:pt x="322864" y="44763"/>
                  </a:lnTo>
                  <a:lnTo>
                    <a:pt x="368395" y="29027"/>
                  </a:lnTo>
                  <a:lnTo>
                    <a:pt x="415974" y="16502"/>
                  </a:lnTo>
                  <a:lnTo>
                    <a:pt x="465420" y="7368"/>
                  </a:lnTo>
                  <a:lnTo>
                    <a:pt x="516551" y="1800"/>
                  </a:lnTo>
                  <a:lnTo>
                    <a:pt x="569413" y="0"/>
                  </a:lnTo>
                  <a:lnTo>
                    <a:pt x="621486" y="2173"/>
                  </a:lnTo>
                  <a:lnTo>
                    <a:pt x="672507" y="8174"/>
                  </a:lnTo>
                  <a:lnTo>
                    <a:pt x="722214" y="17860"/>
                  </a:lnTo>
                  <a:lnTo>
                    <a:pt x="770343" y="31085"/>
                  </a:lnTo>
                  <a:lnTo>
                    <a:pt x="816634" y="47705"/>
                  </a:lnTo>
                  <a:lnTo>
                    <a:pt x="860824" y="67574"/>
                  </a:lnTo>
                  <a:lnTo>
                    <a:pt x="902650" y="90549"/>
                  </a:lnTo>
                  <a:lnTo>
                    <a:pt x="941850" y="116484"/>
                  </a:lnTo>
                  <a:lnTo>
                    <a:pt x="978162" y="145235"/>
                  </a:lnTo>
                  <a:lnTo>
                    <a:pt x="1011323" y="176656"/>
                  </a:lnTo>
                  <a:lnTo>
                    <a:pt x="1041071" y="210604"/>
                  </a:lnTo>
                  <a:lnTo>
                    <a:pt x="1067144" y="246934"/>
                  </a:lnTo>
                  <a:lnTo>
                    <a:pt x="1089280" y="285500"/>
                  </a:lnTo>
                  <a:lnTo>
                    <a:pt x="1107215" y="326158"/>
                  </a:lnTo>
                  <a:lnTo>
                    <a:pt x="933479" y="369973"/>
                  </a:lnTo>
                  <a:lnTo>
                    <a:pt x="912995" y="334279"/>
                  </a:lnTo>
                  <a:lnTo>
                    <a:pt x="886795" y="301695"/>
                  </a:lnTo>
                  <a:lnTo>
                    <a:pt x="855469" y="272433"/>
                  </a:lnTo>
                  <a:lnTo>
                    <a:pt x="819604" y="246703"/>
                  </a:lnTo>
                  <a:lnTo>
                    <a:pt x="779790" y="224716"/>
                  </a:lnTo>
                  <a:lnTo>
                    <a:pt x="736613" y="206683"/>
                  </a:lnTo>
                  <a:lnTo>
                    <a:pt x="690664" y="192814"/>
                  </a:lnTo>
                  <a:lnTo>
                    <a:pt x="642529" y="183321"/>
                  </a:lnTo>
                  <a:lnTo>
                    <a:pt x="592797" y="178413"/>
                  </a:lnTo>
                  <a:lnTo>
                    <a:pt x="542058" y="178303"/>
                  </a:lnTo>
                  <a:lnTo>
                    <a:pt x="490898" y="183200"/>
                  </a:lnTo>
                  <a:lnTo>
                    <a:pt x="439906" y="193316"/>
                  </a:lnTo>
                  <a:lnTo>
                    <a:pt x="387004" y="209898"/>
                  </a:lnTo>
                  <a:lnTo>
                    <a:pt x="339183" y="231424"/>
                  </a:lnTo>
                  <a:lnTo>
                    <a:pt x="296814" y="257333"/>
                  </a:lnTo>
                  <a:lnTo>
                    <a:pt x="260272" y="287065"/>
                  </a:lnTo>
                  <a:lnTo>
                    <a:pt x="229928" y="320059"/>
                  </a:lnTo>
                  <a:lnTo>
                    <a:pt x="206156" y="355754"/>
                  </a:lnTo>
                  <a:lnTo>
                    <a:pt x="189329" y="393591"/>
                  </a:lnTo>
                  <a:lnTo>
                    <a:pt x="179819" y="433008"/>
                  </a:lnTo>
                  <a:lnTo>
                    <a:pt x="178000" y="473445"/>
                  </a:lnTo>
                  <a:lnTo>
                    <a:pt x="184244" y="514343"/>
                  </a:lnTo>
                  <a:lnTo>
                    <a:pt x="198924" y="555139"/>
                  </a:lnTo>
                  <a:lnTo>
                    <a:pt x="219294" y="590615"/>
                  </a:lnTo>
                  <a:lnTo>
                    <a:pt x="245469" y="623176"/>
                  </a:lnTo>
                  <a:lnTo>
                    <a:pt x="276889" y="652555"/>
                  </a:lnTo>
                  <a:lnTo>
                    <a:pt x="312995" y="678479"/>
                  </a:lnTo>
                  <a:lnTo>
                    <a:pt x="353230" y="700681"/>
                  </a:lnTo>
                  <a:lnTo>
                    <a:pt x="397035" y="718890"/>
                  </a:lnTo>
                  <a:lnTo>
                    <a:pt x="443851" y="732836"/>
                  </a:lnTo>
                  <a:lnTo>
                    <a:pt x="493118" y="742250"/>
                  </a:lnTo>
                  <a:lnTo>
                    <a:pt x="544280" y="746861"/>
                  </a:lnTo>
                  <a:lnTo>
                    <a:pt x="596777" y="746401"/>
                  </a:lnTo>
                  <a:lnTo>
                    <a:pt x="615839" y="92331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15797" y="2908554"/>
            <a:ext cx="696595" cy="36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 marR="5080" indent="-45720">
              <a:lnSpc>
                <a:spcPct val="101800"/>
              </a:lnSpc>
              <a:spcBef>
                <a:spcPts val="105"/>
              </a:spcBef>
            </a:pPr>
            <a:r>
              <a:rPr sz="1100" b="1" spc="10" dirty="0">
                <a:solidFill>
                  <a:srgbClr val="C6890F"/>
                </a:solidFill>
                <a:latin typeface="Carlito"/>
                <a:cs typeface="Carlito"/>
              </a:rPr>
              <a:t>Mining</a:t>
            </a:r>
            <a:r>
              <a:rPr sz="1100" b="1" spc="-75" dirty="0">
                <a:solidFill>
                  <a:srgbClr val="C6890F"/>
                </a:solidFill>
                <a:latin typeface="Carlito"/>
                <a:cs typeface="Carlito"/>
              </a:rPr>
              <a:t> </a:t>
            </a:r>
            <a:r>
              <a:rPr sz="1100" b="1" spc="5" dirty="0">
                <a:solidFill>
                  <a:srgbClr val="C6890F"/>
                </a:solidFill>
                <a:latin typeface="Carlito"/>
                <a:cs typeface="Carlito"/>
              </a:rPr>
              <a:t>and  Transport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0520" y="1537703"/>
            <a:ext cx="1198245" cy="1016635"/>
            <a:chOff x="350520" y="1537703"/>
            <a:chExt cx="1198245" cy="1016635"/>
          </a:xfrm>
        </p:grpSpPr>
        <p:sp>
          <p:nvSpPr>
            <p:cNvPr id="33" name="object 33"/>
            <p:cNvSpPr/>
            <p:nvPr/>
          </p:nvSpPr>
          <p:spPr>
            <a:xfrm>
              <a:off x="350520" y="1537703"/>
              <a:ext cx="1197876" cy="10165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4547" y="1876082"/>
              <a:ext cx="746747" cy="3824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7819" y="1562208"/>
              <a:ext cx="1107440" cy="926465"/>
            </a:xfrm>
            <a:custGeom>
              <a:avLst/>
              <a:gdLst/>
              <a:ahLst/>
              <a:cxnLst/>
              <a:rect l="l" t="t" r="r" b="b"/>
              <a:pathLst>
                <a:path w="1107440" h="926464">
                  <a:moveTo>
                    <a:pt x="577319" y="0"/>
                  </a:moveTo>
                  <a:lnTo>
                    <a:pt x="525038" y="1161"/>
                  </a:lnTo>
                  <a:lnTo>
                    <a:pt x="473809" y="6105"/>
                  </a:lnTo>
                  <a:lnTo>
                    <a:pt x="424199" y="14639"/>
                  </a:lnTo>
                  <a:lnTo>
                    <a:pt x="376392" y="26589"/>
                  </a:lnTo>
                  <a:lnTo>
                    <a:pt x="330574" y="41780"/>
                  </a:lnTo>
                  <a:lnTo>
                    <a:pt x="286929" y="60037"/>
                  </a:lnTo>
                  <a:lnTo>
                    <a:pt x="245643" y="81185"/>
                  </a:lnTo>
                  <a:lnTo>
                    <a:pt x="206899" y="105050"/>
                  </a:lnTo>
                  <a:lnTo>
                    <a:pt x="170883" y="131456"/>
                  </a:lnTo>
                  <a:lnTo>
                    <a:pt x="137780" y="160229"/>
                  </a:lnTo>
                  <a:lnTo>
                    <a:pt x="107775" y="191193"/>
                  </a:lnTo>
                  <a:lnTo>
                    <a:pt x="81052" y="224175"/>
                  </a:lnTo>
                  <a:lnTo>
                    <a:pt x="57797" y="258999"/>
                  </a:lnTo>
                  <a:lnTo>
                    <a:pt x="38194" y="295491"/>
                  </a:lnTo>
                  <a:lnTo>
                    <a:pt x="22427" y="333475"/>
                  </a:lnTo>
                  <a:lnTo>
                    <a:pt x="10683" y="372777"/>
                  </a:lnTo>
                  <a:lnTo>
                    <a:pt x="3145" y="413222"/>
                  </a:lnTo>
                  <a:lnTo>
                    <a:pt x="0" y="454635"/>
                  </a:lnTo>
                  <a:lnTo>
                    <a:pt x="1430" y="496842"/>
                  </a:lnTo>
                  <a:lnTo>
                    <a:pt x="7478" y="538755"/>
                  </a:lnTo>
                  <a:lnTo>
                    <a:pt x="17914" y="579345"/>
                  </a:lnTo>
                  <a:lnTo>
                    <a:pt x="32524" y="618461"/>
                  </a:lnTo>
                  <a:lnTo>
                    <a:pt x="51094" y="655951"/>
                  </a:lnTo>
                  <a:lnTo>
                    <a:pt x="73411" y="691663"/>
                  </a:lnTo>
                  <a:lnTo>
                    <a:pt x="99261" y="725447"/>
                  </a:lnTo>
                  <a:lnTo>
                    <a:pt x="128430" y="757150"/>
                  </a:lnTo>
                  <a:lnTo>
                    <a:pt x="160703" y="786620"/>
                  </a:lnTo>
                  <a:lnTo>
                    <a:pt x="195869" y="813707"/>
                  </a:lnTo>
                  <a:lnTo>
                    <a:pt x="233711" y="838259"/>
                  </a:lnTo>
                  <a:lnTo>
                    <a:pt x="274017" y="860123"/>
                  </a:lnTo>
                  <a:lnTo>
                    <a:pt x="316573" y="879150"/>
                  </a:lnTo>
                  <a:lnTo>
                    <a:pt x="361166" y="895186"/>
                  </a:lnTo>
                  <a:lnTo>
                    <a:pt x="407580" y="908081"/>
                  </a:lnTo>
                  <a:lnTo>
                    <a:pt x="455602" y="917682"/>
                  </a:lnTo>
                  <a:lnTo>
                    <a:pt x="505019" y="923839"/>
                  </a:lnTo>
                  <a:lnTo>
                    <a:pt x="555617" y="926400"/>
                  </a:lnTo>
                  <a:lnTo>
                    <a:pt x="607182" y="925213"/>
                  </a:lnTo>
                  <a:lnTo>
                    <a:pt x="591409" y="747794"/>
                  </a:lnTo>
                  <a:lnTo>
                    <a:pt x="539485" y="747739"/>
                  </a:lnTo>
                  <a:lnTo>
                    <a:pt x="488942" y="742722"/>
                  </a:lnTo>
                  <a:lnTo>
                    <a:pt x="440319" y="733008"/>
                  </a:lnTo>
                  <a:lnTo>
                    <a:pt x="394155" y="718862"/>
                  </a:lnTo>
                  <a:lnTo>
                    <a:pt x="350990" y="700550"/>
                  </a:lnTo>
                  <a:lnTo>
                    <a:pt x="311363" y="678336"/>
                  </a:lnTo>
                  <a:lnTo>
                    <a:pt x="275813" y="652486"/>
                  </a:lnTo>
                  <a:lnTo>
                    <a:pt x="244882" y="623265"/>
                  </a:lnTo>
                  <a:lnTo>
                    <a:pt x="219107" y="590938"/>
                  </a:lnTo>
                  <a:lnTo>
                    <a:pt x="199029" y="555770"/>
                  </a:lnTo>
                  <a:lnTo>
                    <a:pt x="184402" y="514876"/>
                  </a:lnTo>
                  <a:lnTo>
                    <a:pt x="178203" y="473893"/>
                  </a:lnTo>
                  <a:lnTo>
                    <a:pt x="180062" y="433381"/>
                  </a:lnTo>
                  <a:lnTo>
                    <a:pt x="189603" y="393901"/>
                  </a:lnTo>
                  <a:lnTo>
                    <a:pt x="206455" y="356011"/>
                  </a:lnTo>
                  <a:lnTo>
                    <a:pt x="230245" y="320273"/>
                  </a:lnTo>
                  <a:lnTo>
                    <a:pt x="260598" y="287245"/>
                  </a:lnTo>
                  <a:lnTo>
                    <a:pt x="297142" y="257487"/>
                  </a:lnTo>
                  <a:lnTo>
                    <a:pt x="339504" y="231561"/>
                  </a:lnTo>
                  <a:lnTo>
                    <a:pt x="387311" y="210025"/>
                  </a:lnTo>
                  <a:lnTo>
                    <a:pt x="440190" y="193439"/>
                  </a:lnTo>
                  <a:lnTo>
                    <a:pt x="491152" y="183328"/>
                  </a:lnTo>
                  <a:lnTo>
                    <a:pt x="542276" y="178446"/>
                  </a:lnTo>
                  <a:lnTo>
                    <a:pt x="592974" y="178580"/>
                  </a:lnTo>
                  <a:lnTo>
                    <a:pt x="642659" y="183519"/>
                  </a:lnTo>
                  <a:lnTo>
                    <a:pt x="690743" y="193051"/>
                  </a:lnTo>
                  <a:lnTo>
                    <a:pt x="736638" y="206965"/>
                  </a:lnTo>
                  <a:lnTo>
                    <a:pt x="779756" y="225048"/>
                  </a:lnTo>
                  <a:lnTo>
                    <a:pt x="819511" y="247089"/>
                  </a:lnTo>
                  <a:lnTo>
                    <a:pt x="855315" y="272878"/>
                  </a:lnTo>
                  <a:lnTo>
                    <a:pt x="886579" y="302200"/>
                  </a:lnTo>
                  <a:lnTo>
                    <a:pt x="912717" y="334846"/>
                  </a:lnTo>
                  <a:lnTo>
                    <a:pt x="933140" y="370604"/>
                  </a:lnTo>
                  <a:lnTo>
                    <a:pt x="1107130" y="326789"/>
                  </a:lnTo>
                  <a:lnTo>
                    <a:pt x="1089468" y="286511"/>
                  </a:lnTo>
                  <a:lnTo>
                    <a:pt x="1067690" y="248272"/>
                  </a:lnTo>
                  <a:lnTo>
                    <a:pt x="1042049" y="212213"/>
                  </a:lnTo>
                  <a:lnTo>
                    <a:pt x="1012796" y="178475"/>
                  </a:lnTo>
                  <a:lnTo>
                    <a:pt x="980187" y="147202"/>
                  </a:lnTo>
                  <a:lnTo>
                    <a:pt x="944472" y="118533"/>
                  </a:lnTo>
                  <a:lnTo>
                    <a:pt x="905905" y="92612"/>
                  </a:lnTo>
                  <a:lnTo>
                    <a:pt x="864739" y="69581"/>
                  </a:lnTo>
                  <a:lnTo>
                    <a:pt x="821226" y="49580"/>
                  </a:lnTo>
                  <a:lnTo>
                    <a:pt x="775621" y="32751"/>
                  </a:lnTo>
                  <a:lnTo>
                    <a:pt x="728174" y="19237"/>
                  </a:lnTo>
                  <a:lnTo>
                    <a:pt x="679140" y="9179"/>
                  </a:lnTo>
                  <a:lnTo>
                    <a:pt x="628770" y="2720"/>
                  </a:lnTo>
                  <a:lnTo>
                    <a:pt x="577319" y="0"/>
                  </a:lnTo>
                  <a:close/>
                </a:path>
              </a:pathLst>
            </a:custGeom>
            <a:solidFill>
              <a:srgbClr val="1C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7819" y="1562208"/>
              <a:ext cx="1107440" cy="926465"/>
            </a:xfrm>
            <a:custGeom>
              <a:avLst/>
              <a:gdLst/>
              <a:ahLst/>
              <a:cxnLst/>
              <a:rect l="l" t="t" r="r" b="b"/>
              <a:pathLst>
                <a:path w="1107440" h="926464">
                  <a:moveTo>
                    <a:pt x="607182" y="925213"/>
                  </a:moveTo>
                  <a:lnTo>
                    <a:pt x="555617" y="926400"/>
                  </a:lnTo>
                  <a:lnTo>
                    <a:pt x="505019" y="923839"/>
                  </a:lnTo>
                  <a:lnTo>
                    <a:pt x="455602" y="917682"/>
                  </a:lnTo>
                  <a:lnTo>
                    <a:pt x="407580" y="908081"/>
                  </a:lnTo>
                  <a:lnTo>
                    <a:pt x="361166" y="895186"/>
                  </a:lnTo>
                  <a:lnTo>
                    <a:pt x="316573" y="879150"/>
                  </a:lnTo>
                  <a:lnTo>
                    <a:pt x="274017" y="860123"/>
                  </a:lnTo>
                  <a:lnTo>
                    <a:pt x="233711" y="838259"/>
                  </a:lnTo>
                  <a:lnTo>
                    <a:pt x="195869" y="813707"/>
                  </a:lnTo>
                  <a:lnTo>
                    <a:pt x="160703" y="786620"/>
                  </a:lnTo>
                  <a:lnTo>
                    <a:pt x="128430" y="757150"/>
                  </a:lnTo>
                  <a:lnTo>
                    <a:pt x="99261" y="725447"/>
                  </a:lnTo>
                  <a:lnTo>
                    <a:pt x="73411" y="691663"/>
                  </a:lnTo>
                  <a:lnTo>
                    <a:pt x="51094" y="655951"/>
                  </a:lnTo>
                  <a:lnTo>
                    <a:pt x="32524" y="618461"/>
                  </a:lnTo>
                  <a:lnTo>
                    <a:pt x="17914" y="579345"/>
                  </a:lnTo>
                  <a:lnTo>
                    <a:pt x="7478" y="538755"/>
                  </a:lnTo>
                  <a:lnTo>
                    <a:pt x="1430" y="496842"/>
                  </a:lnTo>
                  <a:lnTo>
                    <a:pt x="0" y="454635"/>
                  </a:lnTo>
                  <a:lnTo>
                    <a:pt x="3145" y="413222"/>
                  </a:lnTo>
                  <a:lnTo>
                    <a:pt x="10683" y="372777"/>
                  </a:lnTo>
                  <a:lnTo>
                    <a:pt x="22427" y="333475"/>
                  </a:lnTo>
                  <a:lnTo>
                    <a:pt x="38194" y="295491"/>
                  </a:lnTo>
                  <a:lnTo>
                    <a:pt x="57797" y="258999"/>
                  </a:lnTo>
                  <a:lnTo>
                    <a:pt x="81052" y="224175"/>
                  </a:lnTo>
                  <a:lnTo>
                    <a:pt x="107775" y="191193"/>
                  </a:lnTo>
                  <a:lnTo>
                    <a:pt x="137780" y="160229"/>
                  </a:lnTo>
                  <a:lnTo>
                    <a:pt x="170883" y="131456"/>
                  </a:lnTo>
                  <a:lnTo>
                    <a:pt x="206899" y="105050"/>
                  </a:lnTo>
                  <a:lnTo>
                    <a:pt x="245643" y="81185"/>
                  </a:lnTo>
                  <a:lnTo>
                    <a:pt x="286929" y="60037"/>
                  </a:lnTo>
                  <a:lnTo>
                    <a:pt x="330574" y="41780"/>
                  </a:lnTo>
                  <a:lnTo>
                    <a:pt x="376392" y="26589"/>
                  </a:lnTo>
                  <a:lnTo>
                    <a:pt x="424199" y="14639"/>
                  </a:lnTo>
                  <a:lnTo>
                    <a:pt x="473809" y="6105"/>
                  </a:lnTo>
                  <a:lnTo>
                    <a:pt x="525038" y="1161"/>
                  </a:lnTo>
                  <a:lnTo>
                    <a:pt x="577319" y="0"/>
                  </a:lnTo>
                  <a:lnTo>
                    <a:pt x="628770" y="2720"/>
                  </a:lnTo>
                  <a:lnTo>
                    <a:pt x="679140" y="9179"/>
                  </a:lnTo>
                  <a:lnTo>
                    <a:pt x="728174" y="19237"/>
                  </a:lnTo>
                  <a:lnTo>
                    <a:pt x="775621" y="32751"/>
                  </a:lnTo>
                  <a:lnTo>
                    <a:pt x="821226" y="49580"/>
                  </a:lnTo>
                  <a:lnTo>
                    <a:pt x="864739" y="69581"/>
                  </a:lnTo>
                  <a:lnTo>
                    <a:pt x="905905" y="92612"/>
                  </a:lnTo>
                  <a:lnTo>
                    <a:pt x="944472" y="118533"/>
                  </a:lnTo>
                  <a:lnTo>
                    <a:pt x="980187" y="147202"/>
                  </a:lnTo>
                  <a:lnTo>
                    <a:pt x="1012796" y="178475"/>
                  </a:lnTo>
                  <a:lnTo>
                    <a:pt x="1042049" y="212213"/>
                  </a:lnTo>
                  <a:lnTo>
                    <a:pt x="1067690" y="248272"/>
                  </a:lnTo>
                  <a:lnTo>
                    <a:pt x="1089468" y="286511"/>
                  </a:lnTo>
                  <a:lnTo>
                    <a:pt x="1107130" y="326789"/>
                  </a:lnTo>
                  <a:lnTo>
                    <a:pt x="933140" y="370604"/>
                  </a:lnTo>
                  <a:lnTo>
                    <a:pt x="912717" y="334846"/>
                  </a:lnTo>
                  <a:lnTo>
                    <a:pt x="886579" y="302200"/>
                  </a:lnTo>
                  <a:lnTo>
                    <a:pt x="855315" y="272878"/>
                  </a:lnTo>
                  <a:lnTo>
                    <a:pt x="819511" y="247089"/>
                  </a:lnTo>
                  <a:lnTo>
                    <a:pt x="779756" y="225048"/>
                  </a:lnTo>
                  <a:lnTo>
                    <a:pt x="736638" y="206965"/>
                  </a:lnTo>
                  <a:lnTo>
                    <a:pt x="690743" y="193051"/>
                  </a:lnTo>
                  <a:lnTo>
                    <a:pt x="642659" y="183519"/>
                  </a:lnTo>
                  <a:lnTo>
                    <a:pt x="592974" y="178580"/>
                  </a:lnTo>
                  <a:lnTo>
                    <a:pt x="542276" y="178446"/>
                  </a:lnTo>
                  <a:lnTo>
                    <a:pt x="491152" y="183328"/>
                  </a:lnTo>
                  <a:lnTo>
                    <a:pt x="440190" y="193439"/>
                  </a:lnTo>
                  <a:lnTo>
                    <a:pt x="387311" y="210025"/>
                  </a:lnTo>
                  <a:lnTo>
                    <a:pt x="339504" y="231561"/>
                  </a:lnTo>
                  <a:lnTo>
                    <a:pt x="297142" y="257487"/>
                  </a:lnTo>
                  <a:lnTo>
                    <a:pt x="260598" y="287245"/>
                  </a:lnTo>
                  <a:lnTo>
                    <a:pt x="230245" y="320273"/>
                  </a:lnTo>
                  <a:lnTo>
                    <a:pt x="206455" y="356011"/>
                  </a:lnTo>
                  <a:lnTo>
                    <a:pt x="189603" y="393901"/>
                  </a:lnTo>
                  <a:lnTo>
                    <a:pt x="180062" y="433381"/>
                  </a:lnTo>
                  <a:lnTo>
                    <a:pt x="178203" y="473893"/>
                  </a:lnTo>
                  <a:lnTo>
                    <a:pt x="184402" y="514876"/>
                  </a:lnTo>
                  <a:lnTo>
                    <a:pt x="199029" y="555770"/>
                  </a:lnTo>
                  <a:lnTo>
                    <a:pt x="219107" y="590938"/>
                  </a:lnTo>
                  <a:lnTo>
                    <a:pt x="244882" y="623265"/>
                  </a:lnTo>
                  <a:lnTo>
                    <a:pt x="275813" y="652486"/>
                  </a:lnTo>
                  <a:lnTo>
                    <a:pt x="311363" y="678336"/>
                  </a:lnTo>
                  <a:lnTo>
                    <a:pt x="350990" y="700550"/>
                  </a:lnTo>
                  <a:lnTo>
                    <a:pt x="394155" y="718862"/>
                  </a:lnTo>
                  <a:lnTo>
                    <a:pt x="440319" y="733008"/>
                  </a:lnTo>
                  <a:lnTo>
                    <a:pt x="488942" y="742722"/>
                  </a:lnTo>
                  <a:lnTo>
                    <a:pt x="539485" y="747739"/>
                  </a:lnTo>
                  <a:lnTo>
                    <a:pt x="591409" y="747794"/>
                  </a:lnTo>
                  <a:lnTo>
                    <a:pt x="607182" y="92521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91387" y="1918208"/>
            <a:ext cx="51815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5" dirty="0">
                <a:solidFill>
                  <a:srgbClr val="C6890F"/>
                </a:solidFill>
                <a:latin typeface="Carlito"/>
                <a:cs typeface="Carlito"/>
              </a:rPr>
              <a:t>Industry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03603" y="1795259"/>
            <a:ext cx="2461260" cy="733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03044" y="1829815"/>
            <a:ext cx="224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Conversion </a:t>
            </a:r>
            <a:r>
              <a:rPr sz="900" dirty="0">
                <a:solidFill>
                  <a:srgbClr val="0D0D0D"/>
                </a:solidFill>
                <a:latin typeface="Carlito"/>
                <a:cs typeface="Carlito"/>
              </a:rPr>
              <a:t>of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existing industries and grids </a:t>
            </a:r>
            <a:r>
              <a:rPr sz="900" dirty="0">
                <a:solidFill>
                  <a:srgbClr val="0D0D0D"/>
                </a:solidFill>
                <a:latin typeface="Carlito"/>
                <a:cs typeface="Carlito"/>
              </a:rPr>
              <a:t>to 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use Green </a:t>
            </a:r>
            <a:r>
              <a:rPr sz="900" dirty="0">
                <a:solidFill>
                  <a:srgbClr val="0D0D0D"/>
                </a:solidFill>
                <a:latin typeface="Carlito"/>
                <a:cs typeface="Carlito"/>
              </a:rPr>
              <a:t>H2 as a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power source, particularly in  sectors that will face drop-off in export demand  if they don’t go green by</a:t>
            </a:r>
            <a:r>
              <a:rPr sz="900" spc="3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900" dirty="0">
                <a:solidFill>
                  <a:srgbClr val="0D0D0D"/>
                </a:solidFill>
                <a:latin typeface="Carlito"/>
                <a:cs typeface="Carlito"/>
              </a:rPr>
              <a:t>2030.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21308" y="2830055"/>
            <a:ext cx="2455164" cy="8702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420494" y="2865247"/>
            <a:ext cx="223520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Contributing platinum group metals and/or  actively producing hydrogen fuel cells and  associated technologies, linked with conversion  </a:t>
            </a:r>
            <a:r>
              <a:rPr sz="900" dirty="0">
                <a:solidFill>
                  <a:srgbClr val="0D0D0D"/>
                </a:solidFill>
                <a:latin typeface="Carlito"/>
                <a:cs typeface="Carlito"/>
              </a:rPr>
              <a:t>of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heavy vehicle fleets including busses and  potentially mini-bus</a:t>
            </a:r>
            <a:r>
              <a:rPr sz="900" spc="6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taxis.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48739" y="4023359"/>
            <a:ext cx="2442972" cy="4587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447927" y="4058539"/>
            <a:ext cx="222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Producing </a:t>
            </a:r>
            <a:r>
              <a:rPr sz="900" dirty="0">
                <a:solidFill>
                  <a:srgbClr val="0D0D0D"/>
                </a:solidFill>
                <a:latin typeface="Carlito"/>
                <a:cs typeface="Carlito"/>
              </a:rPr>
              <a:t>mass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scale Green </a:t>
            </a:r>
            <a:r>
              <a:rPr sz="900" dirty="0">
                <a:solidFill>
                  <a:srgbClr val="0D0D0D"/>
                </a:solidFill>
                <a:latin typeface="Carlito"/>
                <a:cs typeface="Carlito"/>
              </a:rPr>
              <a:t>H2 for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export, with  flow over into domestic</a:t>
            </a:r>
            <a:r>
              <a:rPr sz="900" spc="2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arlito"/>
                <a:cs typeface="Carlito"/>
              </a:rPr>
              <a:t>consumption.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84030" y="5263626"/>
            <a:ext cx="1944885" cy="1516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95222" y="5225288"/>
            <a:ext cx="192023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0" dirty="0">
                <a:solidFill>
                  <a:srgbClr val="0D0D0D"/>
                </a:solidFill>
                <a:latin typeface="Carlito"/>
                <a:cs typeface="Carlito"/>
              </a:rPr>
              <a:t>Green Hydrogen Commercialisation</a:t>
            </a:r>
            <a:r>
              <a:rPr sz="800" i="1" spc="-4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800" i="1" spc="5" dirty="0">
                <a:solidFill>
                  <a:srgbClr val="0D0D0D"/>
                </a:solidFill>
                <a:latin typeface="Carlito"/>
                <a:cs typeface="Carlito"/>
              </a:rPr>
              <a:t>Strategy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20896" y="1191767"/>
            <a:ext cx="4881372" cy="3233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53685" y="4546193"/>
            <a:ext cx="243078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latin typeface="Carlito"/>
                <a:cs typeface="Carlito"/>
              </a:rPr>
              <a:t>Geographic location of </a:t>
            </a:r>
            <a:r>
              <a:rPr sz="1100" spc="5" dirty="0">
                <a:latin typeface="Carlito"/>
                <a:cs typeface="Carlito"/>
              </a:rPr>
              <a:t>potential </a:t>
            </a:r>
            <a:r>
              <a:rPr sz="1100" spc="10" dirty="0">
                <a:latin typeface="Carlito"/>
                <a:cs typeface="Carlito"/>
              </a:rPr>
              <a:t>GH</a:t>
            </a:r>
            <a:r>
              <a:rPr sz="1100" spc="-180" dirty="0">
                <a:latin typeface="Carlito"/>
                <a:cs typeface="Carlito"/>
              </a:rPr>
              <a:t> </a:t>
            </a:r>
            <a:r>
              <a:rPr sz="1100" spc="10" dirty="0">
                <a:latin typeface="Carlito"/>
                <a:cs typeface="Carlito"/>
              </a:rPr>
              <a:t>Hubs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1840" y="5102352"/>
            <a:ext cx="1761744" cy="385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800" y="202692"/>
            <a:ext cx="8559165" cy="801370"/>
            <a:chOff x="304800" y="202692"/>
            <a:chExt cx="8559165" cy="801370"/>
          </a:xfrm>
        </p:grpSpPr>
        <p:sp>
          <p:nvSpPr>
            <p:cNvPr id="4" name="object 4"/>
            <p:cNvSpPr/>
            <p:nvPr/>
          </p:nvSpPr>
          <p:spPr>
            <a:xfrm>
              <a:off x="304800" y="202692"/>
              <a:ext cx="8559165" cy="683260"/>
            </a:xfrm>
            <a:custGeom>
              <a:avLst/>
              <a:gdLst/>
              <a:ahLst/>
              <a:cxnLst/>
              <a:rect l="l" t="t" r="r" b="b"/>
              <a:pathLst>
                <a:path w="8559165" h="683260">
                  <a:moveTo>
                    <a:pt x="8558784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8558784" y="682751"/>
                  </a:lnTo>
                  <a:lnTo>
                    <a:pt x="8558784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2883" y="216408"/>
              <a:ext cx="2666238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7400" y="508003"/>
            <a:ext cx="5181600" cy="521297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825"/>
              </a:spcBef>
            </a:pPr>
            <a:r>
              <a:rPr spc="-10" dirty="0"/>
              <a:t>Energy</a:t>
            </a:r>
            <a:r>
              <a:rPr spc="5" dirty="0"/>
              <a:t> </a:t>
            </a:r>
            <a:r>
              <a:rPr spc="-20" dirty="0"/>
              <a:t>Storage</a:t>
            </a:r>
          </a:p>
        </p:txBody>
      </p:sp>
      <p:sp>
        <p:nvSpPr>
          <p:cNvPr id="7" name="object 7"/>
          <p:cNvSpPr/>
          <p:nvPr/>
        </p:nvSpPr>
        <p:spPr>
          <a:xfrm>
            <a:off x="7984235" y="4849367"/>
            <a:ext cx="1015009" cy="301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128" y="694633"/>
            <a:ext cx="8542020" cy="433895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745"/>
              </a:spcBef>
            </a:pPr>
            <a:r>
              <a:rPr sz="2400" spc="10" dirty="0">
                <a:latin typeface="Carlito"/>
                <a:cs typeface="Carlito"/>
              </a:rPr>
              <a:t>Building energy resilience </a:t>
            </a:r>
            <a:r>
              <a:rPr sz="2400" spc="15" dirty="0">
                <a:latin typeface="Carlito"/>
                <a:cs typeface="Carlito"/>
              </a:rPr>
              <a:t>– </a:t>
            </a:r>
            <a:r>
              <a:rPr sz="2400" dirty="0">
                <a:latin typeface="Carlito"/>
                <a:cs typeface="Carlito"/>
              </a:rPr>
              <a:t>Hydrogen </a:t>
            </a:r>
            <a:r>
              <a:rPr sz="2400" spc="15" dirty="0">
                <a:latin typeface="Carlito"/>
                <a:cs typeface="Carlito"/>
              </a:rPr>
              <a:t>and </a:t>
            </a:r>
            <a:r>
              <a:rPr sz="2400" dirty="0">
                <a:latin typeface="Carlito"/>
                <a:cs typeface="Carlito"/>
              </a:rPr>
              <a:t>battery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storage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10" dirty="0">
                <a:latin typeface="Arial"/>
                <a:cs typeface="Arial"/>
              </a:rPr>
              <a:t>The </a:t>
            </a:r>
            <a:r>
              <a:rPr sz="1100" spc="15" dirty="0">
                <a:latin typeface="Arial"/>
                <a:cs typeface="Arial"/>
              </a:rPr>
              <a:t>SA </a:t>
            </a:r>
            <a:r>
              <a:rPr sz="1100" b="1" spc="10" dirty="0">
                <a:latin typeface="Arial"/>
                <a:cs typeface="Arial"/>
              </a:rPr>
              <a:t>energy storage </a:t>
            </a:r>
            <a:r>
              <a:rPr sz="1100" spc="10" dirty="0">
                <a:latin typeface="Arial"/>
                <a:cs typeface="Arial"/>
              </a:rPr>
              <a:t>market is expected to grow to </a:t>
            </a:r>
            <a:r>
              <a:rPr sz="1100" b="1" spc="15" dirty="0">
                <a:latin typeface="Arial"/>
                <a:cs typeface="Arial"/>
              </a:rPr>
              <a:t>R15~30 </a:t>
            </a:r>
            <a:r>
              <a:rPr sz="1100" b="1" spc="5" dirty="0">
                <a:latin typeface="Arial"/>
                <a:cs typeface="Arial"/>
              </a:rPr>
              <a:t>billion </a:t>
            </a:r>
            <a:r>
              <a:rPr sz="1100" b="1" spc="10" dirty="0">
                <a:latin typeface="Arial"/>
                <a:cs typeface="Arial"/>
              </a:rPr>
              <a:t>by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2035</a:t>
            </a:r>
            <a:endParaRPr sz="11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40"/>
              </a:spcBef>
              <a:buChar char="•"/>
              <a:tabLst>
                <a:tab pos="304800" algn="l"/>
                <a:tab pos="305435" algn="l"/>
              </a:tabLst>
            </a:pPr>
            <a:r>
              <a:rPr sz="1100" spc="5" dirty="0">
                <a:latin typeface="Arial"/>
                <a:cs typeface="Arial"/>
              </a:rPr>
              <a:t>Interest </a:t>
            </a:r>
            <a:r>
              <a:rPr sz="1100" spc="1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hydrogen, </a:t>
            </a:r>
            <a:r>
              <a:rPr sz="1100" spc="10" dirty="0">
                <a:latin typeface="Arial"/>
                <a:cs typeface="Arial"/>
              </a:rPr>
              <a:t>lithium-ion and vanadium redox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flow</a:t>
            </a:r>
            <a:endParaRPr sz="11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40"/>
              </a:spcBef>
              <a:buChar char="•"/>
              <a:tabLst>
                <a:tab pos="304800" algn="l"/>
                <a:tab pos="305435" algn="l"/>
              </a:tabLst>
            </a:pPr>
            <a:r>
              <a:rPr sz="1100" spc="15" dirty="0">
                <a:latin typeface="Arial"/>
                <a:cs typeface="Arial"/>
              </a:rPr>
              <a:t>Demand </a:t>
            </a:r>
            <a:r>
              <a:rPr sz="1100" spc="10" dirty="0">
                <a:latin typeface="Arial"/>
                <a:cs typeface="Arial"/>
              </a:rPr>
              <a:t>charge reduction and backup power for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municipalities</a:t>
            </a:r>
            <a:endParaRPr sz="11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40"/>
              </a:spcBef>
              <a:buChar char="•"/>
              <a:tabLst>
                <a:tab pos="304800" algn="l"/>
                <a:tab pos="305435" algn="l"/>
              </a:tabLst>
            </a:pPr>
            <a:r>
              <a:rPr sz="1100" spc="10" dirty="0">
                <a:latin typeface="Arial"/>
                <a:cs typeface="Arial"/>
              </a:rPr>
              <a:t>Frequency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regulation</a:t>
            </a:r>
            <a:endParaRPr sz="11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40"/>
              </a:spcBef>
              <a:buChar char="•"/>
              <a:tabLst>
                <a:tab pos="304800" algn="l"/>
                <a:tab pos="305435" algn="l"/>
              </a:tabLst>
            </a:pPr>
            <a:r>
              <a:rPr sz="1100" spc="10" dirty="0">
                <a:latin typeface="Arial"/>
                <a:cs typeface="Arial"/>
              </a:rPr>
              <a:t>Deferring upgrades to transmission and </a:t>
            </a:r>
            <a:r>
              <a:rPr sz="1100" spc="5" dirty="0">
                <a:latin typeface="Arial"/>
                <a:cs typeface="Arial"/>
              </a:rPr>
              <a:t>distribution </a:t>
            </a:r>
            <a:r>
              <a:rPr sz="1100" spc="10" dirty="0">
                <a:latin typeface="Arial"/>
                <a:cs typeface="Arial"/>
              </a:rPr>
              <a:t>(T&amp;D)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infrastructure</a:t>
            </a:r>
            <a:endParaRPr sz="1100">
              <a:latin typeface="Arial"/>
              <a:cs typeface="Arial"/>
            </a:endParaRPr>
          </a:p>
          <a:p>
            <a:pPr marL="304800" marR="863600" indent="-292735">
              <a:lnSpc>
                <a:spcPct val="143800"/>
              </a:lnSpc>
              <a:spcBef>
                <a:spcPts val="260"/>
              </a:spcBef>
              <a:buChar char="•"/>
              <a:tabLst>
                <a:tab pos="304800" algn="l"/>
                <a:tab pos="305435" algn="l"/>
              </a:tabLst>
            </a:pPr>
            <a:r>
              <a:rPr sz="1100" spc="10" dirty="0">
                <a:latin typeface="Arial"/>
                <a:cs typeface="Arial"/>
              </a:rPr>
              <a:t>Additional market </a:t>
            </a:r>
            <a:r>
              <a:rPr sz="1100" spc="5" dirty="0">
                <a:latin typeface="Arial"/>
                <a:cs typeface="Arial"/>
              </a:rPr>
              <a:t>growth - </a:t>
            </a:r>
            <a:r>
              <a:rPr sz="1100" spc="10" dirty="0">
                <a:latin typeface="Arial"/>
                <a:cs typeface="Arial"/>
              </a:rPr>
              <a:t>Eskom’s need for almost </a:t>
            </a:r>
            <a:r>
              <a:rPr sz="1100" spc="5" dirty="0">
                <a:latin typeface="Arial"/>
                <a:cs typeface="Arial"/>
              </a:rPr>
              <a:t>1.4 </a:t>
            </a:r>
            <a:r>
              <a:rPr sz="1100" spc="25" dirty="0">
                <a:latin typeface="Arial"/>
                <a:cs typeface="Arial"/>
              </a:rPr>
              <a:t>GWh </a:t>
            </a:r>
            <a:r>
              <a:rPr sz="1100" spc="5" dirty="0">
                <a:latin typeface="Arial"/>
                <a:cs typeface="Arial"/>
              </a:rPr>
              <a:t>of additional daily </a:t>
            </a:r>
            <a:r>
              <a:rPr sz="1100" spc="10" dirty="0">
                <a:latin typeface="Arial"/>
                <a:cs typeface="Arial"/>
              </a:rPr>
              <a:t>balanced </a:t>
            </a:r>
            <a:r>
              <a:rPr sz="1100" spc="5" dirty="0">
                <a:latin typeface="Arial"/>
                <a:cs typeface="Arial"/>
              </a:rPr>
              <a:t>energy storage </a:t>
            </a:r>
            <a:r>
              <a:rPr sz="1100" spc="10" dirty="0">
                <a:latin typeface="Arial"/>
                <a:cs typeface="Arial"/>
              </a:rPr>
              <a:t>and </a:t>
            </a:r>
            <a:r>
              <a:rPr sz="1100" spc="5" dirty="0">
                <a:latin typeface="Arial"/>
                <a:cs typeface="Arial"/>
              </a:rPr>
              <a:t>private  </a:t>
            </a:r>
            <a:r>
              <a:rPr sz="1100" spc="10" dirty="0">
                <a:latin typeface="Arial"/>
                <a:cs typeface="Arial"/>
              </a:rPr>
              <a:t>sector/customer side investment in demand side management and backup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power</a:t>
            </a:r>
            <a:endParaRPr sz="11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40"/>
              </a:spcBef>
              <a:buChar char="•"/>
              <a:tabLst>
                <a:tab pos="304800" algn="l"/>
                <a:tab pos="305435" algn="l"/>
              </a:tabLst>
            </a:pPr>
            <a:r>
              <a:rPr sz="1100" spc="10" dirty="0">
                <a:latin typeface="Arial"/>
                <a:cs typeface="Arial"/>
              </a:rPr>
              <a:t>Vanadium redox flow </a:t>
            </a:r>
            <a:r>
              <a:rPr sz="1100" spc="5" dirty="0">
                <a:latin typeface="Arial"/>
                <a:cs typeface="Arial"/>
              </a:rPr>
              <a:t>batteries </a:t>
            </a:r>
            <a:r>
              <a:rPr sz="1100" spc="10" dirty="0">
                <a:latin typeface="Arial"/>
                <a:cs typeface="Arial"/>
              </a:rPr>
              <a:t>highlighted by </a:t>
            </a:r>
            <a:r>
              <a:rPr sz="1100" spc="15" dirty="0">
                <a:latin typeface="Arial"/>
                <a:cs typeface="Arial"/>
              </a:rPr>
              <a:t>Eskom </a:t>
            </a:r>
            <a:r>
              <a:rPr sz="1100" spc="10" dirty="0">
                <a:latin typeface="Arial"/>
                <a:cs typeface="Arial"/>
              </a:rPr>
              <a:t>as favoured technology </a:t>
            </a:r>
            <a:r>
              <a:rPr sz="1100" spc="15" dirty="0">
                <a:latin typeface="Arial"/>
                <a:cs typeface="Arial"/>
              </a:rPr>
              <a:t>– </a:t>
            </a:r>
            <a:r>
              <a:rPr sz="1100" spc="10" dirty="0">
                <a:latin typeface="Arial"/>
                <a:cs typeface="Arial"/>
              </a:rPr>
              <a:t>2020/21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tender</a:t>
            </a:r>
            <a:endParaRPr sz="11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40"/>
              </a:spcBef>
              <a:buChar char="•"/>
              <a:tabLst>
                <a:tab pos="304800" algn="l"/>
                <a:tab pos="305435" algn="l"/>
              </a:tabLst>
            </a:pPr>
            <a:r>
              <a:rPr sz="1100" spc="10" dirty="0">
                <a:latin typeface="Arial"/>
                <a:cs typeface="Arial"/>
              </a:rPr>
              <a:t>Vanadium deposits in South Africa </a:t>
            </a:r>
            <a:r>
              <a:rPr sz="1100" spc="15" dirty="0">
                <a:latin typeface="Arial"/>
                <a:cs typeface="Arial"/>
              </a:rPr>
              <a:t>– </a:t>
            </a:r>
            <a:r>
              <a:rPr sz="1100" spc="10" dirty="0">
                <a:latin typeface="Arial"/>
                <a:cs typeface="Arial"/>
              </a:rPr>
              <a:t>amongst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highest in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world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241300">
              <a:lnSpc>
                <a:spcPct val="143200"/>
              </a:lnSpc>
              <a:spcBef>
                <a:spcPts val="1055"/>
              </a:spcBef>
            </a:pPr>
            <a:r>
              <a:rPr sz="1100" b="1" spc="10" dirty="0">
                <a:latin typeface="Arial"/>
                <a:cs typeface="Arial"/>
              </a:rPr>
              <a:t>Behind-the-meter </a:t>
            </a:r>
            <a:r>
              <a:rPr sz="1100" b="1" spc="5" dirty="0">
                <a:latin typeface="Arial"/>
                <a:cs typeface="Arial"/>
              </a:rPr>
              <a:t>battery </a:t>
            </a:r>
            <a:r>
              <a:rPr sz="1100" b="1" spc="10" dirty="0">
                <a:latin typeface="Arial"/>
                <a:cs typeface="Arial"/>
              </a:rPr>
              <a:t>storage </a:t>
            </a:r>
            <a:r>
              <a:rPr sz="1100" spc="5" dirty="0">
                <a:latin typeface="Arial"/>
                <a:cs typeface="Arial"/>
              </a:rPr>
              <a:t>- </a:t>
            </a:r>
            <a:r>
              <a:rPr sz="1100" spc="15" dirty="0">
                <a:latin typeface="Arial"/>
                <a:cs typeface="Arial"/>
              </a:rPr>
              <a:t>8 </a:t>
            </a:r>
            <a:r>
              <a:rPr sz="1100" spc="10" dirty="0">
                <a:latin typeface="Arial"/>
                <a:cs typeface="Arial"/>
              </a:rPr>
              <a:t>storage applications </a:t>
            </a:r>
            <a:r>
              <a:rPr sz="1100" spc="15" dirty="0">
                <a:latin typeface="Arial"/>
                <a:cs typeface="Arial"/>
              </a:rPr>
              <a:t>most </a:t>
            </a:r>
            <a:r>
              <a:rPr sz="1100" spc="10" dirty="0">
                <a:latin typeface="Arial"/>
                <a:cs typeface="Arial"/>
              </a:rPr>
              <a:t>likely to gain </a:t>
            </a:r>
            <a:r>
              <a:rPr sz="1100" spc="5" dirty="0">
                <a:latin typeface="Arial"/>
                <a:cs typeface="Arial"/>
              </a:rPr>
              <a:t>traction </a:t>
            </a:r>
            <a:r>
              <a:rPr sz="1100" spc="10" dirty="0">
                <a:latin typeface="Arial"/>
                <a:cs typeface="Arial"/>
              </a:rPr>
              <a:t>in South Africa before </a:t>
            </a:r>
            <a:r>
              <a:rPr sz="1100" spc="5" dirty="0">
                <a:latin typeface="Arial"/>
                <a:cs typeface="Arial"/>
              </a:rPr>
              <a:t>2035. </a:t>
            </a:r>
            <a:r>
              <a:rPr sz="1100" spc="10" dirty="0">
                <a:latin typeface="Arial"/>
                <a:cs typeface="Arial"/>
              </a:rPr>
              <a:t>Applications for  </a:t>
            </a:r>
            <a:r>
              <a:rPr sz="1100" spc="15" dirty="0">
                <a:latin typeface="Arial"/>
                <a:cs typeface="Arial"/>
              </a:rPr>
              <a:t>PV </a:t>
            </a:r>
            <a:r>
              <a:rPr sz="1100" spc="10" dirty="0">
                <a:latin typeface="Arial"/>
                <a:cs typeface="Arial"/>
              </a:rPr>
              <a:t>self-consumption and backup power </a:t>
            </a:r>
            <a:r>
              <a:rPr sz="1100" spc="5" dirty="0">
                <a:latin typeface="Arial"/>
                <a:cs typeface="Arial"/>
              </a:rPr>
              <a:t>represent </a:t>
            </a:r>
            <a:r>
              <a:rPr sz="1100" spc="10" dirty="0">
                <a:latin typeface="Arial"/>
                <a:cs typeface="Arial"/>
              </a:rPr>
              <a:t>the behind-the-meter </a:t>
            </a:r>
            <a:r>
              <a:rPr sz="1100" spc="5" dirty="0">
                <a:latin typeface="Arial"/>
                <a:cs typeface="Arial"/>
              </a:rPr>
              <a:t>opportunities </a:t>
            </a:r>
            <a:r>
              <a:rPr sz="1100" spc="10" dirty="0">
                <a:latin typeface="Arial"/>
                <a:cs typeface="Arial"/>
              </a:rPr>
              <a:t>for high-end customers. Increased </a:t>
            </a:r>
            <a:r>
              <a:rPr sz="1100" spc="5" dirty="0">
                <a:latin typeface="Arial"/>
                <a:cs typeface="Arial"/>
              </a:rPr>
              <a:t>resource  adequacy, grid </a:t>
            </a:r>
            <a:r>
              <a:rPr sz="1100" spc="10" dirty="0">
                <a:latin typeface="Arial"/>
                <a:cs typeface="Arial"/>
              </a:rPr>
              <a:t>management, and capital expense </a:t>
            </a:r>
            <a:r>
              <a:rPr sz="1100" spc="5" dirty="0">
                <a:latin typeface="Arial"/>
                <a:cs typeface="Arial"/>
              </a:rPr>
              <a:t>deferral are </a:t>
            </a:r>
            <a:r>
              <a:rPr sz="1100" spc="15" dirty="0">
                <a:latin typeface="Arial"/>
                <a:cs typeface="Arial"/>
              </a:rPr>
              <a:t>some </a:t>
            </a:r>
            <a:r>
              <a:rPr sz="1100" spc="1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opportunities </a:t>
            </a:r>
            <a:r>
              <a:rPr sz="1100" spc="10" dirty="0">
                <a:latin typeface="Arial"/>
                <a:cs typeface="Arial"/>
              </a:rPr>
              <a:t>for </a:t>
            </a:r>
            <a:r>
              <a:rPr sz="1100" spc="5" dirty="0">
                <a:latin typeface="Arial"/>
                <a:cs typeface="Arial"/>
              </a:rPr>
              <a:t>distribution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utilities.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800" i="1" spc="5" dirty="0">
                <a:solidFill>
                  <a:srgbClr val="0D0D0D"/>
                </a:solidFill>
                <a:latin typeface="Carlito"/>
                <a:cs typeface="Carlito"/>
              </a:rPr>
              <a:t>Source:</a:t>
            </a:r>
            <a:r>
              <a:rPr sz="800" i="1" spc="-5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800" i="1" spc="10" dirty="0">
                <a:solidFill>
                  <a:srgbClr val="0D0D0D"/>
                </a:solidFill>
                <a:latin typeface="Carlito"/>
                <a:cs typeface="Carlito"/>
              </a:rPr>
              <a:t>GreenCape</a:t>
            </a:r>
            <a:endParaRPr sz="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80" y="4991100"/>
            <a:ext cx="1761744" cy="387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6863" y="202692"/>
            <a:ext cx="7602220" cy="839469"/>
            <a:chOff x="816863" y="202692"/>
            <a:chExt cx="7602220" cy="839469"/>
          </a:xfrm>
        </p:grpSpPr>
        <p:sp>
          <p:nvSpPr>
            <p:cNvPr id="4" name="object 4"/>
            <p:cNvSpPr/>
            <p:nvPr/>
          </p:nvSpPr>
          <p:spPr>
            <a:xfrm>
              <a:off x="816863" y="202692"/>
              <a:ext cx="7602220" cy="760730"/>
            </a:xfrm>
            <a:custGeom>
              <a:avLst/>
              <a:gdLst/>
              <a:ahLst/>
              <a:cxnLst/>
              <a:rect l="l" t="t" r="r" b="b"/>
              <a:pathLst>
                <a:path w="7602220" h="760730">
                  <a:moveTo>
                    <a:pt x="7601711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7601711" y="760476"/>
                  </a:lnTo>
                  <a:lnTo>
                    <a:pt x="76017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8875" y="254507"/>
              <a:ext cx="2861310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130"/>
              </a:spcBef>
            </a:pPr>
            <a:r>
              <a:rPr spc="-15" dirty="0"/>
              <a:t>Green</a:t>
            </a:r>
            <a:r>
              <a:rPr spc="20" dirty="0"/>
              <a:t> </a:t>
            </a:r>
            <a:r>
              <a:rPr spc="-30" dirty="0"/>
              <a:t>Transport</a:t>
            </a:r>
          </a:p>
        </p:txBody>
      </p:sp>
      <p:sp>
        <p:nvSpPr>
          <p:cNvPr id="7" name="object 7"/>
          <p:cNvSpPr/>
          <p:nvPr/>
        </p:nvSpPr>
        <p:spPr>
          <a:xfrm>
            <a:off x="8065799" y="4375134"/>
            <a:ext cx="851882" cy="142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78851" y="4336491"/>
            <a:ext cx="8337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5" dirty="0">
                <a:solidFill>
                  <a:srgbClr val="0D0D0D"/>
                </a:solidFill>
                <a:latin typeface="Carlito"/>
                <a:cs typeface="Carlito"/>
              </a:rPr>
              <a:t>Source:</a:t>
            </a:r>
            <a:r>
              <a:rPr sz="800" i="1" spc="-2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800" i="1" spc="10" dirty="0">
                <a:solidFill>
                  <a:srgbClr val="0D0D0D"/>
                </a:solidFill>
                <a:latin typeface="Carlito"/>
                <a:cs typeface="Carlito"/>
              </a:rPr>
              <a:t>GreenCape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558" y="1075435"/>
            <a:ext cx="7103109" cy="29495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62585" marR="161925" indent="-350520">
              <a:lnSpc>
                <a:spcPts val="1620"/>
              </a:lnSpc>
              <a:spcBef>
                <a:spcPts val="305"/>
              </a:spcBef>
              <a:buChar char="•"/>
              <a:tabLst>
                <a:tab pos="362585" algn="l"/>
                <a:tab pos="363220" algn="l"/>
              </a:tabLst>
            </a:pPr>
            <a:r>
              <a:rPr sz="1500" dirty="0">
                <a:latin typeface="Arial"/>
                <a:cs typeface="Arial"/>
              </a:rPr>
              <a:t>Demand for transport increasing steadily leading to increased </a:t>
            </a:r>
            <a:r>
              <a:rPr sz="1500" spc="-5" dirty="0">
                <a:latin typeface="Arial"/>
                <a:cs typeface="Arial"/>
              </a:rPr>
              <a:t>GHG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emissions  </a:t>
            </a:r>
            <a:r>
              <a:rPr sz="1500" spc="-5" dirty="0">
                <a:latin typeface="Arial"/>
                <a:cs typeface="Arial"/>
              </a:rPr>
              <a:t>and </a:t>
            </a:r>
            <a:r>
              <a:rPr sz="1500" dirty="0">
                <a:latin typeface="Arial"/>
                <a:cs typeface="Arial"/>
              </a:rPr>
              <a:t>burning of fossil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fuels</a:t>
            </a:r>
            <a:endParaRPr sz="1500">
              <a:latin typeface="Arial"/>
              <a:cs typeface="Arial"/>
            </a:endParaRPr>
          </a:p>
          <a:p>
            <a:pPr marL="362585" marR="565785" indent="-350520">
              <a:lnSpc>
                <a:spcPts val="1620"/>
              </a:lnSpc>
              <a:spcBef>
                <a:spcPts val="295"/>
              </a:spcBef>
              <a:buChar char="•"/>
              <a:tabLst>
                <a:tab pos="362585" algn="l"/>
                <a:tab pos="363220" algn="l"/>
              </a:tabLst>
            </a:pPr>
            <a:r>
              <a:rPr sz="1500" dirty="0">
                <a:latin typeface="Arial"/>
                <a:cs typeface="Arial"/>
              </a:rPr>
              <a:t>A Multi-faceted approach </a:t>
            </a:r>
            <a:r>
              <a:rPr sz="1500" spc="-5" dirty="0">
                <a:latin typeface="Arial"/>
                <a:cs typeface="Arial"/>
              </a:rPr>
              <a:t>is </a:t>
            </a:r>
            <a:r>
              <a:rPr sz="1500" dirty="0">
                <a:latin typeface="Arial"/>
                <a:cs typeface="Arial"/>
              </a:rPr>
              <a:t>required – </a:t>
            </a:r>
            <a:r>
              <a:rPr sz="1500" spc="-5" dirty="0">
                <a:latin typeface="Arial"/>
                <a:cs typeface="Arial"/>
              </a:rPr>
              <a:t>need </a:t>
            </a:r>
            <a:r>
              <a:rPr sz="1500" dirty="0">
                <a:latin typeface="Arial"/>
                <a:cs typeface="Arial"/>
              </a:rPr>
              <a:t>for </a:t>
            </a:r>
            <a:r>
              <a:rPr sz="1500" spc="-5" dirty="0">
                <a:latin typeface="Arial"/>
                <a:cs typeface="Arial"/>
              </a:rPr>
              <a:t>more </a:t>
            </a:r>
            <a:r>
              <a:rPr sz="1500" dirty="0">
                <a:latin typeface="Arial"/>
                <a:cs typeface="Arial"/>
              </a:rPr>
              <a:t>energy </a:t>
            </a:r>
            <a:r>
              <a:rPr sz="1500" spc="-5" dirty="0">
                <a:latin typeface="Arial"/>
                <a:cs typeface="Arial"/>
              </a:rPr>
              <a:t>efficient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and  environmentally </a:t>
            </a:r>
            <a:r>
              <a:rPr sz="1500" dirty="0">
                <a:latin typeface="Arial"/>
                <a:cs typeface="Arial"/>
              </a:rPr>
              <a:t>friendly modes of transport </a:t>
            </a:r>
            <a:r>
              <a:rPr sz="1500" spc="-5" dirty="0">
                <a:latin typeface="Arial"/>
                <a:cs typeface="Arial"/>
              </a:rPr>
              <a:t>and vehicle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technology</a:t>
            </a:r>
            <a:endParaRPr sz="1500">
              <a:latin typeface="Arial"/>
              <a:cs typeface="Arial"/>
            </a:endParaRPr>
          </a:p>
          <a:p>
            <a:pPr marL="362585" marR="165735" indent="-350520">
              <a:lnSpc>
                <a:spcPts val="1620"/>
              </a:lnSpc>
              <a:spcBef>
                <a:spcPts val="305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500" b="1" dirty="0">
                <a:latin typeface="Arial"/>
                <a:cs typeface="Arial"/>
              </a:rPr>
              <a:t>Electric </a:t>
            </a:r>
            <a:r>
              <a:rPr sz="1500" b="1" spc="-5" dirty="0">
                <a:latin typeface="Arial"/>
                <a:cs typeface="Arial"/>
              </a:rPr>
              <a:t>vehicle </a:t>
            </a:r>
            <a:r>
              <a:rPr sz="1500" b="1" dirty="0">
                <a:latin typeface="Arial"/>
                <a:cs typeface="Arial"/>
              </a:rPr>
              <a:t>infrastructure </a:t>
            </a:r>
            <a:r>
              <a:rPr sz="1500" b="1" spc="-5" dirty="0">
                <a:latin typeface="Arial"/>
                <a:cs typeface="Arial"/>
              </a:rPr>
              <a:t>and </a:t>
            </a:r>
            <a:r>
              <a:rPr sz="1500" b="1" spc="-10" dirty="0">
                <a:latin typeface="Arial"/>
                <a:cs typeface="Arial"/>
              </a:rPr>
              <a:t>value </a:t>
            </a:r>
            <a:r>
              <a:rPr sz="1500" b="1" spc="-5" dirty="0">
                <a:latin typeface="Arial"/>
                <a:cs typeface="Arial"/>
              </a:rPr>
              <a:t>chain </a:t>
            </a:r>
            <a:r>
              <a:rPr sz="1500" spc="-5" dirty="0">
                <a:latin typeface="Arial"/>
                <a:cs typeface="Arial"/>
              </a:rPr>
              <a:t>development, hydrogen </a:t>
            </a:r>
            <a:r>
              <a:rPr sz="1500" dirty="0">
                <a:latin typeface="Arial"/>
                <a:cs typeface="Arial"/>
              </a:rPr>
              <a:t>fuel  </a:t>
            </a:r>
            <a:r>
              <a:rPr sz="1500" spc="-5" dirty="0">
                <a:latin typeface="Arial"/>
                <a:cs typeface="Arial"/>
              </a:rPr>
              <a:t>cell based systems, </a:t>
            </a:r>
            <a:r>
              <a:rPr sz="1500" dirty="0">
                <a:latin typeface="Arial"/>
                <a:cs typeface="Arial"/>
              </a:rPr>
              <a:t>greener </a:t>
            </a:r>
            <a:r>
              <a:rPr sz="1500" spc="-5" dirty="0">
                <a:latin typeface="Arial"/>
                <a:cs typeface="Arial"/>
              </a:rPr>
              <a:t>component </a:t>
            </a:r>
            <a:r>
              <a:rPr sz="1500" dirty="0">
                <a:latin typeface="Arial"/>
                <a:cs typeface="Arial"/>
              </a:rPr>
              <a:t>materials </a:t>
            </a:r>
            <a:r>
              <a:rPr sz="1500" spc="-5" dirty="0">
                <a:latin typeface="Arial"/>
                <a:cs typeface="Arial"/>
              </a:rPr>
              <a:t>are some </a:t>
            </a:r>
            <a:r>
              <a:rPr sz="1500" dirty="0">
                <a:latin typeface="Arial"/>
                <a:cs typeface="Arial"/>
              </a:rPr>
              <a:t>of the </a:t>
            </a:r>
            <a:r>
              <a:rPr sz="1500" spc="-5" dirty="0">
                <a:latin typeface="Arial"/>
                <a:cs typeface="Arial"/>
              </a:rPr>
              <a:t>key  </a:t>
            </a:r>
            <a:r>
              <a:rPr sz="1500" dirty="0">
                <a:latin typeface="Arial"/>
                <a:cs typeface="Arial"/>
              </a:rPr>
              <a:t>opportunities</a:t>
            </a:r>
            <a:endParaRPr sz="1500">
              <a:latin typeface="Arial"/>
              <a:cs typeface="Arial"/>
            </a:endParaRPr>
          </a:p>
          <a:p>
            <a:pPr marL="363220" indent="-350520">
              <a:lnSpc>
                <a:spcPct val="100000"/>
              </a:lnSpc>
              <a:spcBef>
                <a:spcPts val="95"/>
              </a:spcBef>
              <a:buChar char="•"/>
              <a:tabLst>
                <a:tab pos="362585" algn="l"/>
                <a:tab pos="363220" algn="l"/>
              </a:tabLst>
            </a:pPr>
            <a:r>
              <a:rPr sz="1500" spc="-5" dirty="0">
                <a:latin typeface="Arial"/>
                <a:cs typeface="Arial"/>
              </a:rPr>
              <a:t>New Energy </a:t>
            </a:r>
            <a:r>
              <a:rPr sz="1500" spc="-15" dirty="0">
                <a:latin typeface="Arial"/>
                <a:cs typeface="Arial"/>
              </a:rPr>
              <a:t>Vehicle </a:t>
            </a:r>
            <a:r>
              <a:rPr sz="1500" dirty="0">
                <a:latin typeface="Arial"/>
                <a:cs typeface="Arial"/>
              </a:rPr>
              <a:t>Green </a:t>
            </a:r>
            <a:r>
              <a:rPr sz="1500" spc="-5" dirty="0">
                <a:latin typeface="Arial"/>
                <a:cs typeface="Arial"/>
              </a:rPr>
              <a:t>Paper </a:t>
            </a:r>
            <a:r>
              <a:rPr sz="1500" dirty="0">
                <a:latin typeface="Arial"/>
                <a:cs typeface="Arial"/>
              </a:rPr>
              <a:t>released for </a:t>
            </a:r>
            <a:r>
              <a:rPr sz="1500" spc="-5" dirty="0">
                <a:latin typeface="Arial"/>
                <a:cs typeface="Arial"/>
              </a:rPr>
              <a:t>public </a:t>
            </a:r>
            <a:r>
              <a:rPr sz="1500" dirty="0">
                <a:latin typeface="Arial"/>
                <a:cs typeface="Arial"/>
              </a:rPr>
              <a:t>comment </a:t>
            </a:r>
            <a:r>
              <a:rPr sz="1500" spc="-5" dirty="0">
                <a:latin typeface="Arial"/>
                <a:cs typeface="Arial"/>
              </a:rPr>
              <a:t>on 18 May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2021</a:t>
            </a:r>
            <a:endParaRPr sz="1500">
              <a:latin typeface="Arial"/>
              <a:cs typeface="Arial"/>
            </a:endParaRPr>
          </a:p>
          <a:p>
            <a:pPr marL="402590">
              <a:lnSpc>
                <a:spcPct val="100000"/>
              </a:lnSpc>
              <a:spcBef>
                <a:spcPts val="120"/>
              </a:spcBef>
            </a:pPr>
            <a:r>
              <a:rPr sz="1500" spc="-5" dirty="0">
                <a:latin typeface="Arial"/>
                <a:cs typeface="Arial"/>
              </a:rPr>
              <a:t>Focus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areas:</a:t>
            </a:r>
            <a:endParaRPr sz="1500">
              <a:latin typeface="Arial"/>
              <a:cs typeface="Arial"/>
            </a:endParaRPr>
          </a:p>
          <a:p>
            <a:pPr marL="763905" marR="760730">
              <a:lnSpc>
                <a:spcPct val="107800"/>
              </a:lnSpc>
              <a:spcBef>
                <a:spcPts val="25"/>
              </a:spcBef>
            </a:pPr>
            <a:r>
              <a:rPr sz="900" b="1" dirty="0">
                <a:latin typeface="Arial"/>
                <a:cs typeface="Arial"/>
              </a:rPr>
              <a:t>New energy </a:t>
            </a:r>
            <a:r>
              <a:rPr sz="900" b="1" spc="-5" dirty="0">
                <a:latin typeface="Arial"/>
                <a:cs typeface="Arial"/>
              </a:rPr>
              <a:t>vehicles </a:t>
            </a:r>
            <a:r>
              <a:rPr sz="900" b="1" dirty="0">
                <a:latin typeface="Arial"/>
                <a:cs typeface="Arial"/>
              </a:rPr>
              <a:t>(including electric, </a:t>
            </a:r>
            <a:r>
              <a:rPr sz="900" b="1" spc="-10" dirty="0">
                <a:latin typeface="Arial"/>
                <a:cs typeface="Arial"/>
              </a:rPr>
              <a:t>hybrid, </a:t>
            </a:r>
            <a:r>
              <a:rPr sz="900" b="1" spc="-5" dirty="0">
                <a:latin typeface="Arial"/>
                <a:cs typeface="Arial"/>
              </a:rPr>
              <a:t>hydrogen) </a:t>
            </a:r>
            <a:r>
              <a:rPr sz="900" b="1" dirty="0">
                <a:latin typeface="Arial"/>
                <a:cs typeface="Arial"/>
              </a:rPr>
              <a:t>– passenger </a:t>
            </a:r>
            <a:r>
              <a:rPr sz="900" b="1" spc="-5" dirty="0">
                <a:latin typeface="Arial"/>
                <a:cs typeface="Arial"/>
              </a:rPr>
              <a:t>vehicles a </a:t>
            </a:r>
            <a:r>
              <a:rPr sz="900" b="1" dirty="0">
                <a:latin typeface="Arial"/>
                <a:cs typeface="Arial"/>
              </a:rPr>
              <a:t>specific opportunity  </a:t>
            </a:r>
            <a:r>
              <a:rPr sz="900" b="1" spc="-5" dirty="0">
                <a:latin typeface="Arial"/>
                <a:cs typeface="Arial"/>
              </a:rPr>
              <a:t>Green </a:t>
            </a:r>
            <a:r>
              <a:rPr sz="900" b="1" dirty="0">
                <a:latin typeface="Arial"/>
                <a:cs typeface="Arial"/>
              </a:rPr>
              <a:t>fuels – including biogas; compressed natural gas;</a:t>
            </a:r>
            <a:r>
              <a:rPr sz="900" b="1" spc="-1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biofuels</a:t>
            </a:r>
            <a:endParaRPr sz="900">
              <a:latin typeface="Arial"/>
              <a:cs typeface="Arial"/>
            </a:endParaRPr>
          </a:p>
          <a:p>
            <a:pPr marL="76390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Fuel cells – platinum beneficiation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strategy</a:t>
            </a:r>
            <a:endParaRPr sz="900">
              <a:latin typeface="Arial"/>
              <a:cs typeface="Arial"/>
            </a:endParaRPr>
          </a:p>
          <a:p>
            <a:pPr marL="362585" marR="167005" indent="-350520">
              <a:lnSpc>
                <a:spcPts val="1620"/>
              </a:lnSpc>
              <a:spcBef>
                <a:spcPts val="310"/>
              </a:spcBef>
              <a:buChar char="•"/>
              <a:tabLst>
                <a:tab pos="362585" algn="l"/>
                <a:tab pos="363220" algn="l"/>
              </a:tabLst>
            </a:pPr>
            <a:r>
              <a:rPr sz="1500" dirty="0">
                <a:latin typeface="Arial"/>
                <a:cs typeface="Arial"/>
              </a:rPr>
              <a:t>Recommendations to </a:t>
            </a:r>
            <a:r>
              <a:rPr sz="1500" spc="-5" dirty="0">
                <a:latin typeface="Arial"/>
                <a:cs typeface="Arial"/>
              </a:rPr>
              <a:t>Advance </a:t>
            </a:r>
            <a:r>
              <a:rPr sz="1500" dirty="0">
                <a:latin typeface="Arial"/>
                <a:cs typeface="Arial"/>
              </a:rPr>
              <a:t>South</a:t>
            </a:r>
            <a:r>
              <a:rPr sz="1500" spc="-3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Africa’s New </a:t>
            </a:r>
            <a:r>
              <a:rPr sz="1500" dirty="0">
                <a:latin typeface="Arial"/>
                <a:cs typeface="Arial"/>
              </a:rPr>
              <a:t>Energy </a:t>
            </a:r>
            <a:r>
              <a:rPr sz="1500" spc="-15" dirty="0">
                <a:latin typeface="Arial"/>
                <a:cs typeface="Arial"/>
              </a:rPr>
              <a:t>Vehicle </a:t>
            </a:r>
            <a:r>
              <a:rPr sz="1500" dirty="0">
                <a:latin typeface="Arial"/>
                <a:cs typeface="Arial"/>
              </a:rPr>
              <a:t>Market and  Domestic </a:t>
            </a:r>
            <a:r>
              <a:rPr sz="1500" spc="-5" dirty="0">
                <a:latin typeface="Arial"/>
                <a:cs typeface="Arial"/>
              </a:rPr>
              <a:t>supply Chain </a:t>
            </a:r>
            <a:r>
              <a:rPr sz="1500" dirty="0">
                <a:latin typeface="Arial"/>
                <a:cs typeface="Arial"/>
              </a:rPr>
              <a:t>released </a:t>
            </a:r>
            <a:r>
              <a:rPr sz="1500" spc="-5" dirty="0">
                <a:latin typeface="Arial"/>
                <a:cs typeface="Arial"/>
              </a:rPr>
              <a:t>in </a:t>
            </a:r>
            <a:r>
              <a:rPr sz="1500" dirty="0">
                <a:latin typeface="Arial"/>
                <a:cs typeface="Arial"/>
              </a:rPr>
              <a:t>February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2022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87395" y="4338828"/>
            <a:ext cx="3044952" cy="1304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021205"/>
            <a:ext cx="771144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5380">
              <a:lnSpc>
                <a:spcPct val="100000"/>
              </a:lnSpc>
              <a:spcBef>
                <a:spcPts val="100"/>
              </a:spcBef>
            </a:pPr>
            <a:r>
              <a:rPr sz="5400" b="0" spc="-50" dirty="0">
                <a:solidFill>
                  <a:schemeClr val="tx1"/>
                </a:solidFill>
                <a:latin typeface="Arial Black"/>
                <a:cs typeface="Arial Black"/>
              </a:rPr>
              <a:t>HEALTH </a:t>
            </a:r>
            <a:r>
              <a:rPr sz="5400" b="0" dirty="0">
                <a:solidFill>
                  <a:schemeClr val="tx1"/>
                </a:solidFill>
                <a:latin typeface="Arial Black"/>
                <a:cs typeface="Arial Black"/>
              </a:rPr>
              <a:t>CARE  </a:t>
            </a:r>
            <a:r>
              <a:rPr sz="5400" b="0" spc="-5" dirty="0">
                <a:solidFill>
                  <a:schemeClr val="tx1"/>
                </a:solidFill>
                <a:latin typeface="Arial Black"/>
                <a:cs typeface="Arial Black"/>
              </a:rPr>
              <a:t>PHARM</a:t>
            </a:r>
            <a:r>
              <a:rPr sz="5400" b="0" spc="-110" dirty="0">
                <a:solidFill>
                  <a:schemeClr val="tx1"/>
                </a:solidFill>
                <a:latin typeface="Arial Black"/>
                <a:cs typeface="Arial Black"/>
              </a:rPr>
              <a:t>A</a:t>
            </a:r>
            <a:r>
              <a:rPr sz="5400" b="0" dirty="0">
                <a:solidFill>
                  <a:schemeClr val="tx1"/>
                </a:solidFill>
                <a:latin typeface="Arial Black"/>
                <a:cs typeface="Arial Black"/>
              </a:rPr>
              <a:t>CEUTICALS</a:t>
            </a:r>
            <a:endParaRPr sz="540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228600"/>
            <a:ext cx="8229600" cy="95250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535"/>
              </a:lnSpc>
            </a:pPr>
            <a:r>
              <a:rPr sz="3300" b="1" spc="-30" dirty="0">
                <a:latin typeface="Carlito"/>
                <a:cs typeface="Carlito"/>
              </a:rPr>
              <a:t>ADVANCED </a:t>
            </a:r>
            <a:r>
              <a:rPr sz="3300" b="1" spc="-20" dirty="0">
                <a:latin typeface="Carlito"/>
                <a:cs typeface="Carlito"/>
              </a:rPr>
              <a:t>MANUFACTURING</a:t>
            </a:r>
            <a:r>
              <a:rPr sz="3300" b="1" dirty="0">
                <a:latin typeface="Carlito"/>
                <a:cs typeface="Carlito"/>
              </a:rPr>
              <a:t> </a:t>
            </a:r>
            <a:r>
              <a:rPr sz="3300" b="1" spc="-10" dirty="0">
                <a:latin typeface="Carlito"/>
                <a:cs typeface="Carlito"/>
              </a:rPr>
              <a:t>INDUSTRIES:</a:t>
            </a:r>
            <a:endParaRPr sz="33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300" b="1" spc="-5" dirty="0">
                <a:latin typeface="Carlito"/>
                <a:cs typeface="Carlito"/>
              </a:rPr>
              <a:t>MEDICAL </a:t>
            </a:r>
            <a:r>
              <a:rPr sz="3300" b="1" spc="-10" dirty="0">
                <a:latin typeface="Carlito"/>
                <a:cs typeface="Carlito"/>
              </a:rPr>
              <a:t>DEVICES</a:t>
            </a:r>
            <a:r>
              <a:rPr sz="3300" b="1" spc="20" dirty="0">
                <a:latin typeface="Carlito"/>
                <a:cs typeface="Carlito"/>
              </a:rPr>
              <a:t> </a:t>
            </a:r>
            <a:r>
              <a:rPr sz="3300" b="1" spc="-20" dirty="0">
                <a:latin typeface="Carlito"/>
                <a:cs typeface="Carlito"/>
              </a:rPr>
              <a:t>OVERVIEW</a:t>
            </a:r>
            <a:endParaRPr sz="33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528" y="1326337"/>
            <a:ext cx="8000365" cy="389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2055"/>
              </a:lnSpc>
              <a:spcBef>
                <a:spcPts val="100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Medical Devices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Pharmaceutical sector 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priority sector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ts val="2055"/>
              </a:lnSpc>
            </a:pPr>
            <a:r>
              <a:rPr sz="1800" spc="-5" dirty="0">
                <a:latin typeface="Arial"/>
                <a:cs typeface="Arial"/>
              </a:rPr>
              <a:t>South </a:t>
            </a:r>
            <a:r>
              <a:rPr sz="1800" dirty="0">
                <a:latin typeface="Arial"/>
                <a:cs typeface="Arial"/>
              </a:rPr>
              <a:t>African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economy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215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sector is premised on a </a:t>
            </a:r>
            <a:r>
              <a:rPr sz="1800" spc="-15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tier system (Private and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public)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ts val="2050"/>
              </a:lnSpc>
              <a:spcBef>
                <a:spcPts val="219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sector contributes significantly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economic </a:t>
            </a:r>
            <a:r>
              <a:rPr sz="1800" spc="-10" dirty="0">
                <a:latin typeface="Arial"/>
                <a:cs typeface="Arial"/>
              </a:rPr>
              <a:t>growth, </a:t>
            </a:r>
            <a:r>
              <a:rPr sz="1800" spc="-5" dirty="0">
                <a:latin typeface="Arial"/>
                <a:cs typeface="Arial"/>
              </a:rPr>
              <a:t>job creation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ts val="2050"/>
              </a:lnSpc>
            </a:pPr>
            <a:r>
              <a:rPr sz="1800" spc="-5" dirty="0">
                <a:latin typeface="Arial"/>
                <a:cs typeface="Arial"/>
              </a:rPr>
              <a:t>quality of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life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215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Market is dependent on imports </a:t>
            </a:r>
            <a:r>
              <a:rPr sz="1800" dirty="0">
                <a:latin typeface="Arial"/>
                <a:cs typeface="Arial"/>
              </a:rPr>
              <a:t>(Fitch </a:t>
            </a:r>
            <a:r>
              <a:rPr sz="1800" spc="-5" dirty="0">
                <a:latin typeface="Arial"/>
                <a:cs typeface="Arial"/>
              </a:rPr>
              <a:t>Solutions,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2021)</a:t>
            </a:r>
            <a:endParaRPr sz="1800">
              <a:latin typeface="Arial"/>
              <a:cs typeface="Arial"/>
            </a:endParaRPr>
          </a:p>
          <a:p>
            <a:pPr marL="304800" marR="31115" indent="-292735">
              <a:lnSpc>
                <a:spcPts val="1939"/>
              </a:lnSpc>
              <a:spcBef>
                <a:spcPts val="465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10" dirty="0">
                <a:latin typeface="Arial"/>
                <a:cs typeface="Arial"/>
              </a:rPr>
              <a:t>Fewer </a:t>
            </a:r>
            <a:r>
              <a:rPr sz="1800" spc="-5" dirty="0">
                <a:latin typeface="Arial"/>
                <a:cs typeface="Arial"/>
              </a:rPr>
              <a:t>than 5%of local industry </a:t>
            </a:r>
            <a:r>
              <a:rPr sz="1800" spc="-10" dirty="0">
                <a:latin typeface="Arial"/>
                <a:cs typeface="Arial"/>
              </a:rPr>
              <a:t>players </a:t>
            </a:r>
            <a:r>
              <a:rPr sz="1800" spc="-5" dirty="0">
                <a:latin typeface="Arial"/>
                <a:cs typeface="Arial"/>
              </a:rPr>
              <a:t>manufacture devices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more than  76%of devices being imported (Who </a:t>
            </a:r>
            <a:r>
              <a:rPr sz="1800" spc="-10" dirty="0">
                <a:latin typeface="Arial"/>
                <a:cs typeface="Arial"/>
              </a:rPr>
              <a:t>Owns </a:t>
            </a:r>
            <a:r>
              <a:rPr sz="1800" dirty="0">
                <a:latin typeface="Arial"/>
                <a:cs typeface="Arial"/>
              </a:rPr>
              <a:t>Whom,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2019)</a:t>
            </a:r>
            <a:endParaRPr sz="1800">
              <a:latin typeface="Arial"/>
              <a:cs typeface="Arial"/>
            </a:endParaRPr>
          </a:p>
          <a:p>
            <a:pPr marL="304800" marR="42545" indent="-292735">
              <a:lnSpc>
                <a:spcPts val="1939"/>
              </a:lnSpc>
              <a:spcBef>
                <a:spcPts val="445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South </a:t>
            </a:r>
            <a:r>
              <a:rPr sz="1800" dirty="0">
                <a:latin typeface="Arial"/>
                <a:cs typeface="Arial"/>
              </a:rPr>
              <a:t>Africa </a:t>
            </a:r>
            <a:r>
              <a:rPr sz="1800" spc="-5" dirty="0">
                <a:latin typeface="Arial"/>
                <a:cs typeface="Arial"/>
              </a:rPr>
              <a:t>has a large number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players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350 and 600  suppliers ranging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companies listed on </a:t>
            </a:r>
            <a:r>
              <a:rPr sz="1800" dirty="0">
                <a:latin typeface="Arial"/>
                <a:cs typeface="Arial"/>
              </a:rPr>
              <a:t>the JSE to </a:t>
            </a:r>
            <a:r>
              <a:rPr sz="1800" spc="-5" dirty="0">
                <a:latin typeface="Arial"/>
                <a:cs typeface="Arial"/>
              </a:rPr>
              <a:t>agency traders </a:t>
            </a:r>
            <a:r>
              <a:rPr sz="1800" dirty="0">
                <a:latin typeface="Arial"/>
                <a:cs typeface="Arial"/>
              </a:rPr>
              <a:t>(Who  </a:t>
            </a:r>
            <a:r>
              <a:rPr sz="1800" spc="-15" dirty="0">
                <a:latin typeface="Arial"/>
                <a:cs typeface="Arial"/>
              </a:rPr>
              <a:t>Owns </a:t>
            </a:r>
            <a:r>
              <a:rPr sz="1800" dirty="0">
                <a:latin typeface="Arial"/>
                <a:cs typeface="Arial"/>
              </a:rPr>
              <a:t>Whom,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2019)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ts val="2055"/>
              </a:lnSpc>
              <a:spcBef>
                <a:spcPts val="195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Potential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emergent </a:t>
            </a:r>
            <a:r>
              <a:rPr sz="1800" spc="-5" dirty="0">
                <a:latin typeface="Arial"/>
                <a:cs typeface="Arial"/>
              </a:rPr>
              <a:t>collaborative model capable of </a:t>
            </a:r>
            <a:r>
              <a:rPr sz="1800" spc="-10" dirty="0">
                <a:latin typeface="Arial"/>
                <a:cs typeface="Arial"/>
              </a:rPr>
              <a:t>developing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ts val="2055"/>
              </a:lnSpc>
            </a:pPr>
            <a:r>
              <a:rPr sz="1800" spc="-5" dirty="0">
                <a:latin typeface="Arial"/>
                <a:cs typeface="Arial"/>
              </a:rPr>
              <a:t>manufacturing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products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215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Development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 masterplan </a:t>
            </a:r>
            <a:r>
              <a:rPr sz="1800" dirty="0">
                <a:latin typeface="Arial"/>
                <a:cs typeface="Arial"/>
              </a:rPr>
              <a:t>for the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sector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58514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295"/>
              </a:spcBef>
            </a:pPr>
            <a:r>
              <a:rPr sz="3200" spc="-20" dirty="0"/>
              <a:t>Investment </a:t>
            </a:r>
            <a:r>
              <a:rPr sz="3200" spc="-5" dirty="0"/>
              <a:t>Opportunities in</a:t>
            </a:r>
            <a:r>
              <a:rPr sz="3200" spc="55" dirty="0"/>
              <a:t> </a:t>
            </a:r>
            <a:r>
              <a:rPr sz="3200" spc="-10" dirty="0"/>
              <a:t>Healthcare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22528" y="1285189"/>
            <a:ext cx="7426325" cy="380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ts val="2270"/>
              </a:lnSpc>
              <a:spcBef>
                <a:spcPts val="100"/>
              </a:spcBef>
              <a:buFont typeface="Wingdings"/>
              <a:buChar char=""/>
              <a:tabLst>
                <a:tab pos="305435" algn="l"/>
              </a:tabLst>
            </a:pPr>
            <a:r>
              <a:rPr sz="2100" spc="-10" dirty="0">
                <a:latin typeface="Carlito"/>
                <a:cs typeface="Carlito"/>
              </a:rPr>
              <a:t>Development </a:t>
            </a:r>
            <a:r>
              <a:rPr sz="2100" spc="-5" dirty="0">
                <a:latin typeface="Carlito"/>
                <a:cs typeface="Carlito"/>
              </a:rPr>
              <a:t>of </a:t>
            </a:r>
            <a:r>
              <a:rPr sz="2100" spc="-10" dirty="0">
                <a:latin typeface="Carlito"/>
                <a:cs typeface="Carlito"/>
              </a:rPr>
              <a:t>value </a:t>
            </a:r>
            <a:r>
              <a:rPr sz="2100" dirty="0">
                <a:latin typeface="Carlito"/>
                <a:cs typeface="Carlito"/>
              </a:rPr>
              <a:t>chains </a:t>
            </a:r>
            <a:r>
              <a:rPr sz="2100" spc="-20" dirty="0">
                <a:latin typeface="Carlito"/>
                <a:cs typeface="Carlito"/>
              </a:rPr>
              <a:t>for </a:t>
            </a:r>
            <a:r>
              <a:rPr sz="2100" dirty="0">
                <a:latin typeface="Carlito"/>
                <a:cs typeface="Carlito"/>
              </a:rPr>
              <a:t>the </a:t>
            </a:r>
            <a:r>
              <a:rPr sz="2100" spc="-5" dirty="0">
                <a:latin typeface="Carlito"/>
                <a:cs typeface="Carlito"/>
              </a:rPr>
              <a:t>Medical Devices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45" dirty="0">
                <a:latin typeface="Carlito"/>
                <a:cs typeface="Carlito"/>
              </a:rPr>
              <a:t> </a:t>
            </a:r>
            <a:r>
              <a:rPr sz="2100" spc="-5" dirty="0">
                <a:latin typeface="Carlito"/>
                <a:cs typeface="Carlito"/>
              </a:rPr>
              <a:t>medical</a:t>
            </a:r>
            <a:endParaRPr sz="2100" dirty="0">
              <a:latin typeface="Carlito"/>
              <a:cs typeface="Carlito"/>
            </a:endParaRPr>
          </a:p>
          <a:p>
            <a:pPr marL="304800">
              <a:lnSpc>
                <a:spcPts val="2270"/>
              </a:lnSpc>
            </a:pPr>
            <a:r>
              <a:rPr sz="2100" spc="-5" dirty="0">
                <a:latin typeface="Carlito"/>
                <a:cs typeface="Carlito"/>
              </a:rPr>
              <a:t>consumables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spc="-5" dirty="0">
                <a:latin typeface="Carlito"/>
                <a:cs typeface="Carlito"/>
              </a:rPr>
              <a:t>Industry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10" dirty="0">
                <a:latin typeface="Carlito"/>
                <a:cs typeface="Carlito"/>
              </a:rPr>
              <a:t>Surgical </a:t>
            </a:r>
            <a:r>
              <a:rPr sz="2100" dirty="0">
                <a:latin typeface="Carlito"/>
                <a:cs typeface="Carlito"/>
              </a:rPr>
              <a:t>Appliances, </a:t>
            </a:r>
            <a:r>
              <a:rPr sz="2100" spc="-5" dirty="0">
                <a:latin typeface="Carlito"/>
                <a:cs typeface="Carlito"/>
              </a:rPr>
              <a:t>supplies </a:t>
            </a:r>
            <a:r>
              <a:rPr sz="2100" dirty="0">
                <a:latin typeface="Carlito"/>
                <a:cs typeface="Carlito"/>
              </a:rPr>
              <a:t>and </a:t>
            </a:r>
            <a:r>
              <a:rPr sz="2100" spc="-5" dirty="0">
                <a:latin typeface="Carlito"/>
                <a:cs typeface="Carlito"/>
              </a:rPr>
              <a:t>Medical </a:t>
            </a:r>
            <a:r>
              <a:rPr sz="2100" spc="-10" dirty="0">
                <a:latin typeface="Carlito"/>
                <a:cs typeface="Carlito"/>
              </a:rPr>
              <a:t>Instrument</a:t>
            </a:r>
            <a:r>
              <a:rPr sz="2100" spc="5" dirty="0">
                <a:latin typeface="Carlito"/>
                <a:cs typeface="Carlito"/>
              </a:rPr>
              <a:t> </a:t>
            </a:r>
            <a:r>
              <a:rPr sz="2100" spc="-5" dirty="0">
                <a:latin typeface="Carlito"/>
                <a:cs typeface="Carlito"/>
              </a:rPr>
              <a:t>Supplies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5" dirty="0">
                <a:latin typeface="Carlito"/>
                <a:cs typeface="Carlito"/>
              </a:rPr>
              <a:t>Medical </a:t>
            </a:r>
            <a:r>
              <a:rPr sz="2100" spc="-10" dirty="0">
                <a:latin typeface="Carlito"/>
                <a:cs typeface="Carlito"/>
              </a:rPr>
              <a:t>consumables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05435" algn="l"/>
              </a:tabLst>
            </a:pPr>
            <a:r>
              <a:rPr sz="2100" spc="-10" dirty="0">
                <a:latin typeface="Carlito"/>
                <a:cs typeface="Carlito"/>
              </a:rPr>
              <a:t>Dental </a:t>
            </a:r>
            <a:r>
              <a:rPr sz="2100" spc="-15" dirty="0">
                <a:latin typeface="Carlito"/>
                <a:cs typeface="Carlito"/>
              </a:rPr>
              <a:t>Equipment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-5" dirty="0">
                <a:latin typeface="Carlito"/>
                <a:cs typeface="Carlito"/>
              </a:rPr>
              <a:t> Supplies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5" dirty="0">
                <a:latin typeface="Carlito"/>
                <a:cs typeface="Carlito"/>
              </a:rPr>
              <a:t>Ophthalmic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spc="-5" dirty="0">
                <a:latin typeface="Carlito"/>
                <a:cs typeface="Carlito"/>
              </a:rPr>
              <a:t>Goods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10" dirty="0">
                <a:latin typeface="Carlito"/>
                <a:cs typeface="Carlito"/>
              </a:rPr>
              <a:t>Electromedical </a:t>
            </a:r>
            <a:r>
              <a:rPr sz="2100" dirty="0">
                <a:latin typeface="Carlito"/>
                <a:cs typeface="Carlito"/>
              </a:rPr>
              <a:t>and </a:t>
            </a:r>
            <a:r>
              <a:rPr sz="2100" spc="-10" dirty="0">
                <a:latin typeface="Carlito"/>
                <a:cs typeface="Carlito"/>
              </a:rPr>
              <a:t>Electrotherapeutic</a:t>
            </a:r>
            <a:r>
              <a:rPr sz="2100" spc="4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Apparatus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10" dirty="0">
                <a:latin typeface="Carlito"/>
                <a:cs typeface="Carlito"/>
              </a:rPr>
              <a:t>Hospital</a:t>
            </a:r>
            <a:r>
              <a:rPr sz="2100" spc="1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furniture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20" dirty="0">
                <a:latin typeface="Carlito"/>
                <a:cs typeface="Carlito"/>
              </a:rPr>
              <a:t>Vaccines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15" dirty="0">
                <a:latin typeface="Carlito"/>
                <a:cs typeface="Carlito"/>
              </a:rPr>
              <a:t>Research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1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Development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buFont typeface="Wingdings"/>
              <a:buChar char=""/>
              <a:tabLst>
                <a:tab pos="305435" algn="l"/>
              </a:tabLst>
            </a:pPr>
            <a:r>
              <a:rPr sz="2100" spc="-5" dirty="0">
                <a:latin typeface="Carlito"/>
                <a:cs typeface="Carlito"/>
              </a:rPr>
              <a:t>Clinical</a:t>
            </a:r>
            <a:r>
              <a:rPr sz="2100" spc="5" dirty="0">
                <a:latin typeface="Carlito"/>
                <a:cs typeface="Carlito"/>
              </a:rPr>
              <a:t> </a:t>
            </a:r>
            <a:r>
              <a:rPr sz="2100" spc="-25" dirty="0">
                <a:latin typeface="Carlito"/>
                <a:cs typeface="Carlito"/>
              </a:rPr>
              <a:t>Trials</a:t>
            </a:r>
            <a:endParaRPr sz="2100" dirty="0">
              <a:latin typeface="Carlito"/>
              <a:cs typeface="Carlito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05435" algn="l"/>
              </a:tabLst>
            </a:pPr>
            <a:r>
              <a:rPr sz="2100" spc="-10" dirty="0">
                <a:latin typeface="Carlito"/>
                <a:cs typeface="Carlito"/>
              </a:rPr>
              <a:t>Diagnostic</a:t>
            </a:r>
            <a:r>
              <a:rPr sz="2100" spc="-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Kits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sz="3700" spc="-5" dirty="0"/>
              <a:t>TRENDS AND</a:t>
            </a:r>
            <a:r>
              <a:rPr sz="3700" spc="5" dirty="0"/>
              <a:t> </a:t>
            </a:r>
            <a:r>
              <a:rPr sz="3700" spc="-15" dirty="0"/>
              <a:t>DEVELOPMENTS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522528" y="1298638"/>
            <a:ext cx="7732395" cy="38677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535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mRNA hub </a:t>
            </a:r>
            <a:r>
              <a:rPr sz="1800" spc="-10" dirty="0">
                <a:latin typeface="Arial"/>
                <a:cs typeface="Arial"/>
              </a:rPr>
              <a:t>has been </a:t>
            </a:r>
            <a:r>
              <a:rPr sz="1800" spc="-5" dirty="0">
                <a:latin typeface="Arial"/>
                <a:cs typeface="Arial"/>
              </a:rPr>
              <a:t>established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Cape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Town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434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dirty="0">
                <a:latin typeface="Arial"/>
                <a:cs typeface="Arial"/>
              </a:rPr>
              <a:t>ASPEN </a:t>
            </a:r>
            <a:r>
              <a:rPr sz="1800" spc="-5" dirty="0">
                <a:latin typeface="Arial"/>
                <a:cs typeface="Arial"/>
              </a:rPr>
              <a:t>and Serum </a:t>
            </a:r>
            <a:r>
              <a:rPr sz="1800" dirty="0">
                <a:latin typeface="Arial"/>
                <a:cs typeface="Arial"/>
              </a:rPr>
              <a:t>Institute </a:t>
            </a:r>
            <a:r>
              <a:rPr sz="1800" spc="-5" dirty="0">
                <a:latin typeface="Arial"/>
                <a:cs typeface="Arial"/>
              </a:rPr>
              <a:t>signed a partnership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agreement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430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25" dirty="0">
                <a:latin typeface="Arial"/>
                <a:cs typeface="Arial"/>
              </a:rPr>
              <a:t>BIOVAC </a:t>
            </a:r>
            <a:r>
              <a:rPr sz="1800" spc="-5" dirty="0">
                <a:latin typeface="Arial"/>
                <a:cs typeface="Arial"/>
              </a:rPr>
              <a:t>and Pfizer have a partnership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manufacture Covid-19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vaccines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434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10" dirty="0">
                <a:latin typeface="Arial"/>
                <a:cs typeface="Arial"/>
              </a:rPr>
              <a:t>Development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NHI</a:t>
            </a:r>
            <a:endParaRPr sz="1800">
              <a:latin typeface="Arial"/>
              <a:cs typeface="Arial"/>
            </a:endParaRPr>
          </a:p>
          <a:p>
            <a:pPr marL="304800" marR="105410" indent="-292735">
              <a:lnSpc>
                <a:spcPct val="100000"/>
              </a:lnSpc>
              <a:spcBef>
                <a:spcPts val="430"/>
              </a:spcBef>
              <a:buFont typeface="Wingdings"/>
              <a:buChar char=""/>
              <a:tabLst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Increased investments into the healthcare sector through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Investment  Mobilisation Drive include ASPEN, </a:t>
            </a:r>
            <a:r>
              <a:rPr sz="1800" dirty="0">
                <a:latin typeface="Arial"/>
                <a:cs typeface="Arial"/>
              </a:rPr>
              <a:t>B </a:t>
            </a:r>
            <a:r>
              <a:rPr sz="1800" spc="-5" dirty="0">
                <a:latin typeface="Arial"/>
                <a:cs typeface="Arial"/>
              </a:rPr>
              <a:t>BRAUN, ADCOCK, </a:t>
            </a:r>
            <a:r>
              <a:rPr sz="1800" dirty="0">
                <a:latin typeface="Arial"/>
                <a:cs typeface="Arial"/>
              </a:rPr>
              <a:t>AFRIGEN ,  </a:t>
            </a:r>
            <a:r>
              <a:rPr sz="1800" spc="-20" dirty="0">
                <a:latin typeface="Arial"/>
                <a:cs typeface="Arial"/>
              </a:rPr>
              <a:t>BIOVAC, </a:t>
            </a:r>
            <a:r>
              <a:rPr sz="1800" dirty="0">
                <a:latin typeface="Arial"/>
                <a:cs typeface="Arial"/>
              </a:rPr>
              <a:t>BT </a:t>
            </a:r>
            <a:r>
              <a:rPr sz="1800" spc="-5" dirty="0">
                <a:latin typeface="Arial"/>
                <a:cs typeface="Arial"/>
              </a:rPr>
              <a:t>INDUSTRIAL, CIPLA, </a:t>
            </a:r>
            <a:r>
              <a:rPr sz="1800" dirty="0">
                <a:latin typeface="Arial"/>
                <a:cs typeface="Arial"/>
              </a:rPr>
              <a:t>PFIZER, </a:t>
            </a:r>
            <a:r>
              <a:rPr sz="1800" spc="-5" dirty="0">
                <a:latin typeface="Arial"/>
                <a:cs typeface="Arial"/>
              </a:rPr>
              <a:t>EVERGREEN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LATEX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Arial"/>
                <a:cs typeface="Arial"/>
              </a:rPr>
              <a:t>TRENDS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434"/>
              </a:spcBef>
              <a:buChar char="•"/>
              <a:tabLst>
                <a:tab pos="304800" algn="l"/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Emerging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Technologies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430"/>
              </a:spcBef>
              <a:buChar char="•"/>
              <a:tabLst>
                <a:tab pos="304800" algn="l"/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Innovation 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wearables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434"/>
              </a:spcBef>
              <a:buChar char="•"/>
              <a:tabLst>
                <a:tab pos="304800" algn="l"/>
                <a:tab pos="305435" algn="l"/>
              </a:tabLst>
            </a:pPr>
            <a:r>
              <a:rPr sz="1800" spc="-20" dirty="0">
                <a:latin typeface="Arial"/>
                <a:cs typeface="Arial"/>
              </a:rPr>
              <a:t>Telemedicine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430"/>
              </a:spcBef>
              <a:buChar char="•"/>
              <a:tabLst>
                <a:tab pos="304800" algn="l"/>
                <a:tab pos="305435" algn="l"/>
              </a:tabLst>
            </a:pPr>
            <a:r>
              <a:rPr sz="1800" spc="-5" dirty="0">
                <a:latin typeface="Arial"/>
                <a:cs typeface="Arial"/>
              </a:rPr>
              <a:t>Digital Health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339" y="2015693"/>
            <a:ext cx="475107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chemeClr val="tx1"/>
                </a:solidFill>
                <a:latin typeface="Arial Black"/>
                <a:cs typeface="Arial Black"/>
              </a:rPr>
              <a:t>DEFENCE  </a:t>
            </a:r>
            <a:r>
              <a:rPr sz="5400" b="0" spc="-5" dirty="0">
                <a:solidFill>
                  <a:schemeClr val="tx1"/>
                </a:solidFill>
                <a:latin typeface="Arial Black"/>
                <a:cs typeface="Arial Black"/>
              </a:rPr>
              <a:t>INDUSTRIES</a:t>
            </a:r>
            <a:endParaRPr sz="5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116" y="222504"/>
            <a:ext cx="7993380" cy="61595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5270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14"/>
              </a:spcBef>
              <a:tabLst>
                <a:tab pos="2912745" algn="l"/>
              </a:tabLst>
            </a:pPr>
            <a:r>
              <a:rPr sz="3200" dirty="0">
                <a:latin typeface="Arial"/>
                <a:cs typeface="Arial"/>
              </a:rPr>
              <a:t>SADI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Industry	Rationale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6815" y="1040714"/>
            <a:ext cx="3901440" cy="448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5" dirty="0">
                <a:latin typeface="Arial"/>
                <a:cs typeface="Arial"/>
              </a:rPr>
              <a:t>Technological and </a:t>
            </a:r>
            <a:r>
              <a:rPr sz="1500" b="1" dirty="0">
                <a:latin typeface="Arial"/>
                <a:cs typeface="Arial"/>
              </a:rPr>
              <a:t>Industrial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depth</a:t>
            </a:r>
            <a:endParaRPr sz="1500">
              <a:latin typeface="Arial"/>
              <a:cs typeface="Arial"/>
            </a:endParaRPr>
          </a:p>
          <a:p>
            <a:pPr marL="756285" marR="129539" lvl="1" indent="-287020">
              <a:lnSpc>
                <a:spcPct val="150000"/>
              </a:lnSpc>
              <a:spcBef>
                <a:spcPts val="365"/>
              </a:spcBef>
              <a:buSzPct val="70000"/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500" b="1" spc="-15" dirty="0">
                <a:latin typeface="Arial"/>
                <a:cs typeface="Arial"/>
              </a:rPr>
              <a:t>Areas </a:t>
            </a:r>
            <a:r>
              <a:rPr sz="1500" b="1" spc="-5" dirty="0">
                <a:latin typeface="Arial"/>
                <a:cs typeface="Arial"/>
              </a:rPr>
              <a:t>of </a:t>
            </a:r>
            <a:r>
              <a:rPr sz="1500" b="1" dirty="0">
                <a:latin typeface="Arial"/>
                <a:cs typeface="Arial"/>
              </a:rPr>
              <a:t>international expertise –  technical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sophistication</a:t>
            </a:r>
            <a:endParaRPr sz="15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260"/>
              </a:spcBef>
              <a:buSzPct val="70000"/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500" b="1" spc="-5" dirty="0">
                <a:latin typeface="Arial"/>
                <a:cs typeface="Arial"/>
              </a:rPr>
              <a:t>Industry </a:t>
            </a:r>
            <a:r>
              <a:rPr sz="1500" b="1" dirty="0">
                <a:latin typeface="Arial"/>
                <a:cs typeface="Arial"/>
              </a:rPr>
              <a:t>wide </a:t>
            </a:r>
            <a:r>
              <a:rPr sz="1500" b="1" spc="-10" dirty="0">
                <a:latin typeface="Arial"/>
                <a:cs typeface="Arial"/>
              </a:rPr>
              <a:t>value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chains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10" dirty="0">
                <a:latin typeface="Arial"/>
                <a:cs typeface="Arial"/>
              </a:rPr>
              <a:t>Turnover </a:t>
            </a:r>
            <a:r>
              <a:rPr sz="1500" b="1" dirty="0">
                <a:latin typeface="Arial"/>
                <a:cs typeface="Arial"/>
              </a:rPr>
              <a:t>is </a:t>
            </a:r>
            <a:r>
              <a:rPr sz="1500" b="1" spc="-5" dirty="0">
                <a:latin typeface="Arial"/>
                <a:cs typeface="Arial"/>
              </a:rPr>
              <a:t>~15,8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bn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5" dirty="0">
                <a:latin typeface="Arial"/>
                <a:cs typeface="Arial"/>
              </a:rPr>
              <a:t>Exports </a:t>
            </a:r>
            <a:r>
              <a:rPr sz="1500" b="1" dirty="0">
                <a:latin typeface="Arial"/>
                <a:cs typeface="Arial"/>
              </a:rPr>
              <a:t>&gt; </a:t>
            </a:r>
            <a:r>
              <a:rPr sz="1500" b="1" spc="-5" dirty="0">
                <a:latin typeface="Arial"/>
                <a:cs typeface="Arial"/>
              </a:rPr>
              <a:t>75%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65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5" dirty="0">
                <a:latin typeface="Arial"/>
                <a:cs typeface="Arial"/>
              </a:rPr>
              <a:t>Imports </a:t>
            </a:r>
            <a:r>
              <a:rPr sz="1500" b="1" dirty="0">
                <a:latin typeface="Arial"/>
                <a:cs typeface="Arial"/>
              </a:rPr>
              <a:t>&gt; 1,45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bn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15" dirty="0">
                <a:latin typeface="Arial"/>
                <a:cs typeface="Arial"/>
              </a:rPr>
              <a:t>Employs </a:t>
            </a:r>
            <a:r>
              <a:rPr sz="1500" b="1" dirty="0">
                <a:latin typeface="Arial"/>
                <a:cs typeface="Arial"/>
              </a:rPr>
              <a:t>~12,500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people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5" dirty="0">
                <a:latin typeface="Arial"/>
                <a:cs typeface="Arial"/>
              </a:rPr>
              <a:t>Indirect Jobs </a:t>
            </a:r>
            <a:r>
              <a:rPr sz="1500" b="1" dirty="0">
                <a:latin typeface="Arial"/>
                <a:cs typeface="Arial"/>
              </a:rPr>
              <a:t>– 60,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000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dirty="0">
                <a:latin typeface="Arial"/>
                <a:cs typeface="Arial"/>
              </a:rPr>
              <a:t>Research </a:t>
            </a:r>
            <a:r>
              <a:rPr sz="1500" b="1" spc="-5" dirty="0">
                <a:latin typeface="Arial"/>
                <a:cs typeface="Arial"/>
              </a:rPr>
              <a:t>and Development </a:t>
            </a:r>
            <a:r>
              <a:rPr sz="1500" b="1" dirty="0">
                <a:latin typeface="Arial"/>
                <a:cs typeface="Arial"/>
              </a:rPr>
              <a:t>–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R1.7bn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785"/>
              </a:lnSpc>
              <a:spcBef>
                <a:spcPts val="1260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10" dirty="0">
                <a:latin typeface="Arial"/>
                <a:cs typeface="Arial"/>
              </a:rPr>
              <a:t>Taxes </a:t>
            </a:r>
            <a:r>
              <a:rPr sz="1500" b="1" dirty="0">
                <a:latin typeface="Arial"/>
                <a:cs typeface="Arial"/>
              </a:rPr>
              <a:t>to </a:t>
            </a:r>
            <a:r>
              <a:rPr sz="1500" b="1" spc="-5" dirty="0">
                <a:latin typeface="Arial"/>
                <a:cs typeface="Arial"/>
              </a:rPr>
              <a:t>Government </a:t>
            </a:r>
            <a:r>
              <a:rPr sz="1500" b="1" dirty="0">
                <a:latin typeface="Arial"/>
                <a:cs typeface="Arial"/>
              </a:rPr>
              <a:t>&gt; </a:t>
            </a:r>
            <a:r>
              <a:rPr sz="1500" b="1" spc="-5" dirty="0">
                <a:latin typeface="Arial"/>
                <a:cs typeface="Arial"/>
              </a:rPr>
              <a:t>R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2bn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ts val="1065"/>
              </a:lnSpc>
            </a:pPr>
            <a:r>
              <a:rPr sz="900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500" b="1" spc="-5" dirty="0">
                <a:latin typeface="Arial"/>
                <a:cs typeface="Arial"/>
              </a:rPr>
              <a:t>Innovation Index </a:t>
            </a:r>
            <a:r>
              <a:rPr sz="1500" b="1" dirty="0">
                <a:latin typeface="Arial"/>
                <a:cs typeface="Arial"/>
              </a:rPr>
              <a:t>&gt;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0,71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929383"/>
            <a:ext cx="3531108" cy="255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472" y="135636"/>
            <a:ext cx="7386955" cy="925194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76835" rIns="0" bIns="0" rtlCol="0">
            <a:spAutoFit/>
          </a:bodyPr>
          <a:lstStyle/>
          <a:p>
            <a:pPr marL="2962275" marR="624840" indent="-2326005">
              <a:lnSpc>
                <a:spcPct val="100000"/>
              </a:lnSpc>
              <a:spcBef>
                <a:spcPts val="605"/>
              </a:spcBef>
            </a:pPr>
            <a:r>
              <a:rPr sz="2400" spc="-5" dirty="0"/>
              <a:t>The South African </a:t>
            </a:r>
            <a:r>
              <a:rPr sz="2400" spc="-10" dirty="0"/>
              <a:t>economy </a:t>
            </a:r>
            <a:r>
              <a:rPr sz="2400" spc="-15" dirty="0"/>
              <a:t>offers </a:t>
            </a:r>
            <a:r>
              <a:rPr sz="2400" dirty="0"/>
              <a:t>a </a:t>
            </a:r>
            <a:r>
              <a:rPr sz="2400" spc="-10" dirty="0"/>
              <a:t>strong value  </a:t>
            </a:r>
            <a:r>
              <a:rPr sz="2400" spc="-5" dirty="0"/>
              <a:t>proposition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22528" y="5354218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2560" y="1117091"/>
            <a:ext cx="2870200" cy="5080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89535" rIns="0" bIns="0" rtlCol="0">
            <a:spAutoFit/>
          </a:bodyPr>
          <a:lstStyle/>
          <a:p>
            <a:pPr marL="480059" marR="121285" indent="-352425">
              <a:lnSpc>
                <a:spcPct val="100000"/>
              </a:lnSpc>
              <a:spcBef>
                <a:spcPts val="705"/>
              </a:spcBef>
            </a:pPr>
            <a:r>
              <a:rPr sz="1050" spc="-5" dirty="0">
                <a:latin typeface="Arial"/>
                <a:cs typeface="Arial"/>
              </a:rPr>
              <a:t>Sectoral </a:t>
            </a:r>
            <a:r>
              <a:rPr sz="1050" dirty="0">
                <a:latin typeface="Arial"/>
                <a:cs typeface="Arial"/>
              </a:rPr>
              <a:t>composition of South Africa’s </a:t>
            </a:r>
            <a:r>
              <a:rPr sz="1050" spc="-5" dirty="0">
                <a:latin typeface="Arial"/>
                <a:cs typeface="Arial"/>
              </a:rPr>
              <a:t>gross  </a:t>
            </a:r>
            <a:r>
              <a:rPr sz="1050" dirty="0">
                <a:latin typeface="Arial"/>
                <a:cs typeface="Arial"/>
              </a:rPr>
              <a:t>domestic product (GDP) in</a:t>
            </a:r>
            <a:r>
              <a:rPr sz="1050" spc="-9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2020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56176" y="1658111"/>
          <a:ext cx="3410581" cy="322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9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258">
                <a:tc gridSpan="6">
                  <a:txBody>
                    <a:bodyPr/>
                    <a:lstStyle/>
                    <a:p>
                      <a:pPr marL="307340" marR="81915" indent="-215265" algn="just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Africa’s most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industrialised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economy.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region’s principal manufacturing hub and a leading  services</a:t>
                      </a:r>
                      <a:r>
                        <a:rPr sz="105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destination.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35">
                <a:tc gridSpan="6">
                  <a:txBody>
                    <a:bodyPr/>
                    <a:lstStyle/>
                    <a:p>
                      <a:pPr marL="307340" marR="84455" indent="-215265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307340" algn="l"/>
                        </a:tabLst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o	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Highly diversified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economic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structure in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terms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sectoral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composition.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504">
                <a:tc gridSpan="6">
                  <a:txBody>
                    <a:bodyPr/>
                    <a:lstStyle/>
                    <a:p>
                      <a:pPr marL="92710" algn="just">
                        <a:lnSpc>
                          <a:spcPts val="1100"/>
                        </a:lnSpc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One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of the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most open economies in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world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79095" marR="82550" algn="just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(ratio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of exports and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imports to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GDP exceeds  58%). Preferential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access to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numerous global  markets.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marL="92710">
                        <a:lnSpc>
                          <a:spcPts val="1255"/>
                        </a:lnSpc>
                        <a:tabLst>
                          <a:tab pos="379095" algn="l"/>
                        </a:tabLst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o	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Endowed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ts val="116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resources.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255"/>
                        </a:lnSpc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with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5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an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5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abundance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5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of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55"/>
                        </a:lnSpc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natural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898">
                <a:tc gridSpan="6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379095" algn="l"/>
                        </a:tabLst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o	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 extensive and modern infrastructure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network.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435">
                <a:tc gridSpan="6">
                  <a:txBody>
                    <a:bodyPr/>
                    <a:lstStyle/>
                    <a:p>
                      <a:pPr marL="92710">
                        <a:lnSpc>
                          <a:spcPts val="1090"/>
                        </a:lnSpc>
                        <a:tabLst>
                          <a:tab pos="379095" algn="l"/>
                        </a:tabLst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o	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Sophisticated</a:t>
                      </a:r>
                      <a:r>
                        <a:rPr sz="10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banking</a:t>
                      </a:r>
                      <a:r>
                        <a:rPr sz="10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sector</a:t>
                      </a:r>
                      <a:r>
                        <a:rPr sz="10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0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major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79095" marR="13144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footprint in Africa.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the continent’s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financial  hub.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397">
                <a:tc gridSpan="6">
                  <a:txBody>
                    <a:bodyPr/>
                    <a:lstStyle/>
                    <a:p>
                      <a:pPr marL="379095" marR="81915" indent="-287020">
                        <a:lnSpc>
                          <a:spcPct val="100000"/>
                        </a:lnSpc>
                        <a:spcBef>
                          <a:spcPts val="860"/>
                        </a:spcBef>
                        <a:tabLst>
                          <a:tab pos="379095" algn="l"/>
                        </a:tabLst>
                      </a:pPr>
                      <a:r>
                        <a:rPr sz="1050" dirty="0">
                          <a:latin typeface="Courier New"/>
                          <a:cs typeface="Courier New"/>
                        </a:rPr>
                        <a:t>o	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Offers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supportive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growing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ecosystem as a  hub for innovation, technology and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fintech.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56176" y="1126236"/>
            <a:ext cx="3411220" cy="486409"/>
          </a:xfrm>
          <a:custGeom>
            <a:avLst/>
            <a:gdLst/>
            <a:ahLst/>
            <a:cxnLst/>
            <a:rect l="l" t="t" r="r" b="b"/>
            <a:pathLst>
              <a:path w="3411220" h="486409">
                <a:moveTo>
                  <a:pt x="3298063" y="0"/>
                </a:moveTo>
                <a:lnTo>
                  <a:pt x="0" y="0"/>
                </a:lnTo>
                <a:lnTo>
                  <a:pt x="0" y="486155"/>
                </a:lnTo>
                <a:lnTo>
                  <a:pt x="3298063" y="486155"/>
                </a:lnTo>
                <a:lnTo>
                  <a:pt x="3410712" y="243077"/>
                </a:lnTo>
                <a:lnTo>
                  <a:pt x="3298063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84140" y="1272362"/>
            <a:ext cx="18992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South Africa’s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proposition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4612" y="1692391"/>
            <a:ext cx="3161309" cy="3044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5996" y="1697482"/>
            <a:ext cx="952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3905" algn="l"/>
              </a:tabLst>
            </a:pP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avi</a:t>
            </a:r>
            <a:r>
              <a:rPr sz="900" spc="-5" dirty="0">
                <a:latin typeface="Carlito"/>
                <a:cs typeface="Carlito"/>
              </a:rPr>
              <a:t>g</a:t>
            </a:r>
            <a:r>
              <a:rPr sz="900" dirty="0">
                <a:latin typeface="Carlito"/>
                <a:cs typeface="Carlito"/>
              </a:rPr>
              <a:t>at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dirty="0">
                <a:latin typeface="Carlito"/>
                <a:cs typeface="Carlito"/>
              </a:rPr>
              <a:t>o</a:t>
            </a:r>
            <a:r>
              <a:rPr sz="900" spc="-5" dirty="0">
                <a:latin typeface="Carlito"/>
                <a:cs typeface="Carlito"/>
              </a:rPr>
              <a:t>ns</a:t>
            </a:r>
            <a:r>
              <a:rPr sz="900" dirty="0">
                <a:latin typeface="Carlito"/>
                <a:cs typeface="Carlito"/>
              </a:rPr>
              <a:t>,	a</a:t>
            </a:r>
            <a:r>
              <a:rPr sz="900" spc="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d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8754" y="1185164"/>
            <a:ext cx="1490980" cy="14986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6060" indent="-213360">
              <a:lnSpc>
                <a:spcPts val="775"/>
              </a:lnSpc>
              <a:spcBef>
                <a:spcPts val="120"/>
              </a:spcBef>
              <a:buFont typeface="Wingdings"/>
              <a:buChar char=""/>
              <a:tabLst>
                <a:tab pos="225425" algn="l"/>
                <a:tab pos="226060" algn="l"/>
              </a:tabLst>
            </a:pPr>
            <a:r>
              <a:rPr sz="650" b="1" spc="10" dirty="0">
                <a:solidFill>
                  <a:srgbClr val="FF0000"/>
                </a:solidFill>
                <a:latin typeface="Carlito"/>
                <a:cs typeface="Carlito"/>
              </a:rPr>
              <a:t>AVIATION </a:t>
            </a:r>
            <a:r>
              <a:rPr sz="650" b="1" spc="15" dirty="0">
                <a:solidFill>
                  <a:srgbClr val="FF0000"/>
                </a:solidFill>
                <a:latin typeface="Carlito"/>
                <a:cs typeface="Carlito"/>
              </a:rPr>
              <a:t>&amp;</a:t>
            </a:r>
            <a:r>
              <a:rPr sz="650" b="1" spc="5" dirty="0">
                <a:solidFill>
                  <a:srgbClr val="FF0000"/>
                </a:solidFill>
                <a:latin typeface="Carlito"/>
                <a:cs typeface="Carlito"/>
              </a:rPr>
              <a:t> MISSILE</a:t>
            </a:r>
            <a:endParaRPr sz="650">
              <a:latin typeface="Carlito"/>
              <a:cs typeface="Carlito"/>
            </a:endParaRPr>
          </a:p>
          <a:p>
            <a:pPr marL="398145" lvl="1" indent="-213995">
              <a:lnSpc>
                <a:spcPts val="1075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Airframe</a:t>
            </a:r>
            <a:r>
              <a:rPr sz="90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structure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dirty="0">
                <a:latin typeface="Carlito"/>
                <a:cs typeface="Carlito"/>
              </a:rPr>
              <a:t>Rotors &amp; rotor</a:t>
            </a:r>
            <a:r>
              <a:rPr sz="900" spc="-13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systems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Sensors </a:t>
            </a:r>
            <a:r>
              <a:rPr sz="900" dirty="0">
                <a:latin typeface="Carlito"/>
                <a:cs typeface="Carlito"/>
              </a:rPr>
              <a:t>&amp;</a:t>
            </a:r>
            <a:r>
              <a:rPr sz="900" spc="-6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seekers</a:t>
            </a:r>
            <a:endParaRPr sz="900">
              <a:latin typeface="Carlito"/>
              <a:cs typeface="Carlito"/>
            </a:endParaRPr>
          </a:p>
          <a:p>
            <a:pPr marL="398145" marR="618490" lvl="1" indent="-213360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Gu</a:t>
            </a:r>
            <a:r>
              <a:rPr sz="900" spc="5" dirty="0">
                <a:latin typeface="Carlito"/>
                <a:cs typeface="Carlito"/>
              </a:rPr>
              <a:t>i</a:t>
            </a:r>
            <a:r>
              <a:rPr sz="900" spc="-5" dirty="0">
                <a:latin typeface="Carlito"/>
                <a:cs typeface="Carlito"/>
              </a:rPr>
              <a:t>d</a:t>
            </a:r>
            <a:r>
              <a:rPr sz="900" dirty="0">
                <a:latin typeface="Carlito"/>
                <a:cs typeface="Carlito"/>
              </a:rPr>
              <a:t>a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c</a:t>
            </a:r>
            <a:r>
              <a:rPr sz="900" spc="-5" dirty="0">
                <a:latin typeface="Carlito"/>
                <a:cs typeface="Carlito"/>
              </a:rPr>
              <a:t>e</a:t>
            </a:r>
            <a:r>
              <a:rPr sz="900" dirty="0">
                <a:latin typeface="Carlito"/>
                <a:cs typeface="Carlito"/>
              </a:rPr>
              <a:t>,  </a:t>
            </a:r>
            <a:r>
              <a:rPr sz="900" spc="-5" dirty="0">
                <a:latin typeface="Carlito"/>
                <a:cs typeface="Carlito"/>
              </a:rPr>
              <a:t>control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Propulsion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Counter </a:t>
            </a:r>
            <a:r>
              <a:rPr sz="900" dirty="0">
                <a:latin typeface="Carlito"/>
                <a:cs typeface="Carlito"/>
              </a:rPr>
              <a:t>– </a:t>
            </a:r>
            <a:r>
              <a:rPr sz="900" spc="-5" dirty="0">
                <a:latin typeface="Carlito"/>
                <a:cs typeface="Carlito"/>
              </a:rPr>
              <a:t>UAS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Visualization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Anti-access/area</a:t>
            </a:r>
            <a:r>
              <a:rPr sz="900" spc="-3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denial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Missile</a:t>
            </a:r>
            <a:r>
              <a:rPr sz="900" spc="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defence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212" y="374904"/>
            <a:ext cx="7638415" cy="28829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0" rIns="0" bIns="0" rtlCol="0">
            <a:spAutoFit/>
          </a:bodyPr>
          <a:lstStyle/>
          <a:p>
            <a:pPr marR="31115" algn="ctr">
              <a:lnSpc>
                <a:spcPts val="2195"/>
              </a:lnSpc>
            </a:pPr>
            <a:r>
              <a:rPr sz="1850" spc="215" dirty="0">
                <a:solidFill>
                  <a:srgbClr val="2C2C2B"/>
                </a:solidFill>
                <a:latin typeface="Arial"/>
                <a:cs typeface="Arial"/>
              </a:rPr>
              <a:t>OPPORTUNITIES </a:t>
            </a:r>
            <a:r>
              <a:rPr sz="1850" spc="120" dirty="0">
                <a:solidFill>
                  <a:srgbClr val="2C2C2B"/>
                </a:solidFill>
                <a:latin typeface="Arial"/>
                <a:cs typeface="Arial"/>
              </a:rPr>
              <a:t>IN </a:t>
            </a:r>
            <a:r>
              <a:rPr sz="1850" spc="180" dirty="0">
                <a:solidFill>
                  <a:srgbClr val="2C2C2B"/>
                </a:solidFill>
                <a:latin typeface="Arial"/>
                <a:cs typeface="Arial"/>
              </a:rPr>
              <a:t>SADI</a:t>
            </a:r>
            <a:r>
              <a:rPr sz="1850" spc="400" dirty="0">
                <a:solidFill>
                  <a:srgbClr val="2C2C2B"/>
                </a:solidFill>
                <a:latin typeface="Arial"/>
                <a:cs typeface="Arial"/>
              </a:rPr>
              <a:t> </a:t>
            </a:r>
            <a:r>
              <a:rPr sz="1850" spc="215" dirty="0">
                <a:solidFill>
                  <a:srgbClr val="2C2C2B"/>
                </a:solidFill>
                <a:latin typeface="Arial"/>
                <a:cs typeface="Arial"/>
              </a:rPr>
              <a:t>ENVIRONMENT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5947" y="1170432"/>
            <a:ext cx="6741159" cy="1885314"/>
            <a:chOff x="345947" y="1170432"/>
            <a:chExt cx="6741159" cy="1885314"/>
          </a:xfrm>
        </p:grpSpPr>
        <p:sp>
          <p:nvSpPr>
            <p:cNvPr id="6" name="object 6"/>
            <p:cNvSpPr/>
            <p:nvPr/>
          </p:nvSpPr>
          <p:spPr>
            <a:xfrm>
              <a:off x="345947" y="1202436"/>
              <a:ext cx="2325624" cy="1853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8136" y="1170432"/>
              <a:ext cx="2188464" cy="1737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33006" y="1090421"/>
            <a:ext cx="2106295" cy="16357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6060" indent="-213360">
              <a:lnSpc>
                <a:spcPts val="775"/>
              </a:lnSpc>
              <a:spcBef>
                <a:spcPts val="120"/>
              </a:spcBef>
              <a:buFont typeface="Wingdings"/>
              <a:buChar char=""/>
              <a:tabLst>
                <a:tab pos="225425" algn="l"/>
                <a:tab pos="226060" algn="l"/>
              </a:tabLst>
            </a:pPr>
            <a:r>
              <a:rPr sz="650" b="1" spc="15" dirty="0">
                <a:solidFill>
                  <a:srgbClr val="FF0000"/>
                </a:solidFill>
                <a:latin typeface="Carlito"/>
                <a:cs typeface="Carlito"/>
              </a:rPr>
              <a:t>ARMY </a:t>
            </a:r>
            <a:r>
              <a:rPr sz="650" b="1" spc="10" dirty="0">
                <a:solidFill>
                  <a:srgbClr val="FF0000"/>
                </a:solidFill>
                <a:latin typeface="Carlito"/>
                <a:cs typeface="Carlito"/>
              </a:rPr>
              <a:t>RESEARCH</a:t>
            </a:r>
            <a:r>
              <a:rPr sz="650" b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650" b="1" spc="10" dirty="0">
                <a:solidFill>
                  <a:srgbClr val="FF0000"/>
                </a:solidFill>
                <a:latin typeface="Carlito"/>
                <a:cs typeface="Carlito"/>
              </a:rPr>
              <a:t>LABORATORY</a:t>
            </a:r>
            <a:endParaRPr sz="650">
              <a:latin typeface="Carlito"/>
              <a:cs typeface="Carlito"/>
            </a:endParaRPr>
          </a:p>
          <a:p>
            <a:pPr marL="398145" lvl="1" indent="-213995">
              <a:lnSpc>
                <a:spcPts val="1075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Extramural Basic</a:t>
            </a:r>
            <a:r>
              <a:rPr sz="900" spc="-1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Research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Computational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Sciences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Materials</a:t>
            </a:r>
            <a:r>
              <a:rPr sz="90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Research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Sciences-for-Manoeuvre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Information</a:t>
            </a:r>
            <a:r>
              <a:rPr sz="900" spc="-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Sciences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Sciences </a:t>
            </a:r>
            <a:r>
              <a:rPr sz="900" dirty="0">
                <a:latin typeface="Carlito"/>
                <a:cs typeface="Carlito"/>
              </a:rPr>
              <a:t>for </a:t>
            </a:r>
            <a:r>
              <a:rPr sz="900" spc="-5" dirty="0">
                <a:latin typeface="Carlito"/>
                <a:cs typeface="Carlito"/>
              </a:rPr>
              <a:t>Lethality and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Protection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Human</a:t>
            </a:r>
            <a:r>
              <a:rPr sz="90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Sciences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Assessment </a:t>
            </a:r>
            <a:r>
              <a:rPr sz="900" dirty="0">
                <a:latin typeface="Carlito"/>
                <a:cs typeface="Carlito"/>
              </a:rPr>
              <a:t>&amp;</a:t>
            </a:r>
            <a:r>
              <a:rPr sz="900" spc="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Analysis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Advanced Computing </a:t>
            </a:r>
            <a:r>
              <a:rPr sz="900" dirty="0">
                <a:latin typeface="Carlito"/>
                <a:cs typeface="Carlito"/>
              </a:rPr>
              <a:t>&amp; Big</a:t>
            </a:r>
            <a:r>
              <a:rPr sz="900" spc="1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Data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Agile</a:t>
            </a:r>
            <a:r>
              <a:rPr sz="900" spc="2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Manufacturing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Synthetic</a:t>
            </a:r>
            <a:r>
              <a:rPr sz="900" spc="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Biology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947" y="3290315"/>
            <a:ext cx="2325624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68392" y="3374847"/>
            <a:ext cx="10413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&amp;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8392" y="3786885"/>
            <a:ext cx="10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&amp;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0758" y="3274567"/>
            <a:ext cx="2000250" cy="13614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6060" indent="-213360">
              <a:lnSpc>
                <a:spcPts val="775"/>
              </a:lnSpc>
              <a:spcBef>
                <a:spcPts val="120"/>
              </a:spcBef>
              <a:buFont typeface="Wingdings"/>
              <a:buChar char=""/>
              <a:tabLst>
                <a:tab pos="225425" algn="l"/>
                <a:tab pos="226060" algn="l"/>
              </a:tabLst>
            </a:pPr>
            <a:r>
              <a:rPr sz="650" b="1" spc="10" dirty="0">
                <a:solidFill>
                  <a:srgbClr val="FF0000"/>
                </a:solidFill>
                <a:latin typeface="Carlito"/>
                <a:cs typeface="Carlito"/>
              </a:rPr>
              <a:t>ARMAMENTS</a:t>
            </a:r>
            <a:endParaRPr sz="650">
              <a:latin typeface="Carlito"/>
              <a:cs typeface="Carlito"/>
            </a:endParaRPr>
          </a:p>
          <a:p>
            <a:pPr marL="398145" lvl="1" indent="-213995">
              <a:lnSpc>
                <a:spcPts val="1075"/>
              </a:lnSpc>
              <a:buFont typeface="Wingdings"/>
              <a:buChar char=""/>
              <a:tabLst>
                <a:tab pos="398145" algn="l"/>
                <a:tab pos="398780" algn="l"/>
                <a:tab pos="1203960" algn="l"/>
              </a:tabLst>
            </a:pPr>
            <a:r>
              <a:rPr sz="900" spc="-5" dirty="0">
                <a:latin typeface="Carlito"/>
                <a:cs typeface="Carlito"/>
              </a:rPr>
              <a:t>Munitions	</a:t>
            </a:r>
            <a:r>
              <a:rPr sz="900" dirty="0">
                <a:latin typeface="Carlito"/>
                <a:cs typeface="Carlito"/>
              </a:rPr>
              <a:t>systems</a:t>
            </a:r>
            <a:endParaRPr sz="900">
              <a:latin typeface="Carlito"/>
              <a:cs typeface="Carlito"/>
            </a:endParaRPr>
          </a:p>
          <a:p>
            <a:pPr marL="398145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rlito"/>
                <a:cs typeface="Carlito"/>
              </a:rPr>
              <a:t>technologies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Integrated weapon systems</a:t>
            </a:r>
            <a:endParaRPr sz="900">
              <a:latin typeface="Carlito"/>
              <a:cs typeface="Carlito"/>
            </a:endParaRPr>
          </a:p>
          <a:p>
            <a:pPr marL="398145" marR="327025" lvl="1" indent="-213360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  <a:tab pos="1213485" algn="l"/>
              </a:tabLst>
            </a:pPr>
            <a:r>
              <a:rPr sz="900" dirty="0">
                <a:latin typeface="Carlito"/>
                <a:cs typeface="Carlito"/>
              </a:rPr>
              <a:t>E</a:t>
            </a:r>
            <a:r>
              <a:rPr sz="900" spc="-5" dirty="0">
                <a:latin typeface="Carlito"/>
                <a:cs typeface="Carlito"/>
              </a:rPr>
              <a:t>ne</a:t>
            </a:r>
            <a:r>
              <a:rPr sz="900" dirty="0">
                <a:latin typeface="Carlito"/>
                <a:cs typeface="Carlito"/>
              </a:rPr>
              <a:t>r</a:t>
            </a:r>
            <a:r>
              <a:rPr sz="900" spc="-10" dirty="0">
                <a:latin typeface="Carlito"/>
                <a:cs typeface="Carlito"/>
              </a:rPr>
              <a:t>g</a:t>
            </a:r>
            <a:r>
              <a:rPr sz="900" spc="5" dirty="0">
                <a:latin typeface="Carlito"/>
                <a:cs typeface="Carlito"/>
              </a:rPr>
              <a:t>e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spc="5" dirty="0">
                <a:latin typeface="Carlito"/>
                <a:cs typeface="Carlito"/>
              </a:rPr>
              <a:t>t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dirty="0">
                <a:latin typeface="Carlito"/>
                <a:cs typeface="Carlito"/>
              </a:rPr>
              <a:t>c</a:t>
            </a:r>
            <a:r>
              <a:rPr sz="900" spc="-5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,	war</a:t>
            </a:r>
            <a:r>
              <a:rPr sz="900" spc="-10" dirty="0">
                <a:latin typeface="Carlito"/>
                <a:cs typeface="Carlito"/>
              </a:rPr>
              <a:t>h</a:t>
            </a:r>
            <a:r>
              <a:rPr sz="900" spc="-5" dirty="0">
                <a:latin typeface="Carlito"/>
                <a:cs typeface="Carlito"/>
              </a:rPr>
              <a:t>e</a:t>
            </a:r>
            <a:r>
              <a:rPr sz="900" dirty="0">
                <a:latin typeface="Carlito"/>
                <a:cs typeface="Carlito"/>
              </a:rPr>
              <a:t>a</a:t>
            </a:r>
            <a:r>
              <a:rPr sz="900" spc="-5" dirty="0">
                <a:latin typeface="Carlito"/>
                <a:cs typeface="Carlito"/>
              </a:rPr>
              <a:t>d</a:t>
            </a:r>
            <a:r>
              <a:rPr sz="900" dirty="0">
                <a:latin typeface="Carlito"/>
                <a:cs typeface="Carlito"/>
              </a:rPr>
              <a:t>s  </a:t>
            </a:r>
            <a:r>
              <a:rPr sz="900" spc="-5" dirty="0">
                <a:latin typeface="Carlito"/>
                <a:cs typeface="Carlito"/>
              </a:rPr>
              <a:t>manufacturing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Guidance, navigations </a:t>
            </a:r>
            <a:r>
              <a:rPr sz="900" dirty="0">
                <a:latin typeface="Carlito"/>
                <a:cs typeface="Carlito"/>
              </a:rPr>
              <a:t>&amp;</a:t>
            </a:r>
            <a:r>
              <a:rPr sz="900" spc="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control</a:t>
            </a:r>
            <a:endParaRPr sz="900">
              <a:latin typeface="Carlito"/>
              <a:cs typeface="Carlito"/>
            </a:endParaRPr>
          </a:p>
          <a:p>
            <a:pPr marL="398145" marR="5080" lvl="1" indent="-213360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  <a:tab pos="753110" algn="l"/>
                <a:tab pos="972185" algn="l"/>
                <a:tab pos="1536700" algn="l"/>
              </a:tabLst>
            </a:pPr>
            <a:r>
              <a:rPr sz="900" spc="-10" dirty="0">
                <a:latin typeface="Carlito"/>
                <a:cs typeface="Carlito"/>
              </a:rPr>
              <a:t>F</a:t>
            </a:r>
            <a:r>
              <a:rPr sz="900" spc="-5" dirty="0">
                <a:latin typeface="Carlito"/>
                <a:cs typeface="Carlito"/>
              </a:rPr>
              <a:t>u</a:t>
            </a:r>
            <a:r>
              <a:rPr sz="900" dirty="0">
                <a:latin typeface="Carlito"/>
                <a:cs typeface="Carlito"/>
              </a:rPr>
              <a:t>ze	&amp;	</a:t>
            </a:r>
            <a:r>
              <a:rPr sz="900" spc="-5" dirty="0">
                <a:latin typeface="Carlito"/>
                <a:cs typeface="Carlito"/>
              </a:rPr>
              <a:t>p</a:t>
            </a:r>
            <a:r>
              <a:rPr sz="900" dirty="0">
                <a:latin typeface="Carlito"/>
                <a:cs typeface="Carlito"/>
              </a:rPr>
              <a:t>r</a:t>
            </a:r>
            <a:r>
              <a:rPr sz="900" spc="-10" dirty="0">
                <a:latin typeface="Carlito"/>
                <a:cs typeface="Carlito"/>
              </a:rPr>
              <a:t>e</a:t>
            </a:r>
            <a:r>
              <a:rPr sz="900" dirty="0">
                <a:latin typeface="Carlito"/>
                <a:cs typeface="Carlito"/>
              </a:rPr>
              <a:t>c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spc="5" dirty="0">
                <a:latin typeface="Carlito"/>
                <a:cs typeface="Carlito"/>
              </a:rPr>
              <a:t>s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dirty="0">
                <a:latin typeface="Carlito"/>
                <a:cs typeface="Carlito"/>
              </a:rPr>
              <a:t>on	arma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ate  </a:t>
            </a:r>
            <a:r>
              <a:rPr sz="900" spc="-5" dirty="0">
                <a:latin typeface="Carlito"/>
                <a:cs typeface="Carlito"/>
              </a:rPr>
              <a:t>technology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Cross domain</a:t>
            </a:r>
            <a:r>
              <a:rPr sz="900" spc="-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fires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9873" y="3126994"/>
            <a:ext cx="2000250" cy="146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marR="5080" indent="-213360">
              <a:lnSpc>
                <a:spcPct val="103099"/>
              </a:lnSpc>
              <a:spcBef>
                <a:spcPts val="95"/>
              </a:spcBef>
              <a:buFont typeface="Wingdings"/>
              <a:buChar char=""/>
              <a:tabLst>
                <a:tab pos="225425" algn="l"/>
                <a:tab pos="226060" algn="l"/>
              </a:tabLst>
            </a:pPr>
            <a:r>
              <a:rPr sz="650" b="1" spc="5" dirty="0">
                <a:solidFill>
                  <a:srgbClr val="FF0000"/>
                </a:solidFill>
                <a:latin typeface="Carlito"/>
                <a:cs typeface="Carlito"/>
              </a:rPr>
              <a:t>ICT, </a:t>
            </a:r>
            <a:r>
              <a:rPr sz="650" b="1" spc="10" dirty="0">
                <a:solidFill>
                  <a:srgbClr val="FF0000"/>
                </a:solidFill>
                <a:latin typeface="Carlito"/>
                <a:cs typeface="Carlito"/>
              </a:rPr>
              <a:t>command </a:t>
            </a:r>
            <a:r>
              <a:rPr sz="650" b="1" spc="15" dirty="0">
                <a:solidFill>
                  <a:srgbClr val="FF0000"/>
                </a:solidFill>
                <a:latin typeface="Carlito"/>
                <a:cs typeface="Carlito"/>
              </a:rPr>
              <a:t>&amp;  </a:t>
            </a:r>
            <a:r>
              <a:rPr sz="650" b="1" spc="5" dirty="0">
                <a:solidFill>
                  <a:srgbClr val="FF0000"/>
                </a:solidFill>
                <a:latin typeface="Carlito"/>
                <a:cs typeface="Carlito"/>
              </a:rPr>
              <a:t>control, intelligence,  surveillance </a:t>
            </a:r>
            <a:r>
              <a:rPr sz="650" b="1" spc="10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650" b="1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650" b="1" spc="5" dirty="0">
                <a:solidFill>
                  <a:srgbClr val="FF0000"/>
                </a:solidFill>
                <a:latin typeface="Carlito"/>
                <a:cs typeface="Carlito"/>
              </a:rPr>
              <a:t>reconnaissance</a:t>
            </a:r>
            <a:endParaRPr sz="650">
              <a:latin typeface="Carlito"/>
              <a:cs typeface="Carlito"/>
            </a:endParaRPr>
          </a:p>
          <a:p>
            <a:pPr marL="398145" lvl="1" indent="-213995">
              <a:lnSpc>
                <a:spcPts val="107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Mission</a:t>
            </a:r>
            <a:r>
              <a:rPr sz="900" spc="1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command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Tactical and deployed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power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Tactical cyberspace</a:t>
            </a:r>
            <a:r>
              <a:rPr sz="900" spc="-2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operations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Electronic</a:t>
            </a:r>
            <a:r>
              <a:rPr sz="900" dirty="0">
                <a:latin typeface="Carlito"/>
                <a:cs typeface="Carlito"/>
              </a:rPr>
              <a:t> warfare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  <a:tab pos="1403985" algn="l"/>
              </a:tabLst>
            </a:pPr>
            <a:r>
              <a:rPr sz="900" spc="-5" dirty="0">
                <a:latin typeface="Carlito"/>
                <a:cs typeface="Carlito"/>
              </a:rPr>
              <a:t>Intelligence,	surveillance,</a:t>
            </a:r>
            <a:endParaRPr sz="900">
              <a:latin typeface="Carlito"/>
              <a:cs typeface="Carlito"/>
            </a:endParaRPr>
          </a:p>
          <a:p>
            <a:pPr marL="398145">
              <a:lnSpc>
                <a:spcPct val="100000"/>
              </a:lnSpc>
            </a:pPr>
            <a:r>
              <a:rPr sz="900" spc="-5" dirty="0">
                <a:latin typeface="Carlito"/>
                <a:cs typeface="Carlito"/>
              </a:rPr>
              <a:t>reconnaissance and</a:t>
            </a:r>
            <a:r>
              <a:rPr sz="90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targeting</a:t>
            </a:r>
            <a:endParaRPr sz="900">
              <a:latin typeface="Carlito"/>
              <a:cs typeface="Carlito"/>
            </a:endParaRPr>
          </a:p>
          <a:p>
            <a:pPr marL="398145" lvl="1" indent="-2139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Network</a:t>
            </a:r>
            <a:endParaRPr sz="900">
              <a:latin typeface="Carlito"/>
              <a:cs typeface="Carlito"/>
            </a:endParaRPr>
          </a:p>
          <a:p>
            <a:pPr marL="398145" marR="5080" lvl="1" indent="-213360">
              <a:lnSpc>
                <a:spcPct val="100000"/>
              </a:lnSpc>
              <a:buFont typeface="Wingdings"/>
              <a:buChar char=""/>
              <a:tabLst>
                <a:tab pos="398145" algn="l"/>
                <a:tab pos="398780" algn="l"/>
              </a:tabLst>
            </a:pPr>
            <a:r>
              <a:rPr sz="900" spc="-5" dirty="0">
                <a:latin typeface="Carlito"/>
                <a:cs typeface="Carlito"/>
              </a:rPr>
              <a:t>Prioritize position navigation and  timing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70703" y="281940"/>
            <a:ext cx="4273550" cy="4520565"/>
            <a:chOff x="4870703" y="281940"/>
            <a:chExt cx="4273550" cy="4520565"/>
          </a:xfrm>
        </p:grpSpPr>
        <p:sp>
          <p:nvSpPr>
            <p:cNvPr id="15" name="object 15"/>
            <p:cNvSpPr/>
            <p:nvPr/>
          </p:nvSpPr>
          <p:spPr>
            <a:xfrm>
              <a:off x="4870703" y="3142488"/>
              <a:ext cx="2215896" cy="16596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34755" y="281940"/>
              <a:ext cx="809244" cy="8260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224027"/>
            <a:ext cx="8601456" cy="476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38754" y="1181811"/>
            <a:ext cx="14458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6060" algn="l"/>
              </a:tabLst>
            </a:pPr>
            <a:r>
              <a:rPr sz="900" b="1" spc="-5" dirty="0">
                <a:latin typeface="Carlito"/>
                <a:cs typeface="Carlito"/>
              </a:rPr>
              <a:t>CHEMICAL </a:t>
            </a:r>
            <a:r>
              <a:rPr sz="900" b="1" dirty="0">
                <a:latin typeface="Carlito"/>
                <a:cs typeface="Carlito"/>
              </a:rPr>
              <a:t>&amp;</a:t>
            </a:r>
            <a:r>
              <a:rPr sz="900" b="1" spc="-50" dirty="0">
                <a:latin typeface="Carlito"/>
                <a:cs typeface="Carlito"/>
              </a:rPr>
              <a:t> </a:t>
            </a:r>
            <a:r>
              <a:rPr sz="900" b="1" spc="-5" dirty="0">
                <a:latin typeface="Carlito"/>
                <a:cs typeface="Carlito"/>
              </a:rPr>
              <a:t>BIOLOGICAL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0967" y="1319529"/>
            <a:ext cx="1827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Chemistry and Biological</a:t>
            </a:r>
            <a:r>
              <a:rPr sz="900" spc="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Sciences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dirty="0">
                <a:latin typeface="Carlito"/>
                <a:cs typeface="Carlito"/>
              </a:rPr>
              <a:t>CB </a:t>
            </a:r>
            <a:r>
              <a:rPr sz="900" spc="-5" dirty="0">
                <a:latin typeface="Carlito"/>
                <a:cs typeface="Carlito"/>
              </a:rPr>
              <a:t>Agent Handling and</a:t>
            </a:r>
            <a:r>
              <a:rPr sz="900" spc="2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Surety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dirty="0">
                <a:latin typeface="Carlito"/>
                <a:cs typeface="Carlito"/>
              </a:rPr>
              <a:t>CB </a:t>
            </a:r>
            <a:r>
              <a:rPr sz="900" spc="-5" dirty="0">
                <a:latin typeface="Carlito"/>
                <a:cs typeface="Carlito"/>
              </a:rPr>
              <a:t>Materiel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Acquisition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dirty="0">
                <a:latin typeface="Carlito"/>
                <a:cs typeface="Carlito"/>
              </a:rPr>
              <a:t>CB </a:t>
            </a:r>
            <a:r>
              <a:rPr sz="900" spc="-5" dirty="0">
                <a:latin typeface="Carlito"/>
                <a:cs typeface="Carlito"/>
              </a:rPr>
              <a:t>Analysis and</a:t>
            </a:r>
            <a:r>
              <a:rPr sz="900" spc="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Testing</a:t>
            </a:r>
            <a:endParaRPr sz="900">
              <a:latin typeface="Carlito"/>
              <a:cs typeface="Carlito"/>
            </a:endParaRPr>
          </a:p>
          <a:p>
            <a:pPr marL="225425" marR="508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  <a:tab pos="547370" algn="l"/>
                <a:tab pos="1217930" algn="l"/>
                <a:tab pos="1590040" algn="l"/>
              </a:tabLst>
            </a:pPr>
            <a:r>
              <a:rPr sz="900" dirty="0">
                <a:latin typeface="Carlito"/>
                <a:cs typeface="Carlito"/>
              </a:rPr>
              <a:t>CB	M</a:t>
            </a:r>
            <a:r>
              <a:rPr sz="900" spc="-10" dirty="0">
                <a:latin typeface="Carlito"/>
                <a:cs typeface="Carlito"/>
              </a:rPr>
              <a:t>u</a:t>
            </a:r>
            <a:r>
              <a:rPr sz="900" spc="-5" dirty="0">
                <a:latin typeface="Carlito"/>
                <a:cs typeface="Carlito"/>
              </a:rPr>
              <a:t>ni</a:t>
            </a:r>
            <a:r>
              <a:rPr sz="900" spc="5" dirty="0">
                <a:latin typeface="Carlito"/>
                <a:cs typeface="Carlito"/>
              </a:rPr>
              <a:t>t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dirty="0">
                <a:latin typeface="Carlito"/>
                <a:cs typeface="Carlito"/>
              </a:rPr>
              <a:t>o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s	a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d	</a:t>
            </a:r>
            <a:r>
              <a:rPr sz="900" spc="5" dirty="0">
                <a:latin typeface="Carlito"/>
                <a:cs typeface="Carlito"/>
              </a:rPr>
              <a:t>Fi</a:t>
            </a:r>
            <a:r>
              <a:rPr sz="900" spc="-5" dirty="0">
                <a:latin typeface="Carlito"/>
                <a:cs typeface="Carlito"/>
              </a:rPr>
              <a:t>e</a:t>
            </a:r>
            <a:r>
              <a:rPr sz="900" spc="5" dirty="0">
                <a:latin typeface="Carlito"/>
                <a:cs typeface="Carlito"/>
              </a:rPr>
              <a:t>l</a:t>
            </a:r>
            <a:r>
              <a:rPr sz="900" dirty="0">
                <a:latin typeface="Carlito"/>
                <a:cs typeface="Carlito"/>
              </a:rPr>
              <a:t>d  </a:t>
            </a:r>
            <a:r>
              <a:rPr sz="900" spc="-5" dirty="0">
                <a:latin typeface="Carlito"/>
                <a:cs typeface="Carlito"/>
              </a:rPr>
              <a:t>Operations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9873" y="1090421"/>
            <a:ext cx="83502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20"/>
              </a:spcBef>
              <a:buFont typeface="Wingdings"/>
              <a:buChar char=""/>
              <a:tabLst>
                <a:tab pos="225425" algn="l"/>
                <a:tab pos="226060" algn="l"/>
              </a:tabLst>
            </a:pPr>
            <a:r>
              <a:rPr sz="650" b="1" spc="5" dirty="0">
                <a:latin typeface="Carlito"/>
                <a:cs typeface="Carlito"/>
              </a:rPr>
              <a:t>SOLDIER</a:t>
            </a:r>
            <a:r>
              <a:rPr sz="650" b="1" spc="-30" dirty="0">
                <a:latin typeface="Carlito"/>
                <a:cs typeface="Carlito"/>
              </a:rPr>
              <a:t> </a:t>
            </a:r>
            <a:r>
              <a:rPr sz="650" b="1" spc="10" dirty="0">
                <a:latin typeface="Carlito"/>
                <a:cs typeface="Carlito"/>
              </a:rPr>
              <a:t>CENTRE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9622" y="1602740"/>
            <a:ext cx="876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245" algn="l"/>
              </a:tabLst>
            </a:pPr>
            <a:r>
              <a:rPr sz="900" dirty="0">
                <a:latin typeface="Carlito"/>
                <a:cs typeface="Carlito"/>
              </a:rPr>
              <a:t>&amp;	Be</a:t>
            </a:r>
            <a:r>
              <a:rPr sz="900" spc="-10" dirty="0">
                <a:latin typeface="Carlito"/>
                <a:cs typeface="Carlito"/>
              </a:rPr>
              <a:t>h</a:t>
            </a:r>
            <a:r>
              <a:rPr sz="900" dirty="0">
                <a:latin typeface="Carlito"/>
                <a:cs typeface="Carlito"/>
              </a:rPr>
              <a:t>avi</a:t>
            </a:r>
            <a:r>
              <a:rPr sz="900" spc="15" dirty="0">
                <a:latin typeface="Carlito"/>
                <a:cs typeface="Carlito"/>
              </a:rPr>
              <a:t>o</a:t>
            </a:r>
            <a:r>
              <a:rPr sz="900" spc="-5" dirty="0">
                <a:latin typeface="Carlito"/>
                <a:cs typeface="Carlito"/>
              </a:rPr>
              <a:t>u</a:t>
            </a:r>
            <a:r>
              <a:rPr sz="900" dirty="0">
                <a:latin typeface="Carlito"/>
                <a:cs typeface="Carlito"/>
              </a:rPr>
              <a:t>ral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2085" y="1191259"/>
            <a:ext cx="17443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715" indent="-2133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5425" algn="l"/>
                <a:tab pos="226060" algn="l"/>
                <a:tab pos="1009650" algn="l"/>
              </a:tabLst>
            </a:pPr>
            <a:r>
              <a:rPr sz="900" spc="-10" dirty="0">
                <a:latin typeface="Carlito"/>
                <a:cs typeface="Carlito"/>
              </a:rPr>
              <a:t>A</a:t>
            </a:r>
            <a:r>
              <a:rPr sz="900" spc="5" dirty="0">
                <a:latin typeface="Carlito"/>
                <a:cs typeface="Carlito"/>
              </a:rPr>
              <a:t>d</a:t>
            </a:r>
            <a:r>
              <a:rPr sz="900" dirty="0">
                <a:latin typeface="Carlito"/>
                <a:cs typeface="Carlito"/>
              </a:rPr>
              <a:t>vanc</a:t>
            </a:r>
            <a:r>
              <a:rPr sz="900" spc="-5" dirty="0">
                <a:latin typeface="Carlito"/>
                <a:cs typeface="Carlito"/>
              </a:rPr>
              <a:t>ed</a:t>
            </a:r>
            <a:r>
              <a:rPr sz="900" dirty="0">
                <a:latin typeface="Carlito"/>
                <a:cs typeface="Carlito"/>
              </a:rPr>
              <a:t>/	</a:t>
            </a:r>
            <a:r>
              <a:rPr sz="900" spc="5" dirty="0">
                <a:latin typeface="Carlito"/>
                <a:cs typeface="Carlito"/>
              </a:rPr>
              <a:t>Mu</a:t>
            </a:r>
            <a:r>
              <a:rPr sz="900" spc="-5" dirty="0">
                <a:latin typeface="Carlito"/>
                <a:cs typeface="Carlito"/>
              </a:rPr>
              <a:t>l</a:t>
            </a:r>
            <a:r>
              <a:rPr sz="900" dirty="0">
                <a:latin typeface="Carlito"/>
                <a:cs typeface="Carlito"/>
              </a:rPr>
              <a:t>t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spc="10" dirty="0">
                <a:latin typeface="Carlito"/>
                <a:cs typeface="Carlito"/>
              </a:rPr>
              <a:t>f</a:t>
            </a:r>
            <a:r>
              <a:rPr sz="900" spc="-5" dirty="0">
                <a:latin typeface="Carlito"/>
                <a:cs typeface="Carlito"/>
              </a:rPr>
              <a:t>un</a:t>
            </a:r>
            <a:r>
              <a:rPr sz="900" dirty="0">
                <a:latin typeface="Carlito"/>
                <a:cs typeface="Carlito"/>
              </a:rPr>
              <a:t>ct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spc="15" dirty="0">
                <a:latin typeface="Carlito"/>
                <a:cs typeface="Carlito"/>
              </a:rPr>
              <a:t>o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al  </a:t>
            </a:r>
            <a:r>
              <a:rPr sz="900" spc="-5" dirty="0">
                <a:latin typeface="Carlito"/>
                <a:cs typeface="Carlito"/>
              </a:rPr>
              <a:t>Materials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Biomechanics</a:t>
            </a:r>
            <a:endParaRPr sz="900">
              <a:latin typeface="Carlito"/>
              <a:cs typeface="Carlito"/>
            </a:endParaRPr>
          </a:p>
          <a:p>
            <a:pPr marL="226060" marR="1075055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C</a:t>
            </a:r>
            <a:r>
              <a:rPr sz="900" spc="5" dirty="0">
                <a:latin typeface="Carlito"/>
                <a:cs typeface="Carlito"/>
              </a:rPr>
              <a:t>o</a:t>
            </a:r>
            <a:r>
              <a:rPr sz="900" spc="-5" dirty="0">
                <a:latin typeface="Carlito"/>
                <a:cs typeface="Carlito"/>
              </a:rPr>
              <a:t>gni</a:t>
            </a:r>
            <a:r>
              <a:rPr sz="900" spc="5" dirty="0">
                <a:latin typeface="Carlito"/>
                <a:cs typeface="Carlito"/>
              </a:rPr>
              <a:t>t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dirty="0">
                <a:latin typeface="Carlito"/>
                <a:cs typeface="Carlito"/>
              </a:rPr>
              <a:t>ve  </a:t>
            </a:r>
            <a:r>
              <a:rPr sz="900" spc="-5" dirty="0">
                <a:latin typeface="Carlito"/>
                <a:cs typeface="Carlito"/>
              </a:rPr>
              <a:t>Sciences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Food</a:t>
            </a:r>
            <a:r>
              <a:rPr sz="900" spc="-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Science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Geographic/ Precision</a:t>
            </a:r>
            <a:r>
              <a:rPr sz="900" spc="10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Guided</a:t>
            </a:r>
            <a:endParaRPr sz="900">
              <a:latin typeface="Carlito"/>
              <a:cs typeface="Carlito"/>
            </a:endParaRPr>
          </a:p>
          <a:p>
            <a:pPr marL="226060">
              <a:lnSpc>
                <a:spcPct val="100000"/>
              </a:lnSpc>
            </a:pPr>
            <a:r>
              <a:rPr sz="900" spc="-5" dirty="0">
                <a:latin typeface="Carlito"/>
                <a:cs typeface="Carlito"/>
              </a:rPr>
              <a:t>Systems</a:t>
            </a:r>
            <a:endParaRPr sz="900">
              <a:latin typeface="Carlito"/>
              <a:cs typeface="Carlito"/>
            </a:endParaRPr>
          </a:p>
          <a:p>
            <a:pPr marL="226060" marR="508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  <a:tab pos="1128395" algn="l"/>
              </a:tabLst>
            </a:pPr>
            <a:r>
              <a:rPr sz="900" spc="-10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o</a:t>
            </a:r>
            <a:r>
              <a:rPr sz="900" spc="-5" dirty="0">
                <a:latin typeface="Carlito"/>
                <a:cs typeface="Carlito"/>
              </a:rPr>
              <a:t>l</a:t>
            </a:r>
            <a:r>
              <a:rPr sz="900" spc="5" dirty="0">
                <a:latin typeface="Carlito"/>
                <a:cs typeface="Carlito"/>
              </a:rPr>
              <a:t>d</a:t>
            </a:r>
            <a:r>
              <a:rPr sz="900" spc="-5" dirty="0">
                <a:latin typeface="Carlito"/>
                <a:cs typeface="Carlito"/>
              </a:rPr>
              <a:t>ie</a:t>
            </a:r>
            <a:r>
              <a:rPr sz="900" dirty="0">
                <a:latin typeface="Carlito"/>
                <a:cs typeface="Carlito"/>
              </a:rPr>
              <a:t>r	Pe</a:t>
            </a:r>
            <a:r>
              <a:rPr sz="900" spc="-5" dirty="0">
                <a:latin typeface="Carlito"/>
                <a:cs typeface="Carlito"/>
              </a:rPr>
              <a:t>rf</a:t>
            </a:r>
            <a:r>
              <a:rPr sz="900" spc="5" dirty="0">
                <a:latin typeface="Carlito"/>
                <a:cs typeface="Carlito"/>
              </a:rPr>
              <a:t>o</a:t>
            </a:r>
            <a:r>
              <a:rPr sz="900" dirty="0">
                <a:latin typeface="Carlito"/>
                <a:cs typeface="Carlito"/>
              </a:rPr>
              <a:t>rma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ce  </a:t>
            </a:r>
            <a:r>
              <a:rPr sz="900" spc="-5" dirty="0">
                <a:latin typeface="Carlito"/>
                <a:cs typeface="Carlito"/>
              </a:rPr>
              <a:t>Optimization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Biological Technology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Neuro-cognition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0758" y="3274567"/>
            <a:ext cx="8826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20"/>
              </a:spcBef>
              <a:buFont typeface="Wingdings"/>
              <a:buChar char=""/>
              <a:tabLst>
                <a:tab pos="225425" algn="l"/>
                <a:tab pos="226060" algn="l"/>
              </a:tabLst>
            </a:pPr>
            <a:r>
              <a:rPr sz="650" b="1" spc="10" dirty="0">
                <a:latin typeface="Carlito"/>
                <a:cs typeface="Carlito"/>
              </a:rPr>
              <a:t>DATA </a:t>
            </a:r>
            <a:r>
              <a:rPr sz="650" b="1" spc="15" dirty="0">
                <a:latin typeface="Carlito"/>
                <a:cs typeface="Carlito"/>
              </a:rPr>
              <a:t>&amp;</a:t>
            </a:r>
            <a:r>
              <a:rPr sz="650" b="1" spc="-30" dirty="0">
                <a:latin typeface="Carlito"/>
                <a:cs typeface="Carlito"/>
              </a:rPr>
              <a:t> </a:t>
            </a:r>
            <a:r>
              <a:rPr sz="650" b="1" spc="5" dirty="0">
                <a:latin typeface="Carlito"/>
                <a:cs typeface="Carlito"/>
              </a:rPr>
              <a:t>ANALYSIS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2970" y="3581145"/>
            <a:ext cx="182816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3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Certified Item LevelPerformance  Data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Models, Simulations, </a:t>
            </a:r>
            <a:r>
              <a:rPr sz="900" dirty="0">
                <a:latin typeface="Carlito"/>
                <a:cs typeface="Carlito"/>
              </a:rPr>
              <a:t>&amp;</a:t>
            </a:r>
            <a:r>
              <a:rPr sz="900" spc="4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Tools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Life-Cycle Systems</a:t>
            </a:r>
            <a:r>
              <a:rPr sz="900" spc="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Analysis</a:t>
            </a:r>
            <a:endParaRPr sz="900">
              <a:latin typeface="Carlito"/>
              <a:cs typeface="Carlito"/>
            </a:endParaRPr>
          </a:p>
          <a:p>
            <a:pPr marL="226060" marR="508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Vulnerability </a:t>
            </a:r>
            <a:r>
              <a:rPr sz="900" dirty="0">
                <a:latin typeface="Carlito"/>
                <a:cs typeface="Carlito"/>
              </a:rPr>
              <a:t>/ </a:t>
            </a:r>
            <a:r>
              <a:rPr sz="900" spc="-5" dirty="0">
                <a:latin typeface="Carlito"/>
                <a:cs typeface="Carlito"/>
              </a:rPr>
              <a:t>LethalityTechnical  Analysis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Soldier-CenteredPerformance</a:t>
            </a:r>
            <a:endParaRPr sz="900">
              <a:latin typeface="Carlito"/>
              <a:cs typeface="Carlito"/>
            </a:endParaRPr>
          </a:p>
          <a:p>
            <a:pPr marL="226060">
              <a:lnSpc>
                <a:spcPct val="100000"/>
              </a:lnSpc>
            </a:pPr>
            <a:r>
              <a:rPr sz="900" spc="-5" dirty="0">
                <a:latin typeface="Carlito"/>
                <a:cs typeface="Carlito"/>
              </a:rPr>
              <a:t>DesignAnalysis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9873" y="3126994"/>
            <a:ext cx="125920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20"/>
              </a:spcBef>
              <a:buFont typeface="Wingdings"/>
              <a:buChar char=""/>
              <a:tabLst>
                <a:tab pos="225425" algn="l"/>
                <a:tab pos="226060" algn="l"/>
              </a:tabLst>
            </a:pPr>
            <a:r>
              <a:rPr sz="650" b="1" spc="10" dirty="0">
                <a:latin typeface="Carlito"/>
                <a:cs typeface="Carlito"/>
              </a:rPr>
              <a:t>GROUND </a:t>
            </a:r>
            <a:r>
              <a:rPr sz="650" b="1" spc="5" dirty="0">
                <a:latin typeface="Carlito"/>
                <a:cs typeface="Carlito"/>
              </a:rPr>
              <a:t>VEHICLES</a:t>
            </a:r>
            <a:r>
              <a:rPr sz="650" b="1" spc="-20" dirty="0">
                <a:latin typeface="Carlito"/>
                <a:cs typeface="Carlito"/>
              </a:rPr>
              <a:t> </a:t>
            </a:r>
            <a:r>
              <a:rPr sz="650" b="1" spc="5" dirty="0">
                <a:latin typeface="Carlito"/>
                <a:cs typeface="Carlito"/>
              </a:rPr>
              <a:t>SYSTEMS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2085" y="3433317"/>
            <a:ext cx="1769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Ground Vehicle</a:t>
            </a:r>
            <a:r>
              <a:rPr sz="900" spc="-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Survivability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Autonomy-Enabled</a:t>
            </a:r>
            <a:r>
              <a:rPr sz="900" spc="-1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Systems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Vehicle Electronic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Architecture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Ground System</a:t>
            </a:r>
            <a:r>
              <a:rPr sz="900" spc="1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Software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Ground Vehicle </a:t>
            </a:r>
            <a:r>
              <a:rPr sz="900" dirty="0">
                <a:latin typeface="Carlito"/>
                <a:cs typeface="Carlito"/>
              </a:rPr>
              <a:t>Power&amp;</a:t>
            </a:r>
            <a:r>
              <a:rPr sz="900" spc="-4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Mobility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Robotics/Autonomous</a:t>
            </a:r>
            <a:r>
              <a:rPr sz="900" spc="-1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Systems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Combat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Vehicles</a:t>
            </a:r>
            <a:endParaRPr sz="900">
              <a:latin typeface="Carlito"/>
              <a:cs typeface="Carlito"/>
            </a:endParaRPr>
          </a:p>
          <a:p>
            <a:pPr marL="226060" indent="-213360">
              <a:lnSpc>
                <a:spcPct val="100000"/>
              </a:lnSpc>
              <a:buFont typeface="Wingdings"/>
              <a:buChar char=""/>
              <a:tabLst>
                <a:tab pos="225425" algn="l"/>
                <a:tab pos="226060" algn="l"/>
              </a:tabLst>
            </a:pPr>
            <a:r>
              <a:rPr sz="900" spc="-5" dirty="0">
                <a:latin typeface="Carlito"/>
                <a:cs typeface="Carlito"/>
              </a:rPr>
              <a:t>Advanced Protection Systems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0831" y="294131"/>
            <a:ext cx="8568055" cy="4345305"/>
            <a:chOff x="560831" y="294131"/>
            <a:chExt cx="8568055" cy="4345305"/>
          </a:xfrm>
        </p:grpSpPr>
        <p:sp>
          <p:nvSpPr>
            <p:cNvPr id="13" name="object 13"/>
            <p:cNvSpPr/>
            <p:nvPr/>
          </p:nvSpPr>
          <p:spPr>
            <a:xfrm>
              <a:off x="560831" y="1194815"/>
              <a:ext cx="2138172" cy="1600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0703" y="1194815"/>
              <a:ext cx="2136648" cy="12542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643" y="3290315"/>
              <a:ext cx="209702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0535" y="3160776"/>
              <a:ext cx="1975104" cy="14782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19515" y="301751"/>
              <a:ext cx="809244" cy="8244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9703" y="294131"/>
              <a:ext cx="7639811" cy="5059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39" y="1958162"/>
            <a:ext cx="51454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  <a:spcBef>
                <a:spcPts val="100"/>
              </a:spcBef>
            </a:pPr>
            <a:r>
              <a:rPr sz="5400" b="0" spc="-180" dirty="0">
                <a:solidFill>
                  <a:schemeClr val="tx1"/>
                </a:solidFill>
                <a:latin typeface="Arial Black"/>
                <a:cs typeface="Arial Black"/>
              </a:rPr>
              <a:t>A</a:t>
            </a:r>
            <a:r>
              <a:rPr sz="5400" b="0" dirty="0">
                <a:solidFill>
                  <a:schemeClr val="tx1"/>
                </a:solidFill>
                <a:latin typeface="Arial Black"/>
                <a:cs typeface="Arial Black"/>
              </a:rPr>
              <a:t>U</a:t>
            </a:r>
            <a:r>
              <a:rPr sz="5400" b="0" spc="-180" dirty="0">
                <a:solidFill>
                  <a:schemeClr val="tx1"/>
                </a:solidFill>
                <a:latin typeface="Arial Black"/>
                <a:cs typeface="Arial Black"/>
              </a:rPr>
              <a:t>T</a:t>
            </a:r>
            <a:r>
              <a:rPr sz="5400" b="0" dirty="0">
                <a:solidFill>
                  <a:schemeClr val="tx1"/>
                </a:solidFill>
                <a:latin typeface="Arial Black"/>
                <a:cs typeface="Arial Black"/>
              </a:rPr>
              <a:t>OM</a:t>
            </a:r>
            <a:r>
              <a:rPr sz="5400" b="0" spc="-140" dirty="0">
                <a:solidFill>
                  <a:schemeClr val="tx1"/>
                </a:solidFill>
                <a:latin typeface="Arial Black"/>
                <a:cs typeface="Arial Black"/>
              </a:rPr>
              <a:t>O</a:t>
            </a:r>
            <a:r>
              <a:rPr sz="5400" b="0" spc="-5" dirty="0">
                <a:solidFill>
                  <a:schemeClr val="tx1"/>
                </a:solidFill>
                <a:latin typeface="Arial Black"/>
                <a:cs typeface="Arial Black"/>
              </a:rPr>
              <a:t>TIVE  INDUSTRIES</a:t>
            </a:r>
            <a:endParaRPr sz="5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0"/>
            <a:ext cx="8708390" cy="685800"/>
          </a:xfrm>
          <a:custGeom>
            <a:avLst/>
            <a:gdLst/>
            <a:ahLst/>
            <a:cxnLst/>
            <a:rect l="l" t="t" r="r" b="b"/>
            <a:pathLst>
              <a:path w="8708390" h="685800">
                <a:moveTo>
                  <a:pt x="8708136" y="0"/>
                </a:moveTo>
                <a:lnTo>
                  <a:pt x="0" y="0"/>
                </a:lnTo>
                <a:lnTo>
                  <a:pt x="0" y="685800"/>
                </a:lnTo>
                <a:lnTo>
                  <a:pt x="8708136" y="685800"/>
                </a:lnTo>
                <a:lnTo>
                  <a:pt x="870813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2414" y="27178"/>
            <a:ext cx="2642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MAJOR</a:t>
            </a:r>
            <a:r>
              <a:rPr sz="3600" spc="-95" dirty="0"/>
              <a:t> </a:t>
            </a:r>
            <a:r>
              <a:rPr sz="3600" spc="-5" dirty="0"/>
              <a:t>OEMs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468359" y="5354218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88888"/>
                </a:solidFill>
                <a:latin typeface="Carlito"/>
                <a:cs typeface="Carlito"/>
              </a:rPr>
              <a:t>24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148" y="1077467"/>
            <a:ext cx="8418672" cy="3762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4744" y="1485900"/>
            <a:ext cx="5954267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8368" y="387095"/>
            <a:ext cx="8238490" cy="792480"/>
            <a:chOff x="658368" y="387095"/>
            <a:chExt cx="8238490" cy="792480"/>
          </a:xfrm>
        </p:grpSpPr>
        <p:sp>
          <p:nvSpPr>
            <p:cNvPr id="4" name="object 4"/>
            <p:cNvSpPr/>
            <p:nvPr/>
          </p:nvSpPr>
          <p:spPr>
            <a:xfrm>
              <a:off x="658368" y="387095"/>
              <a:ext cx="8201025" cy="792480"/>
            </a:xfrm>
            <a:custGeom>
              <a:avLst/>
              <a:gdLst/>
              <a:ahLst/>
              <a:cxnLst/>
              <a:rect l="l" t="t" r="r" b="b"/>
              <a:pathLst>
                <a:path w="8201025" h="792480">
                  <a:moveTo>
                    <a:pt x="8200644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8200644" y="792479"/>
                  </a:lnTo>
                  <a:lnTo>
                    <a:pt x="8200644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60" y="501395"/>
              <a:ext cx="8187690" cy="677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8368" y="387095"/>
            <a:ext cx="8201025" cy="79248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525"/>
              </a:spcBef>
            </a:pPr>
            <a:r>
              <a:rPr sz="2400" spc="-10" dirty="0"/>
              <a:t>SA </a:t>
            </a:r>
            <a:r>
              <a:rPr sz="2400" spc="-20" dirty="0"/>
              <a:t>AUTOMOTIVE </a:t>
            </a:r>
            <a:r>
              <a:rPr sz="2400" spc="-30" dirty="0"/>
              <a:t>INDUSTRY: </a:t>
            </a:r>
            <a:r>
              <a:rPr sz="2400" spc="-5" dirty="0"/>
              <a:t>COMPONENT</a:t>
            </a:r>
            <a:r>
              <a:rPr sz="2400" spc="-35" dirty="0"/>
              <a:t> </a:t>
            </a:r>
            <a:r>
              <a:rPr sz="2400" spc="-15" dirty="0"/>
              <a:t>MANUFACTURING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38962" y="1572006"/>
            <a:ext cx="7491730" cy="3920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3435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Engine,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Transmission  </a:t>
            </a:r>
            <a:r>
              <a:rPr sz="1400" b="1" spc="-5" dirty="0">
                <a:latin typeface="Arial"/>
                <a:cs typeface="Arial"/>
              </a:rPr>
              <a:t>and Body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 marR="557847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Brakes, wheels,</a:t>
            </a:r>
            <a:r>
              <a:rPr sz="1400" b="1" spc="-1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shock  absorbers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03505" marR="630110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Suspension,  exhausts,  </a:t>
            </a:r>
            <a:r>
              <a:rPr sz="1400" b="1" spc="3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ind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cr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111760" marR="556895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Electrical, batteries</a:t>
            </a:r>
            <a:r>
              <a:rPr sz="1400" b="1" spc="-1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&amp;  filters</a:t>
            </a:r>
            <a:endParaRPr sz="1400">
              <a:latin typeface="Arial"/>
              <a:cs typeface="Arial"/>
            </a:endParaRPr>
          </a:p>
          <a:p>
            <a:pPr marL="107314">
              <a:lnSpc>
                <a:spcPct val="100000"/>
              </a:lnSpc>
              <a:spcBef>
                <a:spcPts val="1255"/>
              </a:spcBef>
            </a:pPr>
            <a:r>
              <a:rPr sz="1400" b="1" spc="-5" dirty="0">
                <a:latin typeface="Arial"/>
                <a:cs typeface="Arial"/>
              </a:rPr>
              <a:t>Interiors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1049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Refer NAACAM Directory 2022 for full product and manufacturer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listing</a:t>
            </a:r>
            <a:endParaRPr sz="1600">
              <a:latin typeface="Arial"/>
              <a:cs typeface="Arial"/>
            </a:endParaRPr>
          </a:p>
          <a:p>
            <a:pPr marL="345249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(www.naacam.co.za</a:t>
            </a:r>
            <a:r>
              <a:rPr sz="1350" spc="-10" dirty="0">
                <a:solidFill>
                  <a:srgbClr val="006FC0"/>
                </a:solidFill>
                <a:latin typeface="Carlito"/>
                <a:cs typeface="Carlito"/>
              </a:rPr>
              <a:t>)</a:t>
            </a:r>
            <a:endParaRPr sz="13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9144000" y="0"/>
                </a:moveTo>
                <a:lnTo>
                  <a:pt x="0" y="0"/>
                </a:lnTo>
                <a:lnTo>
                  <a:pt x="0" y="685800"/>
                </a:lnTo>
                <a:lnTo>
                  <a:pt x="9144000" y="685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502" y="27178"/>
            <a:ext cx="7609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SA </a:t>
            </a:r>
            <a:r>
              <a:rPr sz="3600" spc="-40" dirty="0"/>
              <a:t>AUTO </a:t>
            </a:r>
            <a:r>
              <a:rPr sz="3600" spc="-10" dirty="0"/>
              <a:t>MASTER </a:t>
            </a:r>
            <a:r>
              <a:rPr sz="3600" dirty="0"/>
              <a:t>PLAN </a:t>
            </a:r>
            <a:r>
              <a:rPr sz="3600" spc="-5" dirty="0"/>
              <a:t>2035</a:t>
            </a:r>
            <a:r>
              <a:rPr sz="3600" spc="-175" dirty="0"/>
              <a:t> </a:t>
            </a:r>
            <a:r>
              <a:rPr sz="3600" spc="-20" dirty="0"/>
              <a:t>Objectives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56743" y="1126058"/>
            <a:ext cx="8605520" cy="38836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69900" marR="149860" indent="-457834">
              <a:lnSpc>
                <a:spcPts val="3030"/>
              </a:lnSpc>
              <a:spcBef>
                <a:spcPts val="47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Grow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domestic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car production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1% of global </a:t>
            </a:r>
            <a:r>
              <a:rPr sz="2800" spc="-10" dirty="0">
                <a:latin typeface="Carlito"/>
                <a:cs typeface="Carlito"/>
              </a:rPr>
              <a:t>output  </a:t>
            </a:r>
            <a:r>
              <a:rPr sz="2800" spc="-15" dirty="0">
                <a:latin typeface="Carlito"/>
                <a:cs typeface="Carlito"/>
              </a:rPr>
              <a:t>(projected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reach </a:t>
            </a:r>
            <a:r>
              <a:rPr sz="2800" spc="-5" dirty="0">
                <a:latin typeface="Carlito"/>
                <a:cs typeface="Carlito"/>
              </a:rPr>
              <a:t>140 </a:t>
            </a:r>
            <a:r>
              <a:rPr sz="2800" spc="-10" dirty="0">
                <a:latin typeface="Carlito"/>
                <a:cs typeface="Carlito"/>
              </a:rPr>
              <a:t>million units </a:t>
            </a:r>
            <a:r>
              <a:rPr sz="2800" spc="-5" dirty="0">
                <a:latin typeface="Carlito"/>
                <a:cs typeface="Carlito"/>
              </a:rPr>
              <a:t>annually </a:t>
            </a:r>
            <a:r>
              <a:rPr sz="2800" spc="-15" dirty="0">
                <a:latin typeface="Carlito"/>
                <a:cs typeface="Carlito"/>
              </a:rPr>
              <a:t>by</a:t>
            </a:r>
            <a:r>
              <a:rPr sz="2800" spc="204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2035);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20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10" dirty="0">
                <a:latin typeface="Carlito"/>
                <a:cs typeface="Carlito"/>
              </a:rPr>
              <a:t>Increase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local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content to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60% </a:t>
            </a:r>
            <a:r>
              <a:rPr sz="2800" spc="-15" dirty="0">
                <a:latin typeface="Carlito"/>
                <a:cs typeface="Carlito"/>
              </a:rPr>
              <a:t>(from </a:t>
            </a:r>
            <a:r>
              <a:rPr sz="2800" spc="-5" dirty="0">
                <a:latin typeface="Carlito"/>
                <a:cs typeface="Carlito"/>
              </a:rPr>
              <a:t>39% in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2015);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60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Double employment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112 000 in 2015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224</a:t>
            </a:r>
            <a:r>
              <a:rPr sz="2800" spc="2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000.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6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Double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production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600 000 </a:t>
            </a:r>
            <a:r>
              <a:rPr sz="2800" spc="-20" dirty="0">
                <a:latin typeface="Carlito"/>
                <a:cs typeface="Carlito"/>
              </a:rPr>
              <a:t>cars to </a:t>
            </a:r>
            <a:r>
              <a:rPr sz="2800" spc="-5" dirty="0">
                <a:latin typeface="Carlito"/>
                <a:cs typeface="Carlito"/>
              </a:rPr>
              <a:t>1,2 </a:t>
            </a:r>
            <a:r>
              <a:rPr sz="2800" spc="-10" dirty="0">
                <a:latin typeface="Carlito"/>
                <a:cs typeface="Carlito"/>
              </a:rPr>
              <a:t>million</a:t>
            </a:r>
            <a:r>
              <a:rPr sz="2800" spc="29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cars;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70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20" dirty="0">
                <a:latin typeface="Carlito"/>
                <a:cs typeface="Carlito"/>
              </a:rPr>
              <a:t>Improve </a:t>
            </a:r>
            <a:r>
              <a:rPr sz="2800" spc="-10" dirty="0">
                <a:latin typeface="Carlito"/>
                <a:cs typeface="Carlito"/>
              </a:rPr>
              <a:t>auto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industry</a:t>
            </a:r>
            <a:r>
              <a:rPr sz="2800" spc="9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competitiveness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60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10" dirty="0">
                <a:latin typeface="Carlito"/>
                <a:cs typeface="Carlito"/>
              </a:rPr>
              <a:t>Achieve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industry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transformation </a:t>
            </a:r>
            <a:r>
              <a:rPr sz="2800" spc="-15" dirty="0">
                <a:latin typeface="Carlito"/>
                <a:cs typeface="Carlito"/>
              </a:rPr>
              <a:t>across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value</a:t>
            </a:r>
            <a:r>
              <a:rPr sz="2800" spc="204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chain.</a:t>
            </a:r>
            <a:endParaRPr sz="2800">
              <a:latin typeface="Carlito"/>
              <a:cs typeface="Carlito"/>
            </a:endParaRPr>
          </a:p>
          <a:p>
            <a:pPr marL="469900" marR="2602230" indent="-457834">
              <a:lnSpc>
                <a:spcPts val="3360"/>
              </a:lnSpc>
              <a:spcBef>
                <a:spcPts val="17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Deepen value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addition </a:t>
            </a:r>
            <a:r>
              <a:rPr sz="2800" spc="-15" dirty="0">
                <a:latin typeface="Carlito"/>
                <a:cs typeface="Carlito"/>
              </a:rPr>
              <a:t>across </a:t>
            </a:r>
            <a:r>
              <a:rPr sz="2800" spc="-10" dirty="0">
                <a:latin typeface="Carlito"/>
                <a:cs typeface="Carlito"/>
              </a:rPr>
              <a:t>selected  technologies/commodities</a:t>
            </a:r>
            <a:r>
              <a:rPr sz="3200" spc="-10" dirty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8359" y="5354218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88888"/>
                </a:solidFill>
                <a:latin typeface="Carlito"/>
                <a:cs typeface="Carlito"/>
              </a:rPr>
              <a:t>26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094" y="1884426"/>
            <a:ext cx="6495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chemeClr val="tx1"/>
                </a:solidFill>
                <a:latin typeface="Arial Black"/>
                <a:cs typeface="Arial Black"/>
              </a:rPr>
              <a:t>ICT </a:t>
            </a:r>
            <a:r>
              <a:rPr sz="5400" b="0" dirty="0">
                <a:solidFill>
                  <a:schemeClr val="tx1"/>
                </a:solidFill>
                <a:latin typeface="Arial Black"/>
                <a:cs typeface="Arial Black"/>
              </a:rPr>
              <a:t>AND</a:t>
            </a:r>
            <a:r>
              <a:rPr sz="5400" b="0" spc="-8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5400" b="0" spc="-55" dirty="0">
                <a:solidFill>
                  <a:schemeClr val="tx1"/>
                </a:solidFill>
                <a:latin typeface="Arial Black"/>
                <a:cs typeface="Arial Black"/>
              </a:rPr>
              <a:t>DIGITAL  </a:t>
            </a:r>
            <a:r>
              <a:rPr sz="5400" b="0" spc="-15" dirty="0">
                <a:solidFill>
                  <a:srgbClr val="FFFFFF"/>
                </a:solidFill>
                <a:latin typeface="Arial Black"/>
                <a:cs typeface="Arial Black"/>
              </a:rPr>
              <a:t>TECHNOLOGIES</a:t>
            </a:r>
            <a:endParaRPr sz="5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503" y="1483907"/>
            <a:ext cx="7428865" cy="31724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439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dirty="0">
                <a:latin typeface="Arial"/>
                <a:cs typeface="Arial"/>
              </a:rPr>
              <a:t>Amazon Web </a:t>
            </a:r>
            <a:r>
              <a:rPr sz="1400" spc="-5" dirty="0">
                <a:latin typeface="Arial"/>
                <a:cs typeface="Arial"/>
              </a:rPr>
              <a:t>Services (AWS) </a:t>
            </a:r>
            <a:r>
              <a:rPr sz="1400" dirty="0">
                <a:latin typeface="Arial"/>
                <a:cs typeface="Arial"/>
              </a:rPr>
              <a:t>Data Center Investment in Cape </a:t>
            </a:r>
            <a:r>
              <a:rPr sz="1400" spc="-45" dirty="0">
                <a:latin typeface="Arial"/>
                <a:cs typeface="Arial"/>
              </a:rPr>
              <a:t>Town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R10</a:t>
            </a:r>
            <a:r>
              <a:rPr sz="1400" b="1" spc="-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billion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35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dirty="0">
                <a:latin typeface="Arial"/>
                <a:cs typeface="Arial"/>
              </a:rPr>
              <a:t>Microsoft </a:t>
            </a:r>
            <a:r>
              <a:rPr sz="1400" spc="-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Center </a:t>
            </a:r>
            <a:r>
              <a:rPr sz="1400" spc="-5" dirty="0">
                <a:latin typeface="Arial"/>
                <a:cs typeface="Arial"/>
              </a:rPr>
              <a:t>Investment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Johannesburg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Cape </a:t>
            </a:r>
            <a:r>
              <a:rPr sz="1400" spc="-45" dirty="0">
                <a:latin typeface="Arial"/>
                <a:cs typeface="Arial"/>
              </a:rPr>
              <a:t>Town </a:t>
            </a:r>
            <a:r>
              <a:rPr sz="1400" dirty="0">
                <a:latin typeface="Arial"/>
                <a:cs typeface="Arial"/>
              </a:rPr>
              <a:t>– estimated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R4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billion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35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spc="-30" dirty="0">
                <a:latin typeface="Arial"/>
                <a:cs typeface="Arial"/>
              </a:rPr>
              <a:t>Teraco </a:t>
            </a:r>
            <a:r>
              <a:rPr sz="1400" spc="-5" dirty="0">
                <a:latin typeface="Arial"/>
                <a:cs typeface="Arial"/>
              </a:rPr>
              <a:t>Data Environments Investment </a:t>
            </a:r>
            <a:r>
              <a:rPr sz="1400" dirty="0">
                <a:latin typeface="Arial"/>
                <a:cs typeface="Arial"/>
              </a:rPr>
              <a:t>in Durban, </a:t>
            </a:r>
            <a:r>
              <a:rPr sz="1400" spc="-5" dirty="0">
                <a:latin typeface="Arial"/>
                <a:cs typeface="Arial"/>
              </a:rPr>
              <a:t>Cape </a:t>
            </a:r>
            <a:r>
              <a:rPr sz="1400" spc="-35" dirty="0">
                <a:latin typeface="Arial"/>
                <a:cs typeface="Arial"/>
              </a:rPr>
              <a:t>Town, </a:t>
            </a:r>
            <a:r>
              <a:rPr sz="1400" spc="-5" dirty="0">
                <a:latin typeface="Arial"/>
                <a:cs typeface="Arial"/>
              </a:rPr>
              <a:t>Johannesburg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R3.3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billion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40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dirty="0">
                <a:latin typeface="Arial"/>
                <a:cs typeface="Arial"/>
              </a:rPr>
              <a:t>Liquid </a:t>
            </a:r>
            <a:r>
              <a:rPr sz="1400" spc="-25" dirty="0">
                <a:latin typeface="Arial"/>
                <a:cs typeface="Arial"/>
              </a:rPr>
              <a:t>Telecom </a:t>
            </a:r>
            <a:r>
              <a:rPr sz="1400" spc="-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Center </a:t>
            </a:r>
            <a:r>
              <a:rPr sz="1400" spc="-5" dirty="0">
                <a:latin typeface="Arial"/>
                <a:cs typeface="Arial"/>
              </a:rPr>
              <a:t>Investment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Johannesburg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R3.5</a:t>
            </a:r>
            <a:r>
              <a:rPr sz="14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billion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Recent announcements and planned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investments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buFont typeface="Wingdings"/>
              <a:buChar char=""/>
              <a:tabLst>
                <a:tab pos="244475" algn="l"/>
              </a:tabLst>
            </a:pPr>
            <a:r>
              <a:rPr sz="1400" spc="-15" dirty="0">
                <a:latin typeface="Arial"/>
                <a:cs typeface="Arial"/>
              </a:rPr>
              <a:t>Vantage </a:t>
            </a:r>
            <a:r>
              <a:rPr sz="1400" spc="-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Center </a:t>
            </a:r>
            <a:r>
              <a:rPr sz="1400" spc="-5" dirty="0">
                <a:latin typeface="Arial"/>
                <a:cs typeface="Arial"/>
              </a:rPr>
              <a:t>(USA Provider)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R15</a:t>
            </a:r>
            <a:r>
              <a:rPr sz="14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billion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40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spc="-30" dirty="0">
                <a:latin typeface="Arial"/>
                <a:cs typeface="Arial"/>
              </a:rPr>
              <a:t>Teraco </a:t>
            </a:r>
            <a:r>
              <a:rPr sz="1400" dirty="0">
                <a:latin typeface="Arial"/>
                <a:cs typeface="Arial"/>
              </a:rPr>
              <a:t>Data </a:t>
            </a:r>
            <a:r>
              <a:rPr sz="1400" spc="-5" dirty="0">
                <a:latin typeface="Arial"/>
                <a:cs typeface="Arial"/>
              </a:rPr>
              <a:t>Environments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R4.4</a:t>
            </a:r>
            <a:r>
              <a:rPr sz="1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billion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35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dirty="0">
                <a:latin typeface="Arial"/>
                <a:cs typeface="Arial"/>
              </a:rPr>
              <a:t>Africa </a:t>
            </a:r>
            <a:r>
              <a:rPr sz="1400" spc="-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Center </a:t>
            </a:r>
            <a:r>
              <a:rPr sz="1400" spc="-5" dirty="0">
                <a:latin typeface="Arial"/>
                <a:cs typeface="Arial"/>
              </a:rPr>
              <a:t>expansion </a:t>
            </a:r>
            <a:r>
              <a:rPr sz="1400" dirty="0">
                <a:latin typeface="Arial"/>
                <a:cs typeface="Arial"/>
              </a:rPr>
              <a:t>projects in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Johannesburg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35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spc="-5" dirty="0">
                <a:latin typeface="Arial"/>
                <a:cs typeface="Arial"/>
              </a:rPr>
              <a:t>NTT </a:t>
            </a:r>
            <a:r>
              <a:rPr sz="1400" dirty="0">
                <a:latin typeface="Arial"/>
                <a:cs typeface="Arial"/>
              </a:rPr>
              <a:t>Dimension Data </a:t>
            </a:r>
            <a:r>
              <a:rPr sz="1400" spc="-5" dirty="0">
                <a:latin typeface="Arial"/>
                <a:cs typeface="Arial"/>
              </a:rPr>
              <a:t>expansion </a:t>
            </a:r>
            <a:r>
              <a:rPr sz="1400" dirty="0">
                <a:latin typeface="Arial"/>
                <a:cs typeface="Arial"/>
              </a:rPr>
              <a:t>projects in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Johannesburg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340"/>
              </a:spcBef>
              <a:buFont typeface="Wingdings"/>
              <a:buChar char=""/>
              <a:tabLst>
                <a:tab pos="244475" algn="l"/>
              </a:tabLst>
            </a:pPr>
            <a:r>
              <a:rPr sz="1400" dirty="0">
                <a:latin typeface="Arial"/>
                <a:cs typeface="Arial"/>
              </a:rPr>
              <a:t>Oracle announced </a:t>
            </a:r>
            <a:r>
              <a:rPr sz="1400" spc="-5" dirty="0">
                <a:latin typeface="Arial"/>
                <a:cs typeface="Arial"/>
              </a:rPr>
              <a:t>investment </a:t>
            </a:r>
            <a:r>
              <a:rPr sz="1400" dirty="0">
                <a:latin typeface="Arial"/>
                <a:cs typeface="Arial"/>
              </a:rPr>
              <a:t>in data center for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Johannesburg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528" y="5354218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88888"/>
                </a:solidFill>
                <a:latin typeface="Carlito"/>
                <a:cs typeface="Carlito"/>
              </a:rPr>
              <a:t>28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397763"/>
            <a:ext cx="7470775" cy="680085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15"/>
              </a:lnSpc>
            </a:pPr>
            <a:r>
              <a:rPr sz="2400" b="1" dirty="0">
                <a:latin typeface="Arial"/>
                <a:cs typeface="Arial"/>
              </a:rPr>
              <a:t>Facilitation </a:t>
            </a:r>
            <a:r>
              <a:rPr sz="2400" b="1" spc="-5" dirty="0">
                <a:latin typeface="Arial"/>
                <a:cs typeface="Arial"/>
              </a:rPr>
              <a:t>Services </a:t>
            </a:r>
            <a:r>
              <a:rPr sz="2400" b="1" dirty="0">
                <a:latin typeface="Arial"/>
                <a:cs typeface="Arial"/>
              </a:rPr>
              <a:t>Provided to ICT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Digital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735"/>
              </a:lnSpc>
            </a:pPr>
            <a:r>
              <a:rPr sz="2400" b="1" spc="-20" dirty="0">
                <a:latin typeface="Arial"/>
                <a:cs typeface="Arial"/>
              </a:rPr>
              <a:t>Technologies </a:t>
            </a:r>
            <a:r>
              <a:rPr sz="2400" b="1" dirty="0">
                <a:latin typeface="Arial"/>
                <a:cs typeface="Arial"/>
              </a:rPr>
              <a:t>Investment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1983" y="5088635"/>
            <a:ext cx="1129283" cy="36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814" y="1833727"/>
            <a:ext cx="7976870" cy="280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InvestSA </a:t>
            </a:r>
            <a:r>
              <a:rPr sz="1400" dirty="0">
                <a:latin typeface="Arial"/>
                <a:cs typeface="Arial"/>
              </a:rPr>
              <a:t>is also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closely </a:t>
            </a:r>
            <a:r>
              <a:rPr sz="1400" spc="-5" dirty="0">
                <a:latin typeface="Arial"/>
                <a:cs typeface="Arial"/>
              </a:rPr>
              <a:t>with Dept. Communication </a:t>
            </a:r>
            <a:r>
              <a:rPr sz="1400" dirty="0">
                <a:latin typeface="Arial"/>
                <a:cs typeface="Arial"/>
              </a:rPr>
              <a:t>and Digital </a:t>
            </a:r>
            <a:r>
              <a:rPr sz="1400" spc="-5" dirty="0">
                <a:latin typeface="Arial"/>
                <a:cs typeface="Arial"/>
              </a:rPr>
              <a:t>Services </a:t>
            </a:r>
            <a:r>
              <a:rPr sz="1400" dirty="0">
                <a:latin typeface="Arial"/>
                <a:cs typeface="Arial"/>
              </a:rPr>
              <a:t>on the National </a:t>
            </a:r>
            <a:r>
              <a:rPr sz="1400" spc="-5" dirty="0">
                <a:latin typeface="Arial"/>
                <a:cs typeface="Arial"/>
              </a:rPr>
              <a:t>ICT  Masterplan;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Cloud</a:t>
            </a:r>
            <a:r>
              <a:rPr sz="1400" dirty="0">
                <a:latin typeface="Arial"/>
                <a:cs typeface="Arial"/>
              </a:rPr>
              <a:t> and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Data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Policy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South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aspects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have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South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attract  additional </a:t>
            </a:r>
            <a:r>
              <a:rPr sz="1400" spc="-5" dirty="0">
                <a:latin typeface="Arial"/>
                <a:cs typeface="Arial"/>
              </a:rPr>
              <a:t>investment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from:</a:t>
            </a:r>
            <a:endParaRPr sz="1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05"/>
              </a:spcBef>
              <a:buFont typeface="Wingdings"/>
              <a:buChar char=""/>
              <a:tabLst>
                <a:tab pos="244475" algn="l"/>
              </a:tabLst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Google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SA </a:t>
            </a:r>
            <a:r>
              <a:rPr sz="1600" spc="-5" dirty="0">
                <a:latin typeface="Arial"/>
                <a:cs typeface="Arial"/>
              </a:rPr>
              <a:t>– Equiano Subsea cable undersea cable project (landing in Cape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Town)</a:t>
            </a:r>
            <a:endParaRPr sz="16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44475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Facebook </a:t>
            </a:r>
            <a:r>
              <a:rPr sz="1600" spc="-5" dirty="0">
                <a:latin typeface="Arial"/>
                <a:cs typeface="Arial"/>
              </a:rPr>
              <a:t>undersea cable project (landing </a:t>
            </a:r>
            <a:r>
              <a:rPr sz="1600" spc="-10" dirty="0">
                <a:latin typeface="Arial"/>
                <a:cs typeface="Arial"/>
              </a:rPr>
              <a:t>Cpt </a:t>
            </a:r>
            <a:r>
              <a:rPr sz="1600" spc="-5" dirty="0">
                <a:latin typeface="Arial"/>
                <a:cs typeface="Arial"/>
              </a:rPr>
              <a:t>plus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Mthunzini)</a:t>
            </a:r>
            <a:endParaRPr sz="16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44475" algn="l"/>
              </a:tabLst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GEO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satellite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providers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Viacom</a:t>
            </a:r>
            <a:r>
              <a:rPr sz="1600" spc="-5" dirty="0">
                <a:latin typeface="Arial"/>
                <a:cs typeface="Arial"/>
              </a:rPr>
              <a:t>, Space X, Google for broadband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connectivity</a:t>
            </a:r>
            <a:endParaRPr sz="16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44475" algn="l"/>
              </a:tabLst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Google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Data Center</a:t>
            </a:r>
            <a:r>
              <a:rPr sz="1600" spc="-5" dirty="0">
                <a:latin typeface="Arial"/>
                <a:cs typeface="Arial"/>
              </a:rPr>
              <a:t>, Equinix </a:t>
            </a:r>
            <a:r>
              <a:rPr sz="1600" spc="-10" dirty="0">
                <a:latin typeface="Arial"/>
                <a:cs typeface="Arial"/>
              </a:rPr>
              <a:t>Data </a:t>
            </a:r>
            <a:r>
              <a:rPr sz="1600" spc="-20" dirty="0">
                <a:latin typeface="Arial"/>
                <a:cs typeface="Arial"/>
              </a:rPr>
              <a:t>Center, </a:t>
            </a:r>
            <a:r>
              <a:rPr sz="1600" spc="-35" dirty="0">
                <a:latin typeface="Arial"/>
                <a:cs typeface="Arial"/>
              </a:rPr>
              <a:t>PAIX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44475" algn="l"/>
              </a:tabLst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Telecommunication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Tower </a:t>
            </a:r>
            <a:r>
              <a:rPr sz="1600" spc="-5" dirty="0">
                <a:latin typeface="Arial"/>
                <a:cs typeface="Arial"/>
              </a:rPr>
              <a:t>Infrastructure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investment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528" y="5354218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88888"/>
                </a:solidFill>
                <a:latin typeface="Carlito"/>
                <a:cs typeface="Carlito"/>
              </a:rPr>
              <a:t>29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48143" y="4879847"/>
            <a:ext cx="1129283" cy="36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344424"/>
            <a:ext cx="8069580" cy="707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629232"/>
            <a:ext cx="8121015" cy="256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New Research from Accenture reveal that South </a:t>
            </a:r>
            <a:r>
              <a:rPr sz="1600" dirty="0">
                <a:latin typeface="Arial"/>
                <a:cs typeface="Arial"/>
              </a:rPr>
              <a:t>Africa could </a:t>
            </a:r>
            <a:r>
              <a:rPr sz="1600" spc="-5" dirty="0">
                <a:latin typeface="Arial"/>
                <a:cs typeface="Arial"/>
              </a:rPr>
              <a:t>unlock more than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 5  trillion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over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next decade </a:t>
            </a:r>
            <a:r>
              <a:rPr sz="1600" spc="-5" dirty="0">
                <a:latin typeface="Arial"/>
                <a:cs typeface="Arial"/>
              </a:rPr>
              <a:t>through the implementation of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96 digital initiatives across  nine industries and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five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government</a:t>
            </a:r>
            <a:r>
              <a:rPr sz="1600" b="1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12700" marR="94615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latin typeface="Arial"/>
                <a:cs typeface="Arial"/>
              </a:rPr>
              <a:t>Although still emerging, fintec development in South Africa has been catalyzed by  customers and </a:t>
            </a:r>
            <a:r>
              <a:rPr sz="1600" dirty="0">
                <a:latin typeface="Arial"/>
                <a:cs typeface="Arial"/>
              </a:rPr>
              <a:t>businesses </a:t>
            </a:r>
            <a:r>
              <a:rPr sz="1600" spc="-5" dirty="0">
                <a:latin typeface="Arial"/>
                <a:cs typeface="Arial"/>
              </a:rPr>
              <a:t>seeking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novel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financial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services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 make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payments, save, 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borrow and insure against daily</a:t>
            </a:r>
            <a:r>
              <a:rPr sz="16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risks.</a:t>
            </a:r>
            <a:endParaRPr sz="1600">
              <a:latin typeface="Arial"/>
              <a:cs typeface="Arial"/>
            </a:endParaRPr>
          </a:p>
          <a:p>
            <a:pPr marL="12700" marR="4889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Government has embraced a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pro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innovation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stance</a:t>
            </a:r>
            <a:r>
              <a:rPr sz="1600" spc="-5" dirty="0">
                <a:latin typeface="Arial"/>
                <a:cs typeface="Arial"/>
              </a:rPr>
              <a:t>, working across agencies to  developed harmonized approaches to fintec and clarifying the regulatory stance on  emerging technologies and products with the goal of benefitting the market and managing  risks.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528" y="5354218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88888"/>
                </a:solidFill>
                <a:latin typeface="Carlito"/>
                <a:cs typeface="Carlito"/>
              </a:rPr>
              <a:t>30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223" y="348995"/>
            <a:ext cx="8065134" cy="972819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262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70"/>
              </a:spcBef>
            </a:pPr>
            <a:r>
              <a:rPr spc="-5" dirty="0">
                <a:latin typeface="Arial"/>
                <a:cs typeface="Arial"/>
              </a:rPr>
              <a:t>Fintech Sector South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Africa</a:t>
            </a:r>
          </a:p>
        </p:txBody>
      </p:sp>
      <p:sp>
        <p:nvSpPr>
          <p:cNvPr id="5" name="object 5"/>
          <p:cNvSpPr/>
          <p:nvPr/>
        </p:nvSpPr>
        <p:spPr>
          <a:xfrm>
            <a:off x="7522464" y="5088635"/>
            <a:ext cx="1129283" cy="36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0448" y="867155"/>
            <a:ext cx="7073265" cy="3953510"/>
            <a:chOff x="2060448" y="867155"/>
            <a:chExt cx="7073265" cy="3953510"/>
          </a:xfrm>
        </p:grpSpPr>
        <p:sp>
          <p:nvSpPr>
            <p:cNvPr id="3" name="object 3"/>
            <p:cNvSpPr/>
            <p:nvPr/>
          </p:nvSpPr>
          <p:spPr>
            <a:xfrm>
              <a:off x="2060448" y="867155"/>
              <a:ext cx="4575048" cy="3953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22848" y="3459479"/>
              <a:ext cx="1242060" cy="1139190"/>
            </a:xfrm>
            <a:custGeom>
              <a:avLst/>
              <a:gdLst/>
              <a:ahLst/>
              <a:cxnLst/>
              <a:rect l="l" t="t" r="r" b="b"/>
              <a:pathLst>
                <a:path w="1242059" h="1139189">
                  <a:moveTo>
                    <a:pt x="0" y="0"/>
                  </a:moveTo>
                  <a:lnTo>
                    <a:pt x="620902" y="0"/>
                  </a:lnTo>
                  <a:lnTo>
                    <a:pt x="620902" y="1138821"/>
                  </a:lnTo>
                  <a:lnTo>
                    <a:pt x="1241678" y="113882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6020" y="3677411"/>
              <a:ext cx="115824" cy="124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7752" y="4009644"/>
              <a:ext cx="115824" cy="124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17692" y="3384804"/>
              <a:ext cx="115823" cy="124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2372" y="4114800"/>
              <a:ext cx="115823" cy="124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7740" y="4401311"/>
              <a:ext cx="115823" cy="1249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3183" y="1179575"/>
              <a:ext cx="115823" cy="1249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0488" y="3003804"/>
              <a:ext cx="115823" cy="124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6132" y="2727960"/>
              <a:ext cx="115823" cy="1249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63383" y="3113532"/>
              <a:ext cx="1864360" cy="1089660"/>
            </a:xfrm>
            <a:custGeom>
              <a:avLst/>
              <a:gdLst/>
              <a:ahLst/>
              <a:cxnLst/>
              <a:rect l="l" t="t" r="r" b="b"/>
              <a:pathLst>
                <a:path w="1864359" h="1089660">
                  <a:moveTo>
                    <a:pt x="1860042" y="0"/>
                  </a:moveTo>
                  <a:lnTo>
                    <a:pt x="315468" y="0"/>
                  </a:lnTo>
                  <a:lnTo>
                    <a:pt x="268846" y="3284"/>
                  </a:lnTo>
                  <a:lnTo>
                    <a:pt x="224350" y="12827"/>
                  </a:lnTo>
                  <a:lnTo>
                    <a:pt x="182467" y="28158"/>
                  </a:lnTo>
                  <a:lnTo>
                    <a:pt x="143685" y="48810"/>
                  </a:lnTo>
                  <a:lnTo>
                    <a:pt x="108491" y="74315"/>
                  </a:lnTo>
                  <a:lnTo>
                    <a:pt x="77373" y="104204"/>
                  </a:lnTo>
                  <a:lnTo>
                    <a:pt x="50819" y="138009"/>
                  </a:lnTo>
                  <a:lnTo>
                    <a:pt x="29317" y="175261"/>
                  </a:lnTo>
                  <a:lnTo>
                    <a:pt x="13355" y="215493"/>
                  </a:lnTo>
                  <a:lnTo>
                    <a:pt x="3420" y="258236"/>
                  </a:lnTo>
                  <a:lnTo>
                    <a:pt x="0" y="303022"/>
                  </a:lnTo>
                  <a:lnTo>
                    <a:pt x="3810" y="1089660"/>
                  </a:lnTo>
                  <a:lnTo>
                    <a:pt x="21983" y="1089276"/>
                  </a:lnTo>
                  <a:lnTo>
                    <a:pt x="102060" y="1088818"/>
                  </a:lnTo>
                  <a:lnTo>
                    <a:pt x="315468" y="1088644"/>
                  </a:lnTo>
                  <a:lnTo>
                    <a:pt x="1547241" y="1088644"/>
                  </a:lnTo>
                  <a:lnTo>
                    <a:pt x="1593862" y="1085359"/>
                  </a:lnTo>
                  <a:lnTo>
                    <a:pt x="1638358" y="1075816"/>
                  </a:lnTo>
                  <a:lnTo>
                    <a:pt x="1680241" y="1060485"/>
                  </a:lnTo>
                  <a:lnTo>
                    <a:pt x="1719023" y="1039833"/>
                  </a:lnTo>
                  <a:lnTo>
                    <a:pt x="1754217" y="1014328"/>
                  </a:lnTo>
                  <a:lnTo>
                    <a:pt x="1785335" y="984439"/>
                  </a:lnTo>
                  <a:lnTo>
                    <a:pt x="1811889" y="950634"/>
                  </a:lnTo>
                  <a:lnTo>
                    <a:pt x="1833391" y="913382"/>
                  </a:lnTo>
                  <a:lnTo>
                    <a:pt x="1849353" y="873150"/>
                  </a:lnTo>
                  <a:lnTo>
                    <a:pt x="1859288" y="830407"/>
                  </a:lnTo>
                  <a:lnTo>
                    <a:pt x="1862709" y="785622"/>
                  </a:lnTo>
                  <a:lnTo>
                    <a:pt x="1862709" y="303022"/>
                  </a:lnTo>
                  <a:lnTo>
                    <a:pt x="1862961" y="222579"/>
                  </a:lnTo>
                  <a:lnTo>
                    <a:pt x="1863804" y="89408"/>
                  </a:lnTo>
                  <a:lnTo>
                    <a:pt x="1863612" y="42154"/>
                  </a:lnTo>
                  <a:lnTo>
                    <a:pt x="1862488" y="11439"/>
                  </a:lnTo>
                  <a:lnTo>
                    <a:pt x="186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63383" y="3113532"/>
              <a:ext cx="1864360" cy="1089660"/>
            </a:xfrm>
            <a:custGeom>
              <a:avLst/>
              <a:gdLst/>
              <a:ahLst/>
              <a:cxnLst/>
              <a:rect l="l" t="t" r="r" b="b"/>
              <a:pathLst>
                <a:path w="1864359" h="1089660">
                  <a:moveTo>
                    <a:pt x="3810" y="1089660"/>
                  </a:moveTo>
                  <a:lnTo>
                    <a:pt x="55089" y="1089001"/>
                  </a:lnTo>
                  <a:lnTo>
                    <a:pt x="102060" y="1088818"/>
                  </a:lnTo>
                  <a:lnTo>
                    <a:pt x="161826" y="1088709"/>
                  </a:lnTo>
                  <a:lnTo>
                    <a:pt x="233318" y="1088657"/>
                  </a:lnTo>
                  <a:lnTo>
                    <a:pt x="315468" y="1088644"/>
                  </a:lnTo>
                  <a:lnTo>
                    <a:pt x="1547241" y="1088644"/>
                  </a:lnTo>
                  <a:lnTo>
                    <a:pt x="1593862" y="1085359"/>
                  </a:lnTo>
                  <a:lnTo>
                    <a:pt x="1638358" y="1075816"/>
                  </a:lnTo>
                  <a:lnTo>
                    <a:pt x="1680241" y="1060485"/>
                  </a:lnTo>
                  <a:lnTo>
                    <a:pt x="1719023" y="1039833"/>
                  </a:lnTo>
                  <a:lnTo>
                    <a:pt x="1754217" y="1014328"/>
                  </a:lnTo>
                  <a:lnTo>
                    <a:pt x="1785335" y="984439"/>
                  </a:lnTo>
                  <a:lnTo>
                    <a:pt x="1811889" y="950634"/>
                  </a:lnTo>
                  <a:lnTo>
                    <a:pt x="1833391" y="913382"/>
                  </a:lnTo>
                  <a:lnTo>
                    <a:pt x="1849353" y="873150"/>
                  </a:lnTo>
                  <a:lnTo>
                    <a:pt x="1859288" y="830407"/>
                  </a:lnTo>
                  <a:lnTo>
                    <a:pt x="1862709" y="785622"/>
                  </a:lnTo>
                  <a:lnTo>
                    <a:pt x="1862709" y="303022"/>
                  </a:lnTo>
                  <a:lnTo>
                    <a:pt x="1862961" y="222579"/>
                  </a:lnTo>
                  <a:lnTo>
                    <a:pt x="1863456" y="150462"/>
                  </a:lnTo>
                  <a:lnTo>
                    <a:pt x="1863804" y="89408"/>
                  </a:lnTo>
                  <a:lnTo>
                    <a:pt x="1863612" y="42154"/>
                  </a:lnTo>
                  <a:lnTo>
                    <a:pt x="1862488" y="11439"/>
                  </a:lnTo>
                  <a:lnTo>
                    <a:pt x="1860042" y="0"/>
                  </a:lnTo>
                  <a:lnTo>
                    <a:pt x="315468" y="0"/>
                  </a:lnTo>
                  <a:lnTo>
                    <a:pt x="268846" y="3284"/>
                  </a:lnTo>
                  <a:lnTo>
                    <a:pt x="224350" y="12827"/>
                  </a:lnTo>
                  <a:lnTo>
                    <a:pt x="182467" y="28158"/>
                  </a:lnTo>
                  <a:lnTo>
                    <a:pt x="143685" y="48810"/>
                  </a:lnTo>
                  <a:lnTo>
                    <a:pt x="108491" y="74315"/>
                  </a:lnTo>
                  <a:lnTo>
                    <a:pt x="77373" y="104204"/>
                  </a:lnTo>
                  <a:lnTo>
                    <a:pt x="50819" y="138009"/>
                  </a:lnTo>
                  <a:lnTo>
                    <a:pt x="29317" y="175261"/>
                  </a:lnTo>
                  <a:lnTo>
                    <a:pt x="13355" y="215493"/>
                  </a:lnTo>
                  <a:lnTo>
                    <a:pt x="3420" y="258236"/>
                  </a:lnTo>
                  <a:lnTo>
                    <a:pt x="0" y="303022"/>
                  </a:lnTo>
                  <a:lnTo>
                    <a:pt x="253" y="355265"/>
                  </a:lnTo>
                  <a:lnTo>
                    <a:pt x="507" y="407594"/>
                  </a:lnTo>
                  <a:lnTo>
                    <a:pt x="761" y="459996"/>
                  </a:lnTo>
                  <a:lnTo>
                    <a:pt x="1015" y="512456"/>
                  </a:lnTo>
                  <a:lnTo>
                    <a:pt x="1269" y="564961"/>
                  </a:lnTo>
                  <a:lnTo>
                    <a:pt x="1523" y="617500"/>
                  </a:lnTo>
                  <a:lnTo>
                    <a:pt x="1777" y="670058"/>
                  </a:lnTo>
                  <a:lnTo>
                    <a:pt x="2031" y="722623"/>
                  </a:lnTo>
                  <a:lnTo>
                    <a:pt x="2285" y="775181"/>
                  </a:lnTo>
                  <a:lnTo>
                    <a:pt x="2539" y="827720"/>
                  </a:lnTo>
                  <a:lnTo>
                    <a:pt x="2793" y="880225"/>
                  </a:lnTo>
                  <a:lnTo>
                    <a:pt x="3047" y="932685"/>
                  </a:lnTo>
                  <a:lnTo>
                    <a:pt x="3301" y="985087"/>
                  </a:lnTo>
                  <a:lnTo>
                    <a:pt x="3555" y="1037416"/>
                  </a:lnTo>
                  <a:lnTo>
                    <a:pt x="3810" y="108966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08291" y="3228213"/>
            <a:ext cx="1324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Richards Bay</a:t>
            </a:r>
            <a:r>
              <a:rPr sz="6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(KwaZulu-Natal)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8291" y="3685413"/>
            <a:ext cx="527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08291" y="3411092"/>
            <a:ext cx="14681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383ha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227329" marR="248920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Manufacturing, storage</a:t>
            </a:r>
            <a:r>
              <a:rPr sz="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minerals and</a:t>
            </a:r>
            <a:r>
              <a:rPr sz="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logistics</a:t>
            </a:r>
            <a:endParaRPr sz="600">
              <a:latin typeface="Verdana"/>
              <a:cs typeface="Verdana"/>
            </a:endParaRPr>
          </a:p>
          <a:p>
            <a:pPr marL="227329" marR="508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N2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business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corridor</a:t>
            </a:r>
            <a:r>
              <a:rPr sz="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connecting  to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Durban port, Maputo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Mozambique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areas of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East  Africa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42534" y="4647946"/>
            <a:ext cx="1587500" cy="742950"/>
            <a:chOff x="5542534" y="4647946"/>
            <a:chExt cx="1587500" cy="742950"/>
          </a:xfrm>
        </p:grpSpPr>
        <p:sp>
          <p:nvSpPr>
            <p:cNvPr id="19" name="object 19"/>
            <p:cNvSpPr/>
            <p:nvPr/>
          </p:nvSpPr>
          <p:spPr>
            <a:xfrm>
              <a:off x="5548884" y="4654296"/>
              <a:ext cx="1574800" cy="730250"/>
            </a:xfrm>
            <a:custGeom>
              <a:avLst/>
              <a:gdLst/>
              <a:ahLst/>
              <a:cxnLst/>
              <a:rect l="l" t="t" r="r" b="b"/>
              <a:pathLst>
                <a:path w="1574800" h="730250">
                  <a:moveTo>
                    <a:pt x="1570989" y="0"/>
                  </a:moveTo>
                  <a:lnTo>
                    <a:pt x="266445" y="0"/>
                  </a:lnTo>
                  <a:lnTo>
                    <a:pt x="212736" y="4124"/>
                  </a:lnTo>
                  <a:lnTo>
                    <a:pt x="162716" y="15954"/>
                  </a:lnTo>
                  <a:lnTo>
                    <a:pt x="117456" y="34673"/>
                  </a:lnTo>
                  <a:lnTo>
                    <a:pt x="78025" y="59464"/>
                  </a:lnTo>
                  <a:lnTo>
                    <a:pt x="45494" y="89512"/>
                  </a:lnTo>
                  <a:lnTo>
                    <a:pt x="20933" y="124001"/>
                  </a:lnTo>
                  <a:lnTo>
                    <a:pt x="5411" y="162114"/>
                  </a:lnTo>
                  <a:lnTo>
                    <a:pt x="0" y="203034"/>
                  </a:lnTo>
                  <a:lnTo>
                    <a:pt x="3175" y="729995"/>
                  </a:lnTo>
                  <a:lnTo>
                    <a:pt x="23154" y="729689"/>
                  </a:lnTo>
                  <a:lnTo>
                    <a:pt x="266445" y="729348"/>
                  </a:lnTo>
                  <a:lnTo>
                    <a:pt x="1306830" y="729348"/>
                  </a:lnTo>
                  <a:lnTo>
                    <a:pt x="1360544" y="725223"/>
                  </a:lnTo>
                  <a:lnTo>
                    <a:pt x="1410579" y="713394"/>
                  </a:lnTo>
                  <a:lnTo>
                    <a:pt x="1455859" y="694675"/>
                  </a:lnTo>
                  <a:lnTo>
                    <a:pt x="1495313" y="669885"/>
                  </a:lnTo>
                  <a:lnTo>
                    <a:pt x="1527868" y="639838"/>
                  </a:lnTo>
                  <a:lnTo>
                    <a:pt x="1552449" y="605352"/>
                  </a:lnTo>
                  <a:lnTo>
                    <a:pt x="1567985" y="567242"/>
                  </a:lnTo>
                  <a:lnTo>
                    <a:pt x="1573402" y="526326"/>
                  </a:lnTo>
                  <a:lnTo>
                    <a:pt x="1573402" y="203034"/>
                  </a:lnTo>
                  <a:lnTo>
                    <a:pt x="1574291" y="59917"/>
                  </a:lnTo>
                  <a:lnTo>
                    <a:pt x="1573724" y="16463"/>
                  </a:lnTo>
                  <a:lnTo>
                    <a:pt x="1570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8884" y="4654296"/>
              <a:ext cx="1574800" cy="730250"/>
            </a:xfrm>
            <a:custGeom>
              <a:avLst/>
              <a:gdLst/>
              <a:ahLst/>
              <a:cxnLst/>
              <a:rect l="l" t="t" r="r" b="b"/>
              <a:pathLst>
                <a:path w="1574800" h="730250">
                  <a:moveTo>
                    <a:pt x="3175" y="729995"/>
                  </a:moveTo>
                  <a:lnTo>
                    <a:pt x="61026" y="729499"/>
                  </a:lnTo>
                  <a:lnTo>
                    <a:pt x="115234" y="729397"/>
                  </a:lnTo>
                  <a:lnTo>
                    <a:pt x="184226" y="729355"/>
                  </a:lnTo>
                  <a:lnTo>
                    <a:pt x="266445" y="729348"/>
                  </a:lnTo>
                  <a:lnTo>
                    <a:pt x="1306830" y="729348"/>
                  </a:lnTo>
                  <a:lnTo>
                    <a:pt x="1360544" y="725223"/>
                  </a:lnTo>
                  <a:lnTo>
                    <a:pt x="1410579" y="713394"/>
                  </a:lnTo>
                  <a:lnTo>
                    <a:pt x="1455859" y="694675"/>
                  </a:lnTo>
                  <a:lnTo>
                    <a:pt x="1495313" y="669885"/>
                  </a:lnTo>
                  <a:lnTo>
                    <a:pt x="1527868" y="639838"/>
                  </a:lnTo>
                  <a:lnTo>
                    <a:pt x="1552449" y="605352"/>
                  </a:lnTo>
                  <a:lnTo>
                    <a:pt x="1567985" y="567242"/>
                  </a:lnTo>
                  <a:lnTo>
                    <a:pt x="1573402" y="526326"/>
                  </a:lnTo>
                  <a:lnTo>
                    <a:pt x="1573402" y="203034"/>
                  </a:lnTo>
                  <a:lnTo>
                    <a:pt x="1573811" y="124170"/>
                  </a:lnTo>
                  <a:lnTo>
                    <a:pt x="1574291" y="59917"/>
                  </a:lnTo>
                  <a:lnTo>
                    <a:pt x="1573724" y="16463"/>
                  </a:lnTo>
                  <a:lnTo>
                    <a:pt x="1570989" y="0"/>
                  </a:lnTo>
                  <a:lnTo>
                    <a:pt x="266445" y="0"/>
                  </a:lnTo>
                  <a:lnTo>
                    <a:pt x="212736" y="4124"/>
                  </a:lnTo>
                  <a:lnTo>
                    <a:pt x="162716" y="15954"/>
                  </a:lnTo>
                  <a:lnTo>
                    <a:pt x="117456" y="34673"/>
                  </a:lnTo>
                  <a:lnTo>
                    <a:pt x="78025" y="59464"/>
                  </a:lnTo>
                  <a:lnTo>
                    <a:pt x="45494" y="89512"/>
                  </a:lnTo>
                  <a:lnTo>
                    <a:pt x="20933" y="124001"/>
                  </a:lnTo>
                  <a:lnTo>
                    <a:pt x="5411" y="162114"/>
                  </a:lnTo>
                  <a:lnTo>
                    <a:pt x="0" y="203034"/>
                  </a:lnTo>
                  <a:lnTo>
                    <a:pt x="308" y="255555"/>
                  </a:lnTo>
                  <a:lnTo>
                    <a:pt x="622" y="308191"/>
                  </a:lnTo>
                  <a:lnTo>
                    <a:pt x="941" y="360916"/>
                  </a:lnTo>
                  <a:lnTo>
                    <a:pt x="1263" y="413698"/>
                  </a:lnTo>
                  <a:lnTo>
                    <a:pt x="1587" y="466510"/>
                  </a:lnTo>
                  <a:lnTo>
                    <a:pt x="1911" y="519323"/>
                  </a:lnTo>
                  <a:lnTo>
                    <a:pt x="2233" y="572106"/>
                  </a:lnTo>
                  <a:lnTo>
                    <a:pt x="2552" y="624832"/>
                  </a:lnTo>
                  <a:lnTo>
                    <a:pt x="2866" y="677472"/>
                  </a:lnTo>
                  <a:lnTo>
                    <a:pt x="3175" y="72999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59882" y="4760467"/>
            <a:ext cx="1217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East London (Eastern</a:t>
            </a:r>
            <a:r>
              <a:rPr sz="6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Cape)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59882" y="4943652"/>
            <a:ext cx="6667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462ha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9882" y="5035092"/>
            <a:ext cx="1442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General manufacturing, 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aquaculture,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agro-processing</a:t>
            </a:r>
            <a:r>
              <a:rPr sz="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  auto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53714" y="4647946"/>
            <a:ext cx="1742439" cy="741680"/>
            <a:chOff x="3553714" y="4647946"/>
            <a:chExt cx="1742439" cy="741680"/>
          </a:xfrm>
        </p:grpSpPr>
        <p:sp>
          <p:nvSpPr>
            <p:cNvPr id="25" name="object 25"/>
            <p:cNvSpPr/>
            <p:nvPr/>
          </p:nvSpPr>
          <p:spPr>
            <a:xfrm>
              <a:off x="3560064" y="4654296"/>
              <a:ext cx="1729739" cy="728980"/>
            </a:xfrm>
            <a:custGeom>
              <a:avLst/>
              <a:gdLst/>
              <a:ahLst/>
              <a:cxnLst/>
              <a:rect l="l" t="t" r="r" b="b"/>
              <a:pathLst>
                <a:path w="1729739" h="728979">
                  <a:moveTo>
                    <a:pt x="1726184" y="0"/>
                  </a:moveTo>
                  <a:lnTo>
                    <a:pt x="292735" y="0"/>
                  </a:lnTo>
                  <a:lnTo>
                    <a:pt x="240116" y="3264"/>
                  </a:lnTo>
                  <a:lnTo>
                    <a:pt x="190591" y="12674"/>
                  </a:lnTo>
                  <a:lnTo>
                    <a:pt x="144986" y="27660"/>
                  </a:lnTo>
                  <a:lnTo>
                    <a:pt x="104130" y="47648"/>
                  </a:lnTo>
                  <a:lnTo>
                    <a:pt x="68848" y="72066"/>
                  </a:lnTo>
                  <a:lnTo>
                    <a:pt x="39967" y="100343"/>
                  </a:lnTo>
                  <a:lnTo>
                    <a:pt x="18314" y="131906"/>
                  </a:lnTo>
                  <a:lnTo>
                    <a:pt x="0" y="202603"/>
                  </a:lnTo>
                  <a:lnTo>
                    <a:pt x="3556" y="728471"/>
                  </a:lnTo>
                  <a:lnTo>
                    <a:pt x="51124" y="728027"/>
                  </a:lnTo>
                  <a:lnTo>
                    <a:pt x="292735" y="727824"/>
                  </a:lnTo>
                  <a:lnTo>
                    <a:pt x="1435989" y="727824"/>
                  </a:lnTo>
                  <a:lnTo>
                    <a:pt x="1488607" y="724560"/>
                  </a:lnTo>
                  <a:lnTo>
                    <a:pt x="1538132" y="715149"/>
                  </a:lnTo>
                  <a:lnTo>
                    <a:pt x="1583737" y="700164"/>
                  </a:lnTo>
                  <a:lnTo>
                    <a:pt x="1624593" y="680176"/>
                  </a:lnTo>
                  <a:lnTo>
                    <a:pt x="1659875" y="655757"/>
                  </a:lnTo>
                  <a:lnTo>
                    <a:pt x="1688756" y="627481"/>
                  </a:lnTo>
                  <a:lnTo>
                    <a:pt x="1710409" y="595918"/>
                  </a:lnTo>
                  <a:lnTo>
                    <a:pt x="1728724" y="525221"/>
                  </a:lnTo>
                  <a:lnTo>
                    <a:pt x="1728724" y="202603"/>
                  </a:lnTo>
                  <a:lnTo>
                    <a:pt x="1729739" y="59791"/>
                  </a:lnTo>
                  <a:lnTo>
                    <a:pt x="1729152" y="16429"/>
                  </a:lnTo>
                  <a:lnTo>
                    <a:pt x="1726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60064" y="4654296"/>
              <a:ext cx="1729739" cy="728980"/>
            </a:xfrm>
            <a:custGeom>
              <a:avLst/>
              <a:gdLst/>
              <a:ahLst/>
              <a:cxnLst/>
              <a:rect l="l" t="t" r="r" b="b"/>
              <a:pathLst>
                <a:path w="1729739" h="728979">
                  <a:moveTo>
                    <a:pt x="3556" y="728471"/>
                  </a:moveTo>
                  <a:lnTo>
                    <a:pt x="51124" y="728027"/>
                  </a:lnTo>
                  <a:lnTo>
                    <a:pt x="94710" y="727914"/>
                  </a:lnTo>
                  <a:lnTo>
                    <a:pt x="150170" y="727853"/>
                  </a:lnTo>
                  <a:lnTo>
                    <a:pt x="216510" y="727829"/>
                  </a:lnTo>
                  <a:lnTo>
                    <a:pt x="292735" y="727824"/>
                  </a:lnTo>
                  <a:lnTo>
                    <a:pt x="1435989" y="727824"/>
                  </a:lnTo>
                  <a:lnTo>
                    <a:pt x="1488607" y="724560"/>
                  </a:lnTo>
                  <a:lnTo>
                    <a:pt x="1538132" y="715149"/>
                  </a:lnTo>
                  <a:lnTo>
                    <a:pt x="1583737" y="700164"/>
                  </a:lnTo>
                  <a:lnTo>
                    <a:pt x="1624593" y="680176"/>
                  </a:lnTo>
                  <a:lnTo>
                    <a:pt x="1659875" y="655757"/>
                  </a:lnTo>
                  <a:lnTo>
                    <a:pt x="1688756" y="627481"/>
                  </a:lnTo>
                  <a:lnTo>
                    <a:pt x="1710409" y="595918"/>
                  </a:lnTo>
                  <a:lnTo>
                    <a:pt x="1728724" y="525221"/>
                  </a:lnTo>
                  <a:lnTo>
                    <a:pt x="1728724" y="202603"/>
                  </a:lnTo>
                  <a:lnTo>
                    <a:pt x="1729184" y="123908"/>
                  </a:lnTo>
                  <a:lnTo>
                    <a:pt x="1729739" y="59791"/>
                  </a:lnTo>
                  <a:lnTo>
                    <a:pt x="1729152" y="16429"/>
                  </a:lnTo>
                  <a:lnTo>
                    <a:pt x="1726184" y="0"/>
                  </a:lnTo>
                  <a:lnTo>
                    <a:pt x="292735" y="0"/>
                  </a:lnTo>
                  <a:lnTo>
                    <a:pt x="240116" y="3264"/>
                  </a:lnTo>
                  <a:lnTo>
                    <a:pt x="190591" y="12674"/>
                  </a:lnTo>
                  <a:lnTo>
                    <a:pt x="144986" y="27660"/>
                  </a:lnTo>
                  <a:lnTo>
                    <a:pt x="104130" y="47648"/>
                  </a:lnTo>
                  <a:lnTo>
                    <a:pt x="68848" y="72066"/>
                  </a:lnTo>
                  <a:lnTo>
                    <a:pt x="39967" y="100343"/>
                  </a:lnTo>
                  <a:lnTo>
                    <a:pt x="18314" y="131906"/>
                  </a:lnTo>
                  <a:lnTo>
                    <a:pt x="0" y="202603"/>
                  </a:lnTo>
                  <a:lnTo>
                    <a:pt x="343" y="255016"/>
                  </a:lnTo>
                  <a:lnTo>
                    <a:pt x="686" y="307545"/>
                  </a:lnTo>
                  <a:lnTo>
                    <a:pt x="1032" y="360161"/>
                  </a:lnTo>
                  <a:lnTo>
                    <a:pt x="1379" y="412834"/>
                  </a:lnTo>
                  <a:lnTo>
                    <a:pt x="1730" y="465537"/>
                  </a:lnTo>
                  <a:lnTo>
                    <a:pt x="2084" y="518240"/>
                  </a:lnTo>
                  <a:lnTo>
                    <a:pt x="2443" y="570914"/>
                  </a:lnTo>
                  <a:lnTo>
                    <a:pt x="2808" y="623529"/>
                  </a:lnTo>
                  <a:lnTo>
                    <a:pt x="3178" y="676058"/>
                  </a:lnTo>
                  <a:lnTo>
                    <a:pt x="3556" y="72847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45789" y="4760467"/>
            <a:ext cx="95694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Coega (Eastern</a:t>
            </a:r>
            <a:r>
              <a:rPr sz="6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Cape)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5789" y="4943652"/>
            <a:ext cx="145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9 003ha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141605" marR="508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General manufacturing, agro-  processing,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aquaculture,</a:t>
            </a:r>
            <a:r>
              <a:rPr sz="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business  processing services and</a:t>
            </a:r>
            <a:r>
              <a:rPr sz="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auto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12622" y="4053649"/>
            <a:ext cx="4812030" cy="1336040"/>
            <a:chOff x="912622" y="4053649"/>
            <a:chExt cx="4812030" cy="1336040"/>
          </a:xfrm>
        </p:grpSpPr>
        <p:sp>
          <p:nvSpPr>
            <p:cNvPr id="30" name="object 30"/>
            <p:cNvSpPr/>
            <p:nvPr/>
          </p:nvSpPr>
          <p:spPr>
            <a:xfrm>
              <a:off x="5332475" y="4154423"/>
              <a:ext cx="387350" cy="1079500"/>
            </a:xfrm>
            <a:custGeom>
              <a:avLst/>
              <a:gdLst/>
              <a:ahLst/>
              <a:cxnLst/>
              <a:rect l="l" t="t" r="r" b="b"/>
              <a:pathLst>
                <a:path w="387350" h="1079500">
                  <a:moveTo>
                    <a:pt x="0" y="0"/>
                  </a:moveTo>
                  <a:lnTo>
                    <a:pt x="0" y="926388"/>
                  </a:lnTo>
                  <a:lnTo>
                    <a:pt x="386841" y="926388"/>
                  </a:lnTo>
                  <a:lnTo>
                    <a:pt x="386841" y="107904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6104" y="4058411"/>
              <a:ext cx="231775" cy="626110"/>
            </a:xfrm>
            <a:custGeom>
              <a:avLst/>
              <a:gdLst/>
              <a:ahLst/>
              <a:cxnLst/>
              <a:rect l="l" t="t" r="r" b="b"/>
              <a:pathLst>
                <a:path w="231775" h="626110">
                  <a:moveTo>
                    <a:pt x="231775" y="0"/>
                  </a:moveTo>
                  <a:lnTo>
                    <a:pt x="231775" y="6223"/>
                  </a:lnTo>
                  <a:lnTo>
                    <a:pt x="0" y="6223"/>
                  </a:lnTo>
                  <a:lnTo>
                    <a:pt x="0" y="626033"/>
                  </a:lnTo>
                </a:path>
              </a:pathLst>
            </a:custGeom>
            <a:ln w="9144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8972" y="4661915"/>
              <a:ext cx="1675130" cy="721360"/>
            </a:xfrm>
            <a:custGeom>
              <a:avLst/>
              <a:gdLst/>
              <a:ahLst/>
              <a:cxnLst/>
              <a:rect l="l" t="t" r="r" b="b"/>
              <a:pathLst>
                <a:path w="1675130" h="721360">
                  <a:moveTo>
                    <a:pt x="1671447" y="0"/>
                  </a:moveTo>
                  <a:lnTo>
                    <a:pt x="283502" y="0"/>
                  </a:lnTo>
                  <a:lnTo>
                    <a:pt x="226365" y="4073"/>
                  </a:lnTo>
                  <a:lnTo>
                    <a:pt x="173148" y="15755"/>
                  </a:lnTo>
                  <a:lnTo>
                    <a:pt x="124991" y="34240"/>
                  </a:lnTo>
                  <a:lnTo>
                    <a:pt x="83034" y="58721"/>
                  </a:lnTo>
                  <a:lnTo>
                    <a:pt x="48416" y="88392"/>
                  </a:lnTo>
                  <a:lnTo>
                    <a:pt x="22278" y="122447"/>
                  </a:lnTo>
                  <a:lnTo>
                    <a:pt x="5759" y="160079"/>
                  </a:lnTo>
                  <a:lnTo>
                    <a:pt x="0" y="200482"/>
                  </a:lnTo>
                  <a:lnTo>
                    <a:pt x="3390" y="720852"/>
                  </a:lnTo>
                  <a:lnTo>
                    <a:pt x="49491" y="720416"/>
                  </a:lnTo>
                  <a:lnTo>
                    <a:pt x="283502" y="720217"/>
                  </a:lnTo>
                  <a:lnTo>
                    <a:pt x="1390396" y="720217"/>
                  </a:lnTo>
                  <a:lnTo>
                    <a:pt x="1447534" y="716143"/>
                  </a:lnTo>
                  <a:lnTo>
                    <a:pt x="1500749" y="704461"/>
                  </a:lnTo>
                  <a:lnTo>
                    <a:pt x="1548900" y="685975"/>
                  </a:lnTo>
                  <a:lnTo>
                    <a:pt x="1590849" y="661493"/>
                  </a:lnTo>
                  <a:lnTo>
                    <a:pt x="1625458" y="631821"/>
                  </a:lnTo>
                  <a:lnTo>
                    <a:pt x="1651589" y="597764"/>
                  </a:lnTo>
                  <a:lnTo>
                    <a:pt x="1668102" y="560129"/>
                  </a:lnTo>
                  <a:lnTo>
                    <a:pt x="1673860" y="519722"/>
                  </a:lnTo>
                  <a:lnTo>
                    <a:pt x="1673860" y="200482"/>
                  </a:lnTo>
                  <a:lnTo>
                    <a:pt x="1674844" y="59169"/>
                  </a:lnTo>
                  <a:lnTo>
                    <a:pt x="1674288" y="16259"/>
                  </a:lnTo>
                  <a:lnTo>
                    <a:pt x="1671447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8972" y="4661915"/>
              <a:ext cx="1675130" cy="721360"/>
            </a:xfrm>
            <a:custGeom>
              <a:avLst/>
              <a:gdLst/>
              <a:ahLst/>
              <a:cxnLst/>
              <a:rect l="l" t="t" r="r" b="b"/>
              <a:pathLst>
                <a:path w="1675130" h="721360">
                  <a:moveTo>
                    <a:pt x="3390" y="720852"/>
                  </a:moveTo>
                  <a:lnTo>
                    <a:pt x="49491" y="720416"/>
                  </a:lnTo>
                  <a:lnTo>
                    <a:pt x="91711" y="720305"/>
                  </a:lnTo>
                  <a:lnTo>
                    <a:pt x="145427" y="720246"/>
                  </a:lnTo>
                  <a:lnTo>
                    <a:pt x="209678" y="720221"/>
                  </a:lnTo>
                  <a:lnTo>
                    <a:pt x="283502" y="720217"/>
                  </a:lnTo>
                  <a:lnTo>
                    <a:pt x="1390396" y="720217"/>
                  </a:lnTo>
                  <a:lnTo>
                    <a:pt x="1447534" y="716143"/>
                  </a:lnTo>
                  <a:lnTo>
                    <a:pt x="1500749" y="704461"/>
                  </a:lnTo>
                  <a:lnTo>
                    <a:pt x="1548900" y="685975"/>
                  </a:lnTo>
                  <a:lnTo>
                    <a:pt x="1590849" y="661493"/>
                  </a:lnTo>
                  <a:lnTo>
                    <a:pt x="1625458" y="631821"/>
                  </a:lnTo>
                  <a:lnTo>
                    <a:pt x="1651589" y="597764"/>
                  </a:lnTo>
                  <a:lnTo>
                    <a:pt x="1668102" y="560129"/>
                  </a:lnTo>
                  <a:lnTo>
                    <a:pt x="1673860" y="519722"/>
                  </a:lnTo>
                  <a:lnTo>
                    <a:pt x="1673860" y="200482"/>
                  </a:lnTo>
                  <a:lnTo>
                    <a:pt x="1674304" y="122615"/>
                  </a:lnTo>
                  <a:lnTo>
                    <a:pt x="1674844" y="59169"/>
                  </a:lnTo>
                  <a:lnTo>
                    <a:pt x="1674288" y="16259"/>
                  </a:lnTo>
                  <a:lnTo>
                    <a:pt x="1671447" y="0"/>
                  </a:lnTo>
                  <a:lnTo>
                    <a:pt x="283502" y="0"/>
                  </a:lnTo>
                  <a:lnTo>
                    <a:pt x="226365" y="4073"/>
                  </a:lnTo>
                  <a:lnTo>
                    <a:pt x="173148" y="15755"/>
                  </a:lnTo>
                  <a:lnTo>
                    <a:pt x="124991" y="34240"/>
                  </a:lnTo>
                  <a:lnTo>
                    <a:pt x="83034" y="58721"/>
                  </a:lnTo>
                  <a:lnTo>
                    <a:pt x="48416" y="88392"/>
                  </a:lnTo>
                  <a:lnTo>
                    <a:pt x="22278" y="122447"/>
                  </a:lnTo>
                  <a:lnTo>
                    <a:pt x="5759" y="160079"/>
                  </a:lnTo>
                  <a:lnTo>
                    <a:pt x="0" y="200482"/>
                  </a:lnTo>
                  <a:lnTo>
                    <a:pt x="339" y="252346"/>
                  </a:lnTo>
                  <a:lnTo>
                    <a:pt x="678" y="304325"/>
                  </a:lnTo>
                  <a:lnTo>
                    <a:pt x="1017" y="356391"/>
                  </a:lnTo>
                  <a:lnTo>
                    <a:pt x="1356" y="408514"/>
                  </a:lnTo>
                  <a:lnTo>
                    <a:pt x="1695" y="460667"/>
                  </a:lnTo>
                  <a:lnTo>
                    <a:pt x="2034" y="512819"/>
                  </a:lnTo>
                  <a:lnTo>
                    <a:pt x="2373" y="564942"/>
                  </a:lnTo>
                  <a:lnTo>
                    <a:pt x="2712" y="617008"/>
                  </a:lnTo>
                  <a:lnTo>
                    <a:pt x="3051" y="668987"/>
                  </a:lnTo>
                  <a:lnTo>
                    <a:pt x="3390" y="72085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37352" y="4402937"/>
            <a:ext cx="76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2647" y="4764430"/>
            <a:ext cx="1520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Atlantis Greentech (Western</a:t>
            </a:r>
            <a:r>
              <a:rPr sz="6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Cape)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2647" y="4947310"/>
            <a:ext cx="1554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The City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of Cape Town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made  three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large greenfield sites</a:t>
            </a:r>
            <a:r>
              <a:rPr sz="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available</a:t>
            </a:r>
            <a:endParaRPr sz="600">
              <a:latin typeface="Verdana"/>
              <a:cs typeface="Verdana"/>
            </a:endParaRPr>
          </a:p>
          <a:p>
            <a:pPr marL="142240" marR="12065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Renewable energy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greentech 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hub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7009" y="3178810"/>
            <a:ext cx="2268220" cy="1021715"/>
            <a:chOff x="207009" y="3178810"/>
            <a:chExt cx="2268220" cy="1021715"/>
          </a:xfrm>
        </p:grpSpPr>
        <p:sp>
          <p:nvSpPr>
            <p:cNvPr id="38" name="object 38"/>
            <p:cNvSpPr/>
            <p:nvPr/>
          </p:nvSpPr>
          <p:spPr>
            <a:xfrm>
              <a:off x="1734312" y="3264408"/>
              <a:ext cx="736600" cy="488315"/>
            </a:xfrm>
            <a:custGeom>
              <a:avLst/>
              <a:gdLst/>
              <a:ahLst/>
              <a:cxnLst/>
              <a:rect l="l" t="t" r="r" b="b"/>
              <a:pathLst>
                <a:path w="736600" h="488314">
                  <a:moveTo>
                    <a:pt x="736092" y="487807"/>
                  </a:moveTo>
                  <a:lnTo>
                    <a:pt x="368045" y="487807"/>
                  </a:lnTo>
                  <a:lnTo>
                    <a:pt x="368045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3359" y="3185160"/>
              <a:ext cx="1889760" cy="1009015"/>
            </a:xfrm>
            <a:custGeom>
              <a:avLst/>
              <a:gdLst/>
              <a:ahLst/>
              <a:cxnLst/>
              <a:rect l="l" t="t" r="r" b="b"/>
              <a:pathLst>
                <a:path w="1889760" h="1009014">
                  <a:moveTo>
                    <a:pt x="1885822" y="0"/>
                  </a:moveTo>
                  <a:lnTo>
                    <a:pt x="319874" y="0"/>
                  </a:lnTo>
                  <a:lnTo>
                    <a:pt x="267987" y="3671"/>
                  </a:lnTo>
                  <a:lnTo>
                    <a:pt x="218766" y="14302"/>
                  </a:lnTo>
                  <a:lnTo>
                    <a:pt x="172870" y="31313"/>
                  </a:lnTo>
                  <a:lnTo>
                    <a:pt x="130957" y="54128"/>
                  </a:lnTo>
                  <a:lnTo>
                    <a:pt x="93686" y="82168"/>
                  </a:lnTo>
                  <a:lnTo>
                    <a:pt x="61715" y="114857"/>
                  </a:lnTo>
                  <a:lnTo>
                    <a:pt x="35702" y="151617"/>
                  </a:lnTo>
                  <a:lnTo>
                    <a:pt x="16306" y="191869"/>
                  </a:lnTo>
                  <a:lnTo>
                    <a:pt x="4186" y="235037"/>
                  </a:lnTo>
                  <a:lnTo>
                    <a:pt x="0" y="280542"/>
                  </a:lnTo>
                  <a:lnTo>
                    <a:pt x="3822" y="1008887"/>
                  </a:lnTo>
                  <a:lnTo>
                    <a:pt x="22258" y="1008513"/>
                  </a:lnTo>
                  <a:lnTo>
                    <a:pt x="103474" y="1008110"/>
                  </a:lnTo>
                  <a:lnTo>
                    <a:pt x="1568831" y="1007998"/>
                  </a:lnTo>
                  <a:lnTo>
                    <a:pt x="1620712" y="1004327"/>
                  </a:lnTo>
                  <a:lnTo>
                    <a:pt x="1669925" y="993696"/>
                  </a:lnTo>
                  <a:lnTo>
                    <a:pt x="1715810" y="976685"/>
                  </a:lnTo>
                  <a:lnTo>
                    <a:pt x="1757711" y="953870"/>
                  </a:lnTo>
                  <a:lnTo>
                    <a:pt x="1794970" y="925829"/>
                  </a:lnTo>
                  <a:lnTo>
                    <a:pt x="1826929" y="893141"/>
                  </a:lnTo>
                  <a:lnTo>
                    <a:pt x="1852931" y="856381"/>
                  </a:lnTo>
                  <a:lnTo>
                    <a:pt x="1872318" y="816129"/>
                  </a:lnTo>
                  <a:lnTo>
                    <a:pt x="1884432" y="772961"/>
                  </a:lnTo>
                  <a:lnTo>
                    <a:pt x="1888616" y="727456"/>
                  </a:lnTo>
                  <a:lnTo>
                    <a:pt x="1888616" y="280542"/>
                  </a:lnTo>
                  <a:lnTo>
                    <a:pt x="1888877" y="206078"/>
                  </a:lnTo>
                  <a:lnTo>
                    <a:pt x="1889744" y="82788"/>
                  </a:lnTo>
                  <a:lnTo>
                    <a:pt x="1889538" y="39036"/>
                  </a:lnTo>
                  <a:lnTo>
                    <a:pt x="1888367" y="10594"/>
                  </a:lnTo>
                  <a:lnTo>
                    <a:pt x="18858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3359" y="3185160"/>
              <a:ext cx="1889760" cy="1009015"/>
            </a:xfrm>
            <a:custGeom>
              <a:avLst/>
              <a:gdLst/>
              <a:ahLst/>
              <a:cxnLst/>
              <a:rect l="l" t="t" r="r" b="b"/>
              <a:pathLst>
                <a:path w="1889760" h="1009014">
                  <a:moveTo>
                    <a:pt x="3822" y="1008887"/>
                  </a:moveTo>
                  <a:lnTo>
                    <a:pt x="55838" y="1008262"/>
                  </a:lnTo>
                  <a:lnTo>
                    <a:pt x="103474" y="1008110"/>
                  </a:lnTo>
                  <a:lnTo>
                    <a:pt x="164083" y="1008031"/>
                  </a:lnTo>
                  <a:lnTo>
                    <a:pt x="236578" y="1008003"/>
                  </a:lnTo>
                  <a:lnTo>
                    <a:pt x="319874" y="1007998"/>
                  </a:lnTo>
                  <a:lnTo>
                    <a:pt x="1568831" y="1007998"/>
                  </a:lnTo>
                  <a:lnTo>
                    <a:pt x="1620712" y="1004327"/>
                  </a:lnTo>
                  <a:lnTo>
                    <a:pt x="1669925" y="993696"/>
                  </a:lnTo>
                  <a:lnTo>
                    <a:pt x="1715810" y="976685"/>
                  </a:lnTo>
                  <a:lnTo>
                    <a:pt x="1757711" y="953870"/>
                  </a:lnTo>
                  <a:lnTo>
                    <a:pt x="1794970" y="925829"/>
                  </a:lnTo>
                  <a:lnTo>
                    <a:pt x="1826929" y="893141"/>
                  </a:lnTo>
                  <a:lnTo>
                    <a:pt x="1852931" y="856381"/>
                  </a:lnTo>
                  <a:lnTo>
                    <a:pt x="1872318" y="816129"/>
                  </a:lnTo>
                  <a:lnTo>
                    <a:pt x="1884432" y="772961"/>
                  </a:lnTo>
                  <a:lnTo>
                    <a:pt x="1888616" y="727456"/>
                  </a:lnTo>
                  <a:lnTo>
                    <a:pt x="1888616" y="280542"/>
                  </a:lnTo>
                  <a:lnTo>
                    <a:pt x="1888877" y="206078"/>
                  </a:lnTo>
                  <a:lnTo>
                    <a:pt x="1889388" y="139314"/>
                  </a:lnTo>
                  <a:lnTo>
                    <a:pt x="1889744" y="82788"/>
                  </a:lnTo>
                  <a:lnTo>
                    <a:pt x="1889538" y="39036"/>
                  </a:lnTo>
                  <a:lnTo>
                    <a:pt x="1888367" y="10594"/>
                  </a:lnTo>
                  <a:lnTo>
                    <a:pt x="1885822" y="0"/>
                  </a:lnTo>
                  <a:lnTo>
                    <a:pt x="319874" y="0"/>
                  </a:lnTo>
                  <a:lnTo>
                    <a:pt x="267987" y="3671"/>
                  </a:lnTo>
                  <a:lnTo>
                    <a:pt x="218766" y="14302"/>
                  </a:lnTo>
                  <a:lnTo>
                    <a:pt x="172870" y="31313"/>
                  </a:lnTo>
                  <a:lnTo>
                    <a:pt x="130957" y="54128"/>
                  </a:lnTo>
                  <a:lnTo>
                    <a:pt x="93686" y="82168"/>
                  </a:lnTo>
                  <a:lnTo>
                    <a:pt x="61715" y="114857"/>
                  </a:lnTo>
                  <a:lnTo>
                    <a:pt x="35702" y="151617"/>
                  </a:lnTo>
                  <a:lnTo>
                    <a:pt x="16306" y="191869"/>
                  </a:lnTo>
                  <a:lnTo>
                    <a:pt x="4186" y="235037"/>
                  </a:lnTo>
                  <a:lnTo>
                    <a:pt x="0" y="280542"/>
                  </a:lnTo>
                  <a:lnTo>
                    <a:pt x="272" y="332379"/>
                  </a:lnTo>
                  <a:lnTo>
                    <a:pt x="544" y="384303"/>
                  </a:lnTo>
                  <a:lnTo>
                    <a:pt x="817" y="436299"/>
                  </a:lnTo>
                  <a:lnTo>
                    <a:pt x="1091" y="488352"/>
                  </a:lnTo>
                  <a:lnTo>
                    <a:pt x="1364" y="540449"/>
                  </a:lnTo>
                  <a:lnTo>
                    <a:pt x="1637" y="592575"/>
                  </a:lnTo>
                  <a:lnTo>
                    <a:pt x="1911" y="644715"/>
                  </a:lnTo>
                  <a:lnTo>
                    <a:pt x="2184" y="696855"/>
                  </a:lnTo>
                  <a:lnTo>
                    <a:pt x="2458" y="748981"/>
                  </a:lnTo>
                  <a:lnTo>
                    <a:pt x="2731" y="801078"/>
                  </a:lnTo>
                  <a:lnTo>
                    <a:pt x="3004" y="853131"/>
                  </a:lnTo>
                  <a:lnTo>
                    <a:pt x="3277" y="905127"/>
                  </a:lnTo>
                  <a:lnTo>
                    <a:pt x="3550" y="957051"/>
                  </a:lnTo>
                  <a:lnTo>
                    <a:pt x="3822" y="1008887"/>
                  </a:lnTo>
                  <a:close/>
                </a:path>
              </a:pathLst>
            </a:custGeom>
            <a:ln w="1219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56717" y="3382771"/>
            <a:ext cx="11201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Saldanah (Western</a:t>
            </a:r>
            <a:r>
              <a:rPr sz="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Cape)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6717" y="3565652"/>
            <a:ext cx="1158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356ha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 dirty="0">
              <a:latin typeface="Verdana"/>
              <a:cs typeface="Verdana"/>
            </a:endParaRPr>
          </a:p>
          <a:p>
            <a:pPr marL="141605" marR="508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Oil and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gas,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marine</a:t>
            </a:r>
            <a:r>
              <a:rPr sz="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repair  engineering and</a:t>
            </a:r>
            <a:r>
              <a:rPr sz="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logistics</a:t>
            </a:r>
            <a:endParaRPr sz="600" dirty="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570478" y="2103120"/>
            <a:ext cx="1797050" cy="1111250"/>
            <a:chOff x="3570478" y="2103120"/>
            <a:chExt cx="1797050" cy="1111250"/>
          </a:xfrm>
        </p:grpSpPr>
        <p:sp>
          <p:nvSpPr>
            <p:cNvPr id="44" name="object 44"/>
            <p:cNvSpPr/>
            <p:nvPr/>
          </p:nvSpPr>
          <p:spPr>
            <a:xfrm>
              <a:off x="5251704" y="2103120"/>
              <a:ext cx="115823" cy="1249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80638" y="31706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5">
                  <a:moveTo>
                    <a:pt x="27177" y="0"/>
                  </a:moveTo>
                  <a:lnTo>
                    <a:pt x="7874" y="0"/>
                  </a:lnTo>
                  <a:lnTo>
                    <a:pt x="0" y="7493"/>
                  </a:lnTo>
                  <a:lnTo>
                    <a:pt x="0" y="26035"/>
                  </a:lnTo>
                  <a:lnTo>
                    <a:pt x="7874" y="33528"/>
                  </a:lnTo>
                  <a:lnTo>
                    <a:pt x="27177" y="33528"/>
                  </a:lnTo>
                  <a:lnTo>
                    <a:pt x="35051" y="26035"/>
                  </a:lnTo>
                  <a:lnTo>
                    <a:pt x="35051" y="7493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80638" y="317068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5">
                  <a:moveTo>
                    <a:pt x="0" y="16763"/>
                  </a:moveTo>
                  <a:lnTo>
                    <a:pt x="0" y="26035"/>
                  </a:lnTo>
                  <a:lnTo>
                    <a:pt x="7874" y="33528"/>
                  </a:lnTo>
                  <a:lnTo>
                    <a:pt x="17525" y="33528"/>
                  </a:lnTo>
                  <a:lnTo>
                    <a:pt x="27177" y="33528"/>
                  </a:lnTo>
                  <a:lnTo>
                    <a:pt x="35051" y="26035"/>
                  </a:lnTo>
                  <a:lnTo>
                    <a:pt x="35051" y="16763"/>
                  </a:lnTo>
                  <a:lnTo>
                    <a:pt x="35051" y="7493"/>
                  </a:lnTo>
                  <a:lnTo>
                    <a:pt x="27177" y="0"/>
                  </a:lnTo>
                  <a:lnTo>
                    <a:pt x="17525" y="0"/>
                  </a:lnTo>
                  <a:lnTo>
                    <a:pt x="7874" y="0"/>
                  </a:lnTo>
                  <a:lnTo>
                    <a:pt x="0" y="7493"/>
                  </a:lnTo>
                  <a:lnTo>
                    <a:pt x="0" y="16763"/>
                  </a:lnTo>
                  <a:close/>
                </a:path>
              </a:pathLst>
            </a:custGeom>
            <a:ln w="19812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78200" y="3185922"/>
            <a:ext cx="3721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Upington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766817" y="2012950"/>
            <a:ext cx="55880" cy="53975"/>
            <a:chOff x="4766817" y="2012950"/>
            <a:chExt cx="55880" cy="53975"/>
          </a:xfrm>
        </p:grpSpPr>
        <p:sp>
          <p:nvSpPr>
            <p:cNvPr id="49" name="object 49"/>
            <p:cNvSpPr/>
            <p:nvPr/>
          </p:nvSpPr>
          <p:spPr>
            <a:xfrm>
              <a:off x="4776977" y="202311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5">
                  <a:moveTo>
                    <a:pt x="27177" y="0"/>
                  </a:moveTo>
                  <a:lnTo>
                    <a:pt x="7874" y="0"/>
                  </a:lnTo>
                  <a:lnTo>
                    <a:pt x="0" y="7492"/>
                  </a:lnTo>
                  <a:lnTo>
                    <a:pt x="0" y="26035"/>
                  </a:lnTo>
                  <a:lnTo>
                    <a:pt x="7874" y="33527"/>
                  </a:lnTo>
                  <a:lnTo>
                    <a:pt x="27177" y="33527"/>
                  </a:lnTo>
                  <a:lnTo>
                    <a:pt x="35051" y="26035"/>
                  </a:lnTo>
                  <a:lnTo>
                    <a:pt x="35051" y="7492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76977" y="2023110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5">
                  <a:moveTo>
                    <a:pt x="0" y="16763"/>
                  </a:moveTo>
                  <a:lnTo>
                    <a:pt x="0" y="26035"/>
                  </a:lnTo>
                  <a:lnTo>
                    <a:pt x="7874" y="33527"/>
                  </a:lnTo>
                  <a:lnTo>
                    <a:pt x="17525" y="33527"/>
                  </a:lnTo>
                  <a:lnTo>
                    <a:pt x="27177" y="33527"/>
                  </a:lnTo>
                  <a:lnTo>
                    <a:pt x="35051" y="26035"/>
                  </a:lnTo>
                  <a:lnTo>
                    <a:pt x="35051" y="16763"/>
                  </a:lnTo>
                  <a:lnTo>
                    <a:pt x="35051" y="7492"/>
                  </a:lnTo>
                  <a:lnTo>
                    <a:pt x="27177" y="0"/>
                  </a:lnTo>
                  <a:lnTo>
                    <a:pt x="17525" y="0"/>
                  </a:lnTo>
                  <a:lnTo>
                    <a:pt x="7874" y="0"/>
                  </a:lnTo>
                  <a:lnTo>
                    <a:pt x="0" y="7492"/>
                  </a:lnTo>
                  <a:lnTo>
                    <a:pt x="0" y="16763"/>
                  </a:lnTo>
                  <a:close/>
                </a:path>
              </a:pathLst>
            </a:custGeom>
            <a:ln w="19811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615434" y="2037715"/>
            <a:ext cx="3581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Boj</a:t>
            </a: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ana</a:t>
            </a:r>
            <a:r>
              <a:rPr sz="600" spc="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990846" y="4100829"/>
            <a:ext cx="55880" cy="53975"/>
            <a:chOff x="4990846" y="4100829"/>
            <a:chExt cx="55880" cy="53975"/>
          </a:xfrm>
        </p:grpSpPr>
        <p:sp>
          <p:nvSpPr>
            <p:cNvPr id="53" name="object 53"/>
            <p:cNvSpPr/>
            <p:nvPr/>
          </p:nvSpPr>
          <p:spPr>
            <a:xfrm>
              <a:off x="5001006" y="4110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27178" y="0"/>
                  </a:moveTo>
                  <a:lnTo>
                    <a:pt x="7874" y="0"/>
                  </a:lnTo>
                  <a:lnTo>
                    <a:pt x="0" y="7493"/>
                  </a:lnTo>
                  <a:lnTo>
                    <a:pt x="0" y="26035"/>
                  </a:lnTo>
                  <a:lnTo>
                    <a:pt x="7874" y="33528"/>
                  </a:lnTo>
                  <a:lnTo>
                    <a:pt x="27178" y="33528"/>
                  </a:lnTo>
                  <a:lnTo>
                    <a:pt x="35052" y="26035"/>
                  </a:lnTo>
                  <a:lnTo>
                    <a:pt x="35052" y="7493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01006" y="411098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0" y="16764"/>
                  </a:moveTo>
                  <a:lnTo>
                    <a:pt x="0" y="26035"/>
                  </a:lnTo>
                  <a:lnTo>
                    <a:pt x="7874" y="33528"/>
                  </a:lnTo>
                  <a:lnTo>
                    <a:pt x="17526" y="33528"/>
                  </a:lnTo>
                  <a:lnTo>
                    <a:pt x="27178" y="33528"/>
                  </a:lnTo>
                  <a:lnTo>
                    <a:pt x="35052" y="26035"/>
                  </a:lnTo>
                  <a:lnTo>
                    <a:pt x="35052" y="16764"/>
                  </a:lnTo>
                  <a:lnTo>
                    <a:pt x="35052" y="7493"/>
                  </a:lnTo>
                  <a:lnTo>
                    <a:pt x="27178" y="0"/>
                  </a:lnTo>
                  <a:lnTo>
                    <a:pt x="17526" y="0"/>
                  </a:lnTo>
                  <a:lnTo>
                    <a:pt x="7874" y="0"/>
                  </a:lnTo>
                  <a:lnTo>
                    <a:pt x="0" y="7493"/>
                  </a:lnTo>
                  <a:lnTo>
                    <a:pt x="0" y="16764"/>
                  </a:lnTo>
                  <a:close/>
                </a:path>
              </a:pathLst>
            </a:custGeom>
            <a:ln w="19812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365752" y="4136897"/>
            <a:ext cx="8070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Wild </a:t>
            </a: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Coast:</a:t>
            </a:r>
            <a:r>
              <a:rPr sz="600" spc="-6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Mthatha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36641" y="2011426"/>
            <a:ext cx="12522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Gauteng Science &amp; Hi-Tech</a:t>
            </a:r>
            <a:r>
              <a:rPr sz="600" spc="-13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Hub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030214" y="1479550"/>
            <a:ext cx="53975" cy="55880"/>
            <a:chOff x="6030214" y="1479550"/>
            <a:chExt cx="53975" cy="55880"/>
          </a:xfrm>
        </p:grpSpPr>
        <p:sp>
          <p:nvSpPr>
            <p:cNvPr id="58" name="object 58"/>
            <p:cNvSpPr/>
            <p:nvPr/>
          </p:nvSpPr>
          <p:spPr>
            <a:xfrm>
              <a:off x="6040374" y="1489710"/>
              <a:ext cx="33655" cy="35560"/>
            </a:xfrm>
            <a:custGeom>
              <a:avLst/>
              <a:gdLst/>
              <a:ahLst/>
              <a:cxnLst/>
              <a:rect l="l" t="t" r="r" b="b"/>
              <a:pathLst>
                <a:path w="33654" h="35559">
                  <a:moveTo>
                    <a:pt x="26035" y="0"/>
                  </a:moveTo>
                  <a:lnTo>
                    <a:pt x="7492" y="0"/>
                  </a:lnTo>
                  <a:lnTo>
                    <a:pt x="0" y="7874"/>
                  </a:lnTo>
                  <a:lnTo>
                    <a:pt x="0" y="27177"/>
                  </a:lnTo>
                  <a:lnTo>
                    <a:pt x="7492" y="35051"/>
                  </a:lnTo>
                  <a:lnTo>
                    <a:pt x="26035" y="35051"/>
                  </a:lnTo>
                  <a:lnTo>
                    <a:pt x="33527" y="27177"/>
                  </a:lnTo>
                  <a:lnTo>
                    <a:pt x="33527" y="7874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40374" y="1489710"/>
              <a:ext cx="33655" cy="35560"/>
            </a:xfrm>
            <a:custGeom>
              <a:avLst/>
              <a:gdLst/>
              <a:ahLst/>
              <a:cxnLst/>
              <a:rect l="l" t="t" r="r" b="b"/>
              <a:pathLst>
                <a:path w="33654" h="35559">
                  <a:moveTo>
                    <a:pt x="0" y="17525"/>
                  </a:moveTo>
                  <a:lnTo>
                    <a:pt x="0" y="27177"/>
                  </a:lnTo>
                  <a:lnTo>
                    <a:pt x="7492" y="35051"/>
                  </a:lnTo>
                  <a:lnTo>
                    <a:pt x="16763" y="35051"/>
                  </a:lnTo>
                  <a:lnTo>
                    <a:pt x="26035" y="35051"/>
                  </a:lnTo>
                  <a:lnTo>
                    <a:pt x="33527" y="27177"/>
                  </a:lnTo>
                  <a:lnTo>
                    <a:pt x="33527" y="17525"/>
                  </a:lnTo>
                  <a:lnTo>
                    <a:pt x="33527" y="7874"/>
                  </a:lnTo>
                  <a:lnTo>
                    <a:pt x="26035" y="0"/>
                  </a:lnTo>
                  <a:lnTo>
                    <a:pt x="16763" y="0"/>
                  </a:lnTo>
                  <a:lnTo>
                    <a:pt x="7492" y="0"/>
                  </a:lnTo>
                  <a:lnTo>
                    <a:pt x="0" y="7874"/>
                  </a:lnTo>
                  <a:lnTo>
                    <a:pt x="0" y="17525"/>
                  </a:lnTo>
                  <a:close/>
                </a:path>
              </a:pathLst>
            </a:custGeom>
            <a:ln w="19811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858383" y="1505203"/>
            <a:ext cx="330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Tubatse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59994" y="1767585"/>
            <a:ext cx="60325" cy="290195"/>
            <a:chOff x="459994" y="1767585"/>
            <a:chExt cx="60325" cy="290195"/>
          </a:xfrm>
        </p:grpSpPr>
        <p:sp>
          <p:nvSpPr>
            <p:cNvPr id="62" name="object 62"/>
            <p:cNvSpPr/>
            <p:nvPr/>
          </p:nvSpPr>
          <p:spPr>
            <a:xfrm>
              <a:off x="473202" y="1777745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29" h="35560">
                  <a:moveTo>
                    <a:pt x="28384" y="0"/>
                  </a:moveTo>
                  <a:lnTo>
                    <a:pt x="8191" y="0"/>
                  </a:lnTo>
                  <a:lnTo>
                    <a:pt x="0" y="7874"/>
                  </a:lnTo>
                  <a:lnTo>
                    <a:pt x="0" y="27177"/>
                  </a:lnTo>
                  <a:lnTo>
                    <a:pt x="8191" y="35051"/>
                  </a:lnTo>
                  <a:lnTo>
                    <a:pt x="28384" y="35051"/>
                  </a:lnTo>
                  <a:lnTo>
                    <a:pt x="36576" y="27177"/>
                  </a:lnTo>
                  <a:lnTo>
                    <a:pt x="36576" y="7874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3202" y="1777745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29" h="35560">
                  <a:moveTo>
                    <a:pt x="0" y="17525"/>
                  </a:moveTo>
                  <a:lnTo>
                    <a:pt x="0" y="27177"/>
                  </a:lnTo>
                  <a:lnTo>
                    <a:pt x="8191" y="35051"/>
                  </a:lnTo>
                  <a:lnTo>
                    <a:pt x="18288" y="35051"/>
                  </a:lnTo>
                  <a:lnTo>
                    <a:pt x="28384" y="35051"/>
                  </a:lnTo>
                  <a:lnTo>
                    <a:pt x="36576" y="27177"/>
                  </a:lnTo>
                  <a:lnTo>
                    <a:pt x="36576" y="17525"/>
                  </a:lnTo>
                  <a:lnTo>
                    <a:pt x="36576" y="7874"/>
                  </a:lnTo>
                  <a:lnTo>
                    <a:pt x="28384" y="0"/>
                  </a:lnTo>
                  <a:lnTo>
                    <a:pt x="18288" y="0"/>
                  </a:lnTo>
                  <a:lnTo>
                    <a:pt x="8191" y="0"/>
                  </a:lnTo>
                  <a:lnTo>
                    <a:pt x="0" y="7874"/>
                  </a:lnTo>
                  <a:lnTo>
                    <a:pt x="0" y="17525"/>
                  </a:lnTo>
                  <a:close/>
                </a:path>
              </a:pathLst>
            </a:custGeom>
            <a:ln w="1981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3202" y="1898141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29" h="35560">
                  <a:moveTo>
                    <a:pt x="28384" y="0"/>
                  </a:moveTo>
                  <a:lnTo>
                    <a:pt x="8191" y="0"/>
                  </a:lnTo>
                  <a:lnTo>
                    <a:pt x="0" y="7874"/>
                  </a:lnTo>
                  <a:lnTo>
                    <a:pt x="0" y="27178"/>
                  </a:lnTo>
                  <a:lnTo>
                    <a:pt x="8191" y="35052"/>
                  </a:lnTo>
                  <a:lnTo>
                    <a:pt x="28384" y="35052"/>
                  </a:lnTo>
                  <a:lnTo>
                    <a:pt x="36576" y="27178"/>
                  </a:lnTo>
                  <a:lnTo>
                    <a:pt x="36576" y="7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3202" y="1898141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29" h="35560">
                  <a:moveTo>
                    <a:pt x="0" y="17525"/>
                  </a:moveTo>
                  <a:lnTo>
                    <a:pt x="0" y="7874"/>
                  </a:lnTo>
                  <a:lnTo>
                    <a:pt x="8191" y="0"/>
                  </a:lnTo>
                  <a:lnTo>
                    <a:pt x="18288" y="0"/>
                  </a:lnTo>
                  <a:lnTo>
                    <a:pt x="28384" y="0"/>
                  </a:lnTo>
                  <a:lnTo>
                    <a:pt x="36576" y="7874"/>
                  </a:lnTo>
                  <a:lnTo>
                    <a:pt x="36576" y="17525"/>
                  </a:lnTo>
                  <a:lnTo>
                    <a:pt x="36576" y="27178"/>
                  </a:lnTo>
                  <a:lnTo>
                    <a:pt x="28384" y="35052"/>
                  </a:lnTo>
                  <a:lnTo>
                    <a:pt x="18288" y="35052"/>
                  </a:lnTo>
                  <a:lnTo>
                    <a:pt x="8191" y="35052"/>
                  </a:lnTo>
                  <a:lnTo>
                    <a:pt x="0" y="27178"/>
                  </a:lnTo>
                  <a:lnTo>
                    <a:pt x="0" y="17525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0154" y="2013965"/>
              <a:ext cx="36830" cy="33655"/>
            </a:xfrm>
            <a:custGeom>
              <a:avLst/>
              <a:gdLst/>
              <a:ahLst/>
              <a:cxnLst/>
              <a:rect l="l" t="t" r="r" b="b"/>
              <a:pathLst>
                <a:path w="36829" h="33655">
                  <a:moveTo>
                    <a:pt x="28384" y="0"/>
                  </a:moveTo>
                  <a:lnTo>
                    <a:pt x="8191" y="0"/>
                  </a:lnTo>
                  <a:lnTo>
                    <a:pt x="0" y="7493"/>
                  </a:lnTo>
                  <a:lnTo>
                    <a:pt x="0" y="26035"/>
                  </a:lnTo>
                  <a:lnTo>
                    <a:pt x="8191" y="33528"/>
                  </a:lnTo>
                  <a:lnTo>
                    <a:pt x="28384" y="33528"/>
                  </a:lnTo>
                  <a:lnTo>
                    <a:pt x="36575" y="26035"/>
                  </a:lnTo>
                  <a:lnTo>
                    <a:pt x="36575" y="7493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0154" y="2013965"/>
              <a:ext cx="36830" cy="33655"/>
            </a:xfrm>
            <a:custGeom>
              <a:avLst/>
              <a:gdLst/>
              <a:ahLst/>
              <a:cxnLst/>
              <a:rect l="l" t="t" r="r" b="b"/>
              <a:pathLst>
                <a:path w="36829" h="33655">
                  <a:moveTo>
                    <a:pt x="0" y="16763"/>
                  </a:moveTo>
                  <a:lnTo>
                    <a:pt x="0" y="26035"/>
                  </a:lnTo>
                  <a:lnTo>
                    <a:pt x="8191" y="33528"/>
                  </a:lnTo>
                  <a:lnTo>
                    <a:pt x="18287" y="33528"/>
                  </a:lnTo>
                  <a:lnTo>
                    <a:pt x="28384" y="33528"/>
                  </a:lnTo>
                  <a:lnTo>
                    <a:pt x="36575" y="26035"/>
                  </a:lnTo>
                  <a:lnTo>
                    <a:pt x="36575" y="16763"/>
                  </a:lnTo>
                  <a:lnTo>
                    <a:pt x="36575" y="7493"/>
                  </a:lnTo>
                  <a:lnTo>
                    <a:pt x="28384" y="0"/>
                  </a:lnTo>
                  <a:lnTo>
                    <a:pt x="18287" y="0"/>
                  </a:lnTo>
                  <a:lnTo>
                    <a:pt x="8191" y="0"/>
                  </a:lnTo>
                  <a:lnTo>
                    <a:pt x="0" y="7493"/>
                  </a:lnTo>
                  <a:lnTo>
                    <a:pt x="0" y="16763"/>
                  </a:lnTo>
                  <a:close/>
                </a:path>
              </a:pathLst>
            </a:custGeom>
            <a:ln w="19812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56691" y="1556078"/>
            <a:ext cx="2072639" cy="5645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800" b="1" spc="15" dirty="0">
                <a:solidFill>
                  <a:srgbClr val="303030"/>
                </a:solidFill>
                <a:latin typeface="Verdana"/>
                <a:cs typeface="Verdana"/>
              </a:rPr>
              <a:t>Key:</a:t>
            </a:r>
            <a:endParaRPr sz="800">
              <a:latin typeface="Verdana"/>
              <a:cs typeface="Verdana"/>
            </a:endParaRPr>
          </a:p>
          <a:p>
            <a:pPr marL="142240" marR="5080">
              <a:lnSpc>
                <a:spcPct val="96400"/>
              </a:lnSpc>
              <a:spcBef>
                <a:spcPts val="270"/>
              </a:spcBef>
            </a:pPr>
            <a:r>
              <a:rPr sz="800" spc="10" dirty="0">
                <a:solidFill>
                  <a:srgbClr val="303030"/>
                </a:solidFill>
                <a:latin typeface="Verdana"/>
                <a:cs typeface="Verdana"/>
              </a:rPr>
              <a:t>Designated but non-operational </a:t>
            </a:r>
            <a:r>
              <a:rPr sz="800" spc="15" dirty="0">
                <a:solidFill>
                  <a:srgbClr val="303030"/>
                </a:solidFill>
                <a:latin typeface="Verdana"/>
                <a:cs typeface="Verdana"/>
              </a:rPr>
              <a:t>SEZ  </a:t>
            </a:r>
            <a:r>
              <a:rPr sz="800" spc="10" dirty="0">
                <a:solidFill>
                  <a:srgbClr val="303030"/>
                </a:solidFill>
                <a:latin typeface="Verdana"/>
                <a:cs typeface="Verdana"/>
              </a:rPr>
              <a:t>Designated and operational </a:t>
            </a:r>
            <a:r>
              <a:rPr sz="800" spc="15" dirty="0">
                <a:solidFill>
                  <a:srgbClr val="303030"/>
                </a:solidFill>
                <a:latin typeface="Verdana"/>
                <a:cs typeface="Verdana"/>
              </a:rPr>
              <a:t>SEZ  </a:t>
            </a:r>
            <a:r>
              <a:rPr sz="800" spc="10" dirty="0">
                <a:solidFill>
                  <a:srgbClr val="303030"/>
                </a:solidFill>
                <a:latin typeface="Verdana"/>
                <a:cs typeface="Verdana"/>
              </a:rPr>
              <a:t>Proposed</a:t>
            </a:r>
            <a:r>
              <a:rPr sz="800" spc="-2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303030"/>
                </a:solidFill>
                <a:latin typeface="Verdana"/>
                <a:cs typeface="Verdana"/>
              </a:rPr>
              <a:t>SEZs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887726" y="962913"/>
            <a:ext cx="6247765" cy="4426585"/>
            <a:chOff x="2887726" y="962913"/>
            <a:chExt cx="6247765" cy="4426585"/>
          </a:xfrm>
        </p:grpSpPr>
        <p:sp>
          <p:nvSpPr>
            <p:cNvPr id="70" name="object 70"/>
            <p:cNvSpPr/>
            <p:nvPr/>
          </p:nvSpPr>
          <p:spPr>
            <a:xfrm>
              <a:off x="4837176" y="4509516"/>
              <a:ext cx="1905" cy="153670"/>
            </a:xfrm>
            <a:custGeom>
              <a:avLst/>
              <a:gdLst/>
              <a:ahLst/>
              <a:cxnLst/>
              <a:rect l="l" t="t" r="r" b="b"/>
              <a:pathLst>
                <a:path w="1904" h="153670">
                  <a:moveTo>
                    <a:pt x="0" y="0"/>
                  </a:moveTo>
                  <a:lnTo>
                    <a:pt x="1397" y="15333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94076" y="969263"/>
              <a:ext cx="1854835" cy="730250"/>
            </a:xfrm>
            <a:custGeom>
              <a:avLst/>
              <a:gdLst/>
              <a:ahLst/>
              <a:cxnLst/>
              <a:rect l="l" t="t" r="r" b="b"/>
              <a:pathLst>
                <a:path w="1854835" h="730250">
                  <a:moveTo>
                    <a:pt x="1850898" y="0"/>
                  </a:moveTo>
                  <a:lnTo>
                    <a:pt x="313944" y="0"/>
                  </a:lnTo>
                  <a:lnTo>
                    <a:pt x="257520" y="3272"/>
                  </a:lnTo>
                  <a:lnTo>
                    <a:pt x="204411" y="12706"/>
                  </a:lnTo>
                  <a:lnTo>
                    <a:pt x="155504" y="27728"/>
                  </a:lnTo>
                  <a:lnTo>
                    <a:pt x="111686" y="47764"/>
                  </a:lnTo>
                  <a:lnTo>
                    <a:pt x="73846" y="72241"/>
                  </a:lnTo>
                  <a:lnTo>
                    <a:pt x="42869" y="100584"/>
                  </a:lnTo>
                  <a:lnTo>
                    <a:pt x="19644" y="132219"/>
                  </a:lnTo>
                  <a:lnTo>
                    <a:pt x="0" y="203073"/>
                  </a:lnTo>
                  <a:lnTo>
                    <a:pt x="3810" y="729996"/>
                  </a:lnTo>
                  <a:lnTo>
                    <a:pt x="54835" y="729549"/>
                  </a:lnTo>
                  <a:lnTo>
                    <a:pt x="313944" y="729361"/>
                  </a:lnTo>
                  <a:lnTo>
                    <a:pt x="1539621" y="729361"/>
                  </a:lnTo>
                  <a:lnTo>
                    <a:pt x="1596077" y="726088"/>
                  </a:lnTo>
                  <a:lnTo>
                    <a:pt x="1649204" y="716654"/>
                  </a:lnTo>
                  <a:lnTo>
                    <a:pt x="1698117" y="701632"/>
                  </a:lnTo>
                  <a:lnTo>
                    <a:pt x="1741930" y="681596"/>
                  </a:lnTo>
                  <a:lnTo>
                    <a:pt x="1779760" y="657119"/>
                  </a:lnTo>
                  <a:lnTo>
                    <a:pt x="1810723" y="628776"/>
                  </a:lnTo>
                  <a:lnTo>
                    <a:pt x="1833934" y="597141"/>
                  </a:lnTo>
                  <a:lnTo>
                    <a:pt x="1853564" y="526288"/>
                  </a:lnTo>
                  <a:lnTo>
                    <a:pt x="1853564" y="203073"/>
                  </a:lnTo>
                  <a:lnTo>
                    <a:pt x="1854660" y="59959"/>
                  </a:lnTo>
                  <a:lnTo>
                    <a:pt x="1854047" y="16496"/>
                  </a:lnTo>
                  <a:lnTo>
                    <a:pt x="1850898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94076" y="969263"/>
              <a:ext cx="1854835" cy="730250"/>
            </a:xfrm>
            <a:custGeom>
              <a:avLst/>
              <a:gdLst/>
              <a:ahLst/>
              <a:cxnLst/>
              <a:rect l="l" t="t" r="r" b="b"/>
              <a:pathLst>
                <a:path w="1854835" h="730250">
                  <a:moveTo>
                    <a:pt x="3810" y="729996"/>
                  </a:moveTo>
                  <a:lnTo>
                    <a:pt x="54835" y="729549"/>
                  </a:lnTo>
                  <a:lnTo>
                    <a:pt x="101584" y="729440"/>
                  </a:lnTo>
                  <a:lnTo>
                    <a:pt x="161064" y="729384"/>
                  </a:lnTo>
                  <a:lnTo>
                    <a:pt x="232207" y="729363"/>
                  </a:lnTo>
                  <a:lnTo>
                    <a:pt x="313944" y="729361"/>
                  </a:lnTo>
                  <a:lnTo>
                    <a:pt x="1539621" y="729361"/>
                  </a:lnTo>
                  <a:lnTo>
                    <a:pt x="1596077" y="726088"/>
                  </a:lnTo>
                  <a:lnTo>
                    <a:pt x="1649204" y="716654"/>
                  </a:lnTo>
                  <a:lnTo>
                    <a:pt x="1698117" y="701632"/>
                  </a:lnTo>
                  <a:lnTo>
                    <a:pt x="1741930" y="681596"/>
                  </a:lnTo>
                  <a:lnTo>
                    <a:pt x="1779760" y="657119"/>
                  </a:lnTo>
                  <a:lnTo>
                    <a:pt x="1810723" y="628776"/>
                  </a:lnTo>
                  <a:lnTo>
                    <a:pt x="1833934" y="597141"/>
                  </a:lnTo>
                  <a:lnTo>
                    <a:pt x="1853564" y="526288"/>
                  </a:lnTo>
                  <a:lnTo>
                    <a:pt x="1853564" y="203073"/>
                  </a:lnTo>
                  <a:lnTo>
                    <a:pt x="1854059" y="124211"/>
                  </a:lnTo>
                  <a:lnTo>
                    <a:pt x="1854660" y="59959"/>
                  </a:lnTo>
                  <a:lnTo>
                    <a:pt x="1854047" y="16496"/>
                  </a:lnTo>
                  <a:lnTo>
                    <a:pt x="1850898" y="0"/>
                  </a:lnTo>
                  <a:lnTo>
                    <a:pt x="313944" y="0"/>
                  </a:lnTo>
                  <a:lnTo>
                    <a:pt x="257520" y="3272"/>
                  </a:lnTo>
                  <a:lnTo>
                    <a:pt x="204411" y="12706"/>
                  </a:lnTo>
                  <a:lnTo>
                    <a:pt x="155504" y="27728"/>
                  </a:lnTo>
                  <a:lnTo>
                    <a:pt x="111686" y="47764"/>
                  </a:lnTo>
                  <a:lnTo>
                    <a:pt x="73846" y="72241"/>
                  </a:lnTo>
                  <a:lnTo>
                    <a:pt x="42869" y="100584"/>
                  </a:lnTo>
                  <a:lnTo>
                    <a:pt x="19644" y="132219"/>
                  </a:lnTo>
                  <a:lnTo>
                    <a:pt x="0" y="203073"/>
                  </a:lnTo>
                  <a:lnTo>
                    <a:pt x="381" y="255569"/>
                  </a:lnTo>
                  <a:lnTo>
                    <a:pt x="762" y="308189"/>
                  </a:lnTo>
                  <a:lnTo>
                    <a:pt x="1143" y="360901"/>
                  </a:lnTo>
                  <a:lnTo>
                    <a:pt x="1524" y="413677"/>
                  </a:lnTo>
                  <a:lnTo>
                    <a:pt x="1905" y="466486"/>
                  </a:lnTo>
                  <a:lnTo>
                    <a:pt x="2286" y="519299"/>
                  </a:lnTo>
                  <a:lnTo>
                    <a:pt x="2667" y="572087"/>
                  </a:lnTo>
                  <a:lnTo>
                    <a:pt x="3048" y="624818"/>
                  </a:lnTo>
                  <a:lnTo>
                    <a:pt x="3429" y="677464"/>
                  </a:lnTo>
                  <a:lnTo>
                    <a:pt x="3810" y="729996"/>
                  </a:lnTo>
                  <a:close/>
                </a:path>
              </a:pathLst>
            </a:custGeom>
            <a:ln w="1219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63384" y="4297679"/>
              <a:ext cx="1865630" cy="1085215"/>
            </a:xfrm>
            <a:custGeom>
              <a:avLst/>
              <a:gdLst/>
              <a:ahLst/>
              <a:cxnLst/>
              <a:rect l="l" t="t" r="r" b="b"/>
              <a:pathLst>
                <a:path w="1865629" h="1085214">
                  <a:moveTo>
                    <a:pt x="1861566" y="0"/>
                  </a:moveTo>
                  <a:lnTo>
                    <a:pt x="315722" y="0"/>
                  </a:lnTo>
                  <a:lnTo>
                    <a:pt x="269066" y="3272"/>
                  </a:lnTo>
                  <a:lnTo>
                    <a:pt x="224536" y="12778"/>
                  </a:lnTo>
                  <a:lnTo>
                    <a:pt x="182620" y="28051"/>
                  </a:lnTo>
                  <a:lnTo>
                    <a:pt x="143806" y="48623"/>
                  </a:lnTo>
                  <a:lnTo>
                    <a:pt x="108584" y="74028"/>
                  </a:lnTo>
                  <a:lnTo>
                    <a:pt x="77440" y="103798"/>
                  </a:lnTo>
                  <a:lnTo>
                    <a:pt x="50864" y="137467"/>
                  </a:lnTo>
                  <a:lnTo>
                    <a:pt x="29343" y="174568"/>
                  </a:lnTo>
                  <a:lnTo>
                    <a:pt x="13367" y="214633"/>
                  </a:lnTo>
                  <a:lnTo>
                    <a:pt x="3423" y="257196"/>
                  </a:lnTo>
                  <a:lnTo>
                    <a:pt x="0" y="301790"/>
                  </a:lnTo>
                  <a:lnTo>
                    <a:pt x="3810" y="1085088"/>
                  </a:lnTo>
                  <a:lnTo>
                    <a:pt x="21993" y="1084699"/>
                  </a:lnTo>
                  <a:lnTo>
                    <a:pt x="102139" y="1084262"/>
                  </a:lnTo>
                  <a:lnTo>
                    <a:pt x="1548511" y="1084122"/>
                  </a:lnTo>
                  <a:lnTo>
                    <a:pt x="1595166" y="1080850"/>
                  </a:lnTo>
                  <a:lnTo>
                    <a:pt x="1639696" y="1071345"/>
                  </a:lnTo>
                  <a:lnTo>
                    <a:pt x="1681612" y="1056073"/>
                  </a:lnTo>
                  <a:lnTo>
                    <a:pt x="1720426" y="1035502"/>
                  </a:lnTo>
                  <a:lnTo>
                    <a:pt x="1755648" y="1010099"/>
                  </a:lnTo>
                  <a:lnTo>
                    <a:pt x="1786792" y="980329"/>
                  </a:lnTo>
                  <a:lnTo>
                    <a:pt x="1813368" y="946660"/>
                  </a:lnTo>
                  <a:lnTo>
                    <a:pt x="1834889" y="909560"/>
                  </a:lnTo>
                  <a:lnTo>
                    <a:pt x="1850865" y="869493"/>
                  </a:lnTo>
                  <a:lnTo>
                    <a:pt x="1860809" y="826929"/>
                  </a:lnTo>
                  <a:lnTo>
                    <a:pt x="1864233" y="782332"/>
                  </a:lnTo>
                  <a:lnTo>
                    <a:pt x="1864233" y="301790"/>
                  </a:lnTo>
                  <a:lnTo>
                    <a:pt x="1864485" y="221689"/>
                  </a:lnTo>
                  <a:lnTo>
                    <a:pt x="1865328" y="89063"/>
                  </a:lnTo>
                  <a:lnTo>
                    <a:pt x="1865136" y="41996"/>
                  </a:lnTo>
                  <a:lnTo>
                    <a:pt x="1864012" y="11398"/>
                  </a:lnTo>
                  <a:lnTo>
                    <a:pt x="1861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63384" y="4297679"/>
              <a:ext cx="1865630" cy="1085215"/>
            </a:xfrm>
            <a:custGeom>
              <a:avLst/>
              <a:gdLst/>
              <a:ahLst/>
              <a:cxnLst/>
              <a:rect l="l" t="t" r="r" b="b"/>
              <a:pathLst>
                <a:path w="1865629" h="1085214">
                  <a:moveTo>
                    <a:pt x="3810" y="1085088"/>
                  </a:moveTo>
                  <a:lnTo>
                    <a:pt x="55127" y="1084431"/>
                  </a:lnTo>
                  <a:lnTo>
                    <a:pt x="102139" y="1084262"/>
                  </a:lnTo>
                  <a:lnTo>
                    <a:pt x="161957" y="1084169"/>
                  </a:lnTo>
                  <a:lnTo>
                    <a:pt x="233509" y="1084130"/>
                  </a:lnTo>
                  <a:lnTo>
                    <a:pt x="315722" y="1084122"/>
                  </a:lnTo>
                  <a:lnTo>
                    <a:pt x="1548511" y="1084122"/>
                  </a:lnTo>
                  <a:lnTo>
                    <a:pt x="1595166" y="1080850"/>
                  </a:lnTo>
                  <a:lnTo>
                    <a:pt x="1639696" y="1071345"/>
                  </a:lnTo>
                  <a:lnTo>
                    <a:pt x="1681612" y="1056073"/>
                  </a:lnTo>
                  <a:lnTo>
                    <a:pt x="1720426" y="1035502"/>
                  </a:lnTo>
                  <a:lnTo>
                    <a:pt x="1755648" y="1010099"/>
                  </a:lnTo>
                  <a:lnTo>
                    <a:pt x="1786792" y="980329"/>
                  </a:lnTo>
                  <a:lnTo>
                    <a:pt x="1813368" y="946660"/>
                  </a:lnTo>
                  <a:lnTo>
                    <a:pt x="1834889" y="909560"/>
                  </a:lnTo>
                  <a:lnTo>
                    <a:pt x="1850865" y="869493"/>
                  </a:lnTo>
                  <a:lnTo>
                    <a:pt x="1860809" y="826929"/>
                  </a:lnTo>
                  <a:lnTo>
                    <a:pt x="1864233" y="782332"/>
                  </a:lnTo>
                  <a:lnTo>
                    <a:pt x="1864233" y="301790"/>
                  </a:lnTo>
                  <a:lnTo>
                    <a:pt x="1864485" y="221689"/>
                  </a:lnTo>
                  <a:lnTo>
                    <a:pt x="1864980" y="149871"/>
                  </a:lnTo>
                  <a:lnTo>
                    <a:pt x="1865328" y="89063"/>
                  </a:lnTo>
                  <a:lnTo>
                    <a:pt x="1865136" y="41996"/>
                  </a:lnTo>
                  <a:lnTo>
                    <a:pt x="1864012" y="11398"/>
                  </a:lnTo>
                  <a:lnTo>
                    <a:pt x="1861566" y="0"/>
                  </a:lnTo>
                  <a:lnTo>
                    <a:pt x="315722" y="0"/>
                  </a:lnTo>
                  <a:lnTo>
                    <a:pt x="269066" y="3272"/>
                  </a:lnTo>
                  <a:lnTo>
                    <a:pt x="224536" y="12778"/>
                  </a:lnTo>
                  <a:lnTo>
                    <a:pt x="182620" y="28051"/>
                  </a:lnTo>
                  <a:lnTo>
                    <a:pt x="143806" y="48623"/>
                  </a:lnTo>
                  <a:lnTo>
                    <a:pt x="108584" y="74028"/>
                  </a:lnTo>
                  <a:lnTo>
                    <a:pt x="77440" y="103798"/>
                  </a:lnTo>
                  <a:lnTo>
                    <a:pt x="50864" y="137467"/>
                  </a:lnTo>
                  <a:lnTo>
                    <a:pt x="29343" y="174568"/>
                  </a:lnTo>
                  <a:lnTo>
                    <a:pt x="13367" y="214633"/>
                  </a:lnTo>
                  <a:lnTo>
                    <a:pt x="3423" y="257196"/>
                  </a:lnTo>
                  <a:lnTo>
                    <a:pt x="0" y="301790"/>
                  </a:lnTo>
                  <a:lnTo>
                    <a:pt x="253" y="353814"/>
                  </a:lnTo>
                  <a:lnTo>
                    <a:pt x="507" y="405923"/>
                  </a:lnTo>
                  <a:lnTo>
                    <a:pt x="761" y="458102"/>
                  </a:lnTo>
                  <a:lnTo>
                    <a:pt x="1015" y="510339"/>
                  </a:lnTo>
                  <a:lnTo>
                    <a:pt x="1269" y="562621"/>
                  </a:lnTo>
                  <a:lnTo>
                    <a:pt x="1523" y="614935"/>
                  </a:lnTo>
                  <a:lnTo>
                    <a:pt x="1777" y="667269"/>
                  </a:lnTo>
                  <a:lnTo>
                    <a:pt x="2031" y="719609"/>
                  </a:lnTo>
                  <a:lnTo>
                    <a:pt x="2285" y="771942"/>
                  </a:lnTo>
                  <a:lnTo>
                    <a:pt x="2539" y="824256"/>
                  </a:lnTo>
                  <a:lnTo>
                    <a:pt x="2793" y="876538"/>
                  </a:lnTo>
                  <a:lnTo>
                    <a:pt x="3047" y="928775"/>
                  </a:lnTo>
                  <a:lnTo>
                    <a:pt x="3301" y="980954"/>
                  </a:lnTo>
                  <a:lnTo>
                    <a:pt x="3555" y="1033063"/>
                  </a:lnTo>
                  <a:lnTo>
                    <a:pt x="3810" y="10850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362570" y="4471517"/>
            <a:ext cx="1469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Verdana"/>
                <a:cs typeface="Verdana"/>
              </a:rPr>
              <a:t>Dube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Trade Port</a:t>
            </a:r>
            <a:r>
              <a:rPr sz="6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(KwaZulu-Natal)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62570" y="4654397"/>
            <a:ext cx="1615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303ha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Auto,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electronics, fashion</a:t>
            </a:r>
            <a:r>
              <a:rPr sz="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garments</a:t>
            </a:r>
            <a:endParaRPr sz="600">
              <a:latin typeface="Verdana"/>
              <a:cs typeface="Verdana"/>
            </a:endParaRPr>
          </a:p>
          <a:p>
            <a:pPr marL="227329" marR="5080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Only facility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Africa that has an 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international airport, cargo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terminal 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warehousing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offices retail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hotel and  agriculture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243637" y="2282698"/>
            <a:ext cx="2893060" cy="1320800"/>
            <a:chOff x="6243637" y="2282698"/>
            <a:chExt cx="2893060" cy="1320800"/>
          </a:xfrm>
        </p:grpSpPr>
        <p:sp>
          <p:nvSpPr>
            <p:cNvPr id="78" name="object 78"/>
            <p:cNvSpPr/>
            <p:nvPr/>
          </p:nvSpPr>
          <p:spPr>
            <a:xfrm>
              <a:off x="6248400" y="3064764"/>
              <a:ext cx="1024890" cy="534035"/>
            </a:xfrm>
            <a:custGeom>
              <a:avLst/>
              <a:gdLst/>
              <a:ahLst/>
              <a:cxnLst/>
              <a:rect l="l" t="t" r="r" b="b"/>
              <a:pathLst>
                <a:path w="1024890" h="534035">
                  <a:moveTo>
                    <a:pt x="0" y="0"/>
                  </a:moveTo>
                  <a:lnTo>
                    <a:pt x="512191" y="0"/>
                  </a:lnTo>
                  <a:lnTo>
                    <a:pt x="512191" y="533781"/>
                  </a:lnTo>
                  <a:lnTo>
                    <a:pt x="1024381" y="53378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63383" y="2289048"/>
              <a:ext cx="1866900" cy="730250"/>
            </a:xfrm>
            <a:custGeom>
              <a:avLst/>
              <a:gdLst/>
              <a:ahLst/>
              <a:cxnLst/>
              <a:rect l="l" t="t" r="r" b="b"/>
              <a:pathLst>
                <a:path w="1866900" h="730250">
                  <a:moveTo>
                    <a:pt x="1863090" y="0"/>
                  </a:moveTo>
                  <a:lnTo>
                    <a:pt x="315975" y="0"/>
                  </a:lnTo>
                  <a:lnTo>
                    <a:pt x="259181" y="3272"/>
                  </a:lnTo>
                  <a:lnTo>
                    <a:pt x="205726" y="12706"/>
                  </a:lnTo>
                  <a:lnTo>
                    <a:pt x="156501" y="27728"/>
                  </a:lnTo>
                  <a:lnTo>
                    <a:pt x="112401" y="47764"/>
                  </a:lnTo>
                  <a:lnTo>
                    <a:pt x="74317" y="72241"/>
                  </a:lnTo>
                  <a:lnTo>
                    <a:pt x="43142" y="100584"/>
                  </a:lnTo>
                  <a:lnTo>
                    <a:pt x="19769" y="132219"/>
                  </a:lnTo>
                  <a:lnTo>
                    <a:pt x="0" y="203072"/>
                  </a:lnTo>
                  <a:lnTo>
                    <a:pt x="3810" y="729995"/>
                  </a:lnTo>
                  <a:lnTo>
                    <a:pt x="55165" y="729549"/>
                  </a:lnTo>
                  <a:lnTo>
                    <a:pt x="315975" y="729360"/>
                  </a:lnTo>
                  <a:lnTo>
                    <a:pt x="1549781" y="729360"/>
                  </a:lnTo>
                  <a:lnTo>
                    <a:pt x="1606575" y="726088"/>
                  </a:lnTo>
                  <a:lnTo>
                    <a:pt x="1660030" y="716654"/>
                  </a:lnTo>
                  <a:lnTo>
                    <a:pt x="1709255" y="701632"/>
                  </a:lnTo>
                  <a:lnTo>
                    <a:pt x="1753355" y="681596"/>
                  </a:lnTo>
                  <a:lnTo>
                    <a:pt x="1791439" y="657119"/>
                  </a:lnTo>
                  <a:lnTo>
                    <a:pt x="1822614" y="628776"/>
                  </a:lnTo>
                  <a:lnTo>
                    <a:pt x="1845987" y="597141"/>
                  </a:lnTo>
                  <a:lnTo>
                    <a:pt x="1865757" y="526288"/>
                  </a:lnTo>
                  <a:lnTo>
                    <a:pt x="1865757" y="203072"/>
                  </a:lnTo>
                  <a:lnTo>
                    <a:pt x="1866852" y="59959"/>
                  </a:lnTo>
                  <a:lnTo>
                    <a:pt x="1866239" y="16496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63383" y="2289048"/>
              <a:ext cx="1866900" cy="730250"/>
            </a:xfrm>
            <a:custGeom>
              <a:avLst/>
              <a:gdLst/>
              <a:ahLst/>
              <a:cxnLst/>
              <a:rect l="l" t="t" r="r" b="b"/>
              <a:pathLst>
                <a:path w="1866900" h="730250">
                  <a:moveTo>
                    <a:pt x="3810" y="729995"/>
                  </a:moveTo>
                  <a:lnTo>
                    <a:pt x="55165" y="729549"/>
                  </a:lnTo>
                  <a:lnTo>
                    <a:pt x="102219" y="729440"/>
                  </a:lnTo>
                  <a:lnTo>
                    <a:pt x="162089" y="729384"/>
                  </a:lnTo>
                  <a:lnTo>
                    <a:pt x="233700" y="729363"/>
                  </a:lnTo>
                  <a:lnTo>
                    <a:pt x="315975" y="729360"/>
                  </a:lnTo>
                  <a:lnTo>
                    <a:pt x="1549781" y="729360"/>
                  </a:lnTo>
                  <a:lnTo>
                    <a:pt x="1606575" y="726088"/>
                  </a:lnTo>
                  <a:lnTo>
                    <a:pt x="1660030" y="716654"/>
                  </a:lnTo>
                  <a:lnTo>
                    <a:pt x="1709255" y="701632"/>
                  </a:lnTo>
                  <a:lnTo>
                    <a:pt x="1753355" y="681596"/>
                  </a:lnTo>
                  <a:lnTo>
                    <a:pt x="1791439" y="657119"/>
                  </a:lnTo>
                  <a:lnTo>
                    <a:pt x="1822614" y="628776"/>
                  </a:lnTo>
                  <a:lnTo>
                    <a:pt x="1845987" y="597141"/>
                  </a:lnTo>
                  <a:lnTo>
                    <a:pt x="1865757" y="526288"/>
                  </a:lnTo>
                  <a:lnTo>
                    <a:pt x="1865757" y="203072"/>
                  </a:lnTo>
                  <a:lnTo>
                    <a:pt x="1866251" y="124211"/>
                  </a:lnTo>
                  <a:lnTo>
                    <a:pt x="1866852" y="59959"/>
                  </a:lnTo>
                  <a:lnTo>
                    <a:pt x="1866239" y="16496"/>
                  </a:lnTo>
                  <a:lnTo>
                    <a:pt x="1863090" y="0"/>
                  </a:lnTo>
                  <a:lnTo>
                    <a:pt x="315975" y="0"/>
                  </a:lnTo>
                  <a:lnTo>
                    <a:pt x="259181" y="3272"/>
                  </a:lnTo>
                  <a:lnTo>
                    <a:pt x="205726" y="12706"/>
                  </a:lnTo>
                  <a:lnTo>
                    <a:pt x="156501" y="27728"/>
                  </a:lnTo>
                  <a:lnTo>
                    <a:pt x="112401" y="47764"/>
                  </a:lnTo>
                  <a:lnTo>
                    <a:pt x="74317" y="72241"/>
                  </a:lnTo>
                  <a:lnTo>
                    <a:pt x="43142" y="100584"/>
                  </a:lnTo>
                  <a:lnTo>
                    <a:pt x="19769" y="132219"/>
                  </a:lnTo>
                  <a:lnTo>
                    <a:pt x="0" y="203072"/>
                  </a:lnTo>
                  <a:lnTo>
                    <a:pt x="380" y="255569"/>
                  </a:lnTo>
                  <a:lnTo>
                    <a:pt x="761" y="308189"/>
                  </a:lnTo>
                  <a:lnTo>
                    <a:pt x="1142" y="360901"/>
                  </a:lnTo>
                  <a:lnTo>
                    <a:pt x="1523" y="413677"/>
                  </a:lnTo>
                  <a:lnTo>
                    <a:pt x="1904" y="466486"/>
                  </a:lnTo>
                  <a:lnTo>
                    <a:pt x="2285" y="519299"/>
                  </a:lnTo>
                  <a:lnTo>
                    <a:pt x="2666" y="572087"/>
                  </a:lnTo>
                  <a:lnTo>
                    <a:pt x="3047" y="624818"/>
                  </a:lnTo>
                  <a:lnTo>
                    <a:pt x="3428" y="677464"/>
                  </a:lnTo>
                  <a:lnTo>
                    <a:pt x="3810" y="729995"/>
                  </a:lnTo>
                  <a:close/>
                </a:path>
              </a:pathLst>
            </a:custGeom>
            <a:ln w="1219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362570" y="2399538"/>
            <a:ext cx="1544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Tambo</a:t>
            </a:r>
            <a:r>
              <a:rPr sz="6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(Gauteng)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50">
              <a:latin typeface="Verdana"/>
              <a:cs typeface="Verdana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7.5ha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227329" marR="5080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Beneficiation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precious metals  and minerals, and perishable</a:t>
            </a:r>
            <a:r>
              <a:rPr sz="6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endParaRPr sz="600">
              <a:latin typeface="Verdana"/>
              <a:cs typeface="Verdana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Multi-site</a:t>
            </a:r>
            <a:r>
              <a:rPr sz="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268277" y="1487169"/>
            <a:ext cx="3833495" cy="1265555"/>
            <a:chOff x="5268277" y="1487169"/>
            <a:chExt cx="3833495" cy="1265555"/>
          </a:xfrm>
        </p:grpSpPr>
        <p:sp>
          <p:nvSpPr>
            <p:cNvPr id="83" name="object 83"/>
            <p:cNvSpPr/>
            <p:nvPr/>
          </p:nvSpPr>
          <p:spPr>
            <a:xfrm>
              <a:off x="5273040" y="2165603"/>
              <a:ext cx="2068830" cy="582295"/>
            </a:xfrm>
            <a:custGeom>
              <a:avLst/>
              <a:gdLst/>
              <a:ahLst/>
              <a:cxnLst/>
              <a:rect l="l" t="t" r="r" b="b"/>
              <a:pathLst>
                <a:path w="2068829" h="582294">
                  <a:moveTo>
                    <a:pt x="0" y="0"/>
                  </a:moveTo>
                  <a:lnTo>
                    <a:pt x="1682241" y="0"/>
                  </a:lnTo>
                  <a:lnTo>
                    <a:pt x="1682241" y="581787"/>
                  </a:lnTo>
                  <a:lnTo>
                    <a:pt x="2068449" y="581787"/>
                  </a:lnTo>
                </a:path>
              </a:pathLst>
            </a:custGeom>
            <a:ln w="9144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49668" y="1493519"/>
              <a:ext cx="1845945" cy="708660"/>
            </a:xfrm>
            <a:custGeom>
              <a:avLst/>
              <a:gdLst/>
              <a:ahLst/>
              <a:cxnLst/>
              <a:rect l="l" t="t" r="r" b="b"/>
              <a:pathLst>
                <a:path w="1845945" h="708660">
                  <a:moveTo>
                    <a:pt x="1841753" y="0"/>
                  </a:moveTo>
                  <a:lnTo>
                    <a:pt x="312420" y="0"/>
                  </a:lnTo>
                  <a:lnTo>
                    <a:pt x="256249" y="3176"/>
                  </a:lnTo>
                  <a:lnTo>
                    <a:pt x="203387" y="12333"/>
                  </a:lnTo>
                  <a:lnTo>
                    <a:pt x="154714" y="26914"/>
                  </a:lnTo>
                  <a:lnTo>
                    <a:pt x="111111" y="46362"/>
                  </a:lnTo>
                  <a:lnTo>
                    <a:pt x="73461" y="70120"/>
                  </a:lnTo>
                  <a:lnTo>
                    <a:pt x="42643" y="97630"/>
                  </a:lnTo>
                  <a:lnTo>
                    <a:pt x="19540" y="128335"/>
                  </a:lnTo>
                  <a:lnTo>
                    <a:pt x="0" y="197103"/>
                  </a:lnTo>
                  <a:lnTo>
                    <a:pt x="3682" y="708659"/>
                  </a:lnTo>
                  <a:lnTo>
                    <a:pt x="54515" y="708213"/>
                  </a:lnTo>
                  <a:lnTo>
                    <a:pt x="312420" y="708025"/>
                  </a:lnTo>
                  <a:lnTo>
                    <a:pt x="1532127" y="708025"/>
                  </a:lnTo>
                  <a:lnTo>
                    <a:pt x="1588260" y="704848"/>
                  </a:lnTo>
                  <a:lnTo>
                    <a:pt x="1641093" y="695691"/>
                  </a:lnTo>
                  <a:lnTo>
                    <a:pt x="1689744" y="681110"/>
                  </a:lnTo>
                  <a:lnTo>
                    <a:pt x="1733330" y="661662"/>
                  </a:lnTo>
                  <a:lnTo>
                    <a:pt x="1770970" y="637904"/>
                  </a:lnTo>
                  <a:lnTo>
                    <a:pt x="1801781" y="610394"/>
                  </a:lnTo>
                  <a:lnTo>
                    <a:pt x="1824882" y="579689"/>
                  </a:lnTo>
                  <a:lnTo>
                    <a:pt x="1844421" y="510920"/>
                  </a:lnTo>
                  <a:lnTo>
                    <a:pt x="1844421" y="197103"/>
                  </a:lnTo>
                  <a:lnTo>
                    <a:pt x="1845516" y="58165"/>
                  </a:lnTo>
                  <a:lnTo>
                    <a:pt x="1844903" y="15974"/>
                  </a:lnTo>
                  <a:lnTo>
                    <a:pt x="1841753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249668" y="1493519"/>
              <a:ext cx="1845945" cy="708660"/>
            </a:xfrm>
            <a:custGeom>
              <a:avLst/>
              <a:gdLst/>
              <a:ahLst/>
              <a:cxnLst/>
              <a:rect l="l" t="t" r="r" b="b"/>
              <a:pathLst>
                <a:path w="1845945" h="708660">
                  <a:moveTo>
                    <a:pt x="3682" y="708659"/>
                  </a:moveTo>
                  <a:lnTo>
                    <a:pt x="54515" y="708213"/>
                  </a:lnTo>
                  <a:lnTo>
                    <a:pt x="101044" y="708104"/>
                  </a:lnTo>
                  <a:lnTo>
                    <a:pt x="160241" y="708048"/>
                  </a:lnTo>
                  <a:lnTo>
                    <a:pt x="231051" y="708027"/>
                  </a:lnTo>
                  <a:lnTo>
                    <a:pt x="312420" y="708025"/>
                  </a:lnTo>
                  <a:lnTo>
                    <a:pt x="1532127" y="708025"/>
                  </a:lnTo>
                  <a:lnTo>
                    <a:pt x="1588260" y="704848"/>
                  </a:lnTo>
                  <a:lnTo>
                    <a:pt x="1641093" y="695691"/>
                  </a:lnTo>
                  <a:lnTo>
                    <a:pt x="1689744" y="681110"/>
                  </a:lnTo>
                  <a:lnTo>
                    <a:pt x="1733330" y="661662"/>
                  </a:lnTo>
                  <a:lnTo>
                    <a:pt x="1770970" y="637904"/>
                  </a:lnTo>
                  <a:lnTo>
                    <a:pt x="1801781" y="610394"/>
                  </a:lnTo>
                  <a:lnTo>
                    <a:pt x="1824882" y="579689"/>
                  </a:lnTo>
                  <a:lnTo>
                    <a:pt x="1844421" y="510920"/>
                  </a:lnTo>
                  <a:lnTo>
                    <a:pt x="1844421" y="197103"/>
                  </a:lnTo>
                  <a:lnTo>
                    <a:pt x="1844915" y="120550"/>
                  </a:lnTo>
                  <a:lnTo>
                    <a:pt x="1845516" y="58165"/>
                  </a:lnTo>
                  <a:lnTo>
                    <a:pt x="1844903" y="15974"/>
                  </a:lnTo>
                  <a:lnTo>
                    <a:pt x="1841753" y="0"/>
                  </a:lnTo>
                  <a:lnTo>
                    <a:pt x="312420" y="0"/>
                  </a:lnTo>
                  <a:lnTo>
                    <a:pt x="256249" y="3176"/>
                  </a:lnTo>
                  <a:lnTo>
                    <a:pt x="203387" y="12333"/>
                  </a:lnTo>
                  <a:lnTo>
                    <a:pt x="154714" y="26914"/>
                  </a:lnTo>
                  <a:lnTo>
                    <a:pt x="111111" y="46362"/>
                  </a:lnTo>
                  <a:lnTo>
                    <a:pt x="73461" y="70120"/>
                  </a:lnTo>
                  <a:lnTo>
                    <a:pt x="42643" y="97630"/>
                  </a:lnTo>
                  <a:lnTo>
                    <a:pt x="19540" y="128335"/>
                  </a:lnTo>
                  <a:lnTo>
                    <a:pt x="0" y="197103"/>
                  </a:lnTo>
                  <a:lnTo>
                    <a:pt x="380" y="248073"/>
                  </a:lnTo>
                  <a:lnTo>
                    <a:pt x="760" y="299159"/>
                  </a:lnTo>
                  <a:lnTo>
                    <a:pt x="1139" y="350333"/>
                  </a:lnTo>
                  <a:lnTo>
                    <a:pt x="1515" y="401567"/>
                  </a:lnTo>
                  <a:lnTo>
                    <a:pt x="1889" y="452834"/>
                  </a:lnTo>
                  <a:lnTo>
                    <a:pt x="2258" y="504104"/>
                  </a:lnTo>
                  <a:lnTo>
                    <a:pt x="2623" y="555350"/>
                  </a:lnTo>
                  <a:lnTo>
                    <a:pt x="2982" y="606543"/>
                  </a:lnTo>
                  <a:lnTo>
                    <a:pt x="3336" y="657656"/>
                  </a:lnTo>
                  <a:lnTo>
                    <a:pt x="3682" y="708659"/>
                  </a:lnTo>
                  <a:close/>
                </a:path>
              </a:pathLst>
            </a:custGeom>
            <a:ln w="1219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367396" y="1538732"/>
            <a:ext cx="13944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Tshwane Automotive</a:t>
            </a:r>
            <a:r>
              <a:rPr sz="6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(Gauteng)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367396" y="1721865"/>
            <a:ext cx="169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204ha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227965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Automotive</a:t>
            </a:r>
            <a:r>
              <a:rPr sz="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suppliers;</a:t>
            </a:r>
            <a:endParaRPr sz="600">
              <a:latin typeface="Verdana"/>
              <a:cs typeface="Verdana"/>
            </a:endParaRPr>
          </a:p>
          <a:p>
            <a:pPr marL="227329" marR="5080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Component manufacturers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Tier 1, 2 &amp;  3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081271" y="1517903"/>
            <a:ext cx="836930" cy="1206500"/>
          </a:xfrm>
          <a:custGeom>
            <a:avLst/>
            <a:gdLst/>
            <a:ahLst/>
            <a:cxnLst/>
            <a:rect l="l" t="t" r="r" b="b"/>
            <a:pathLst>
              <a:path w="836929" h="1206500">
                <a:moveTo>
                  <a:pt x="836929" y="1206500"/>
                </a:moveTo>
                <a:lnTo>
                  <a:pt x="836929" y="603250"/>
                </a:lnTo>
                <a:lnTo>
                  <a:pt x="0" y="603250"/>
                </a:lnTo>
                <a:lnTo>
                  <a:pt x="0" y="0"/>
                </a:lnTo>
              </a:path>
            </a:pathLst>
          </a:custGeom>
          <a:ln w="9144">
            <a:solidFill>
              <a:srgbClr val="009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083814" y="1212341"/>
            <a:ext cx="1196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1 039ha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Multi-modal logistics</a:t>
            </a:r>
            <a:r>
              <a:rPr sz="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hub</a:t>
            </a:r>
            <a:endParaRPr sz="600">
              <a:latin typeface="Verdana"/>
              <a:cs typeface="Verdana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Multi-sector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194805" y="1810257"/>
            <a:ext cx="55880" cy="55880"/>
            <a:chOff x="6194805" y="1810257"/>
            <a:chExt cx="55880" cy="55880"/>
          </a:xfrm>
        </p:grpSpPr>
        <p:sp>
          <p:nvSpPr>
            <p:cNvPr id="91" name="object 91"/>
            <p:cNvSpPr/>
            <p:nvPr/>
          </p:nvSpPr>
          <p:spPr>
            <a:xfrm>
              <a:off x="6204965" y="182041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178" y="0"/>
                  </a:moveTo>
                  <a:lnTo>
                    <a:pt x="7874" y="0"/>
                  </a:lnTo>
                  <a:lnTo>
                    <a:pt x="0" y="7874"/>
                  </a:lnTo>
                  <a:lnTo>
                    <a:pt x="0" y="27178"/>
                  </a:lnTo>
                  <a:lnTo>
                    <a:pt x="7874" y="35052"/>
                  </a:lnTo>
                  <a:lnTo>
                    <a:pt x="27178" y="35052"/>
                  </a:lnTo>
                  <a:lnTo>
                    <a:pt x="35051" y="27178"/>
                  </a:lnTo>
                  <a:lnTo>
                    <a:pt x="35051" y="7874"/>
                  </a:lnTo>
                  <a:close/>
                </a:path>
              </a:pathLst>
            </a:custGeom>
            <a:solidFill>
              <a:srgbClr val="DA2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04965" y="182041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0" y="17526"/>
                  </a:moveTo>
                  <a:lnTo>
                    <a:pt x="0" y="27178"/>
                  </a:lnTo>
                  <a:lnTo>
                    <a:pt x="7874" y="35052"/>
                  </a:lnTo>
                  <a:lnTo>
                    <a:pt x="17525" y="35052"/>
                  </a:lnTo>
                  <a:lnTo>
                    <a:pt x="27178" y="35052"/>
                  </a:lnTo>
                  <a:lnTo>
                    <a:pt x="35051" y="27178"/>
                  </a:lnTo>
                  <a:lnTo>
                    <a:pt x="35051" y="17526"/>
                  </a:lnTo>
                  <a:lnTo>
                    <a:pt x="35051" y="7874"/>
                  </a:lnTo>
                  <a:lnTo>
                    <a:pt x="27178" y="0"/>
                  </a:lnTo>
                  <a:lnTo>
                    <a:pt x="17525" y="0"/>
                  </a:lnTo>
                  <a:lnTo>
                    <a:pt x="7874" y="0"/>
                  </a:lnTo>
                  <a:lnTo>
                    <a:pt x="0" y="7874"/>
                  </a:lnTo>
                  <a:lnTo>
                    <a:pt x="0" y="17526"/>
                  </a:lnTo>
                  <a:close/>
                </a:path>
              </a:pathLst>
            </a:custGeom>
            <a:ln w="19812">
              <a:solidFill>
                <a:srgbClr val="DA29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009894" y="1835658"/>
            <a:ext cx="3543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N</a:t>
            </a: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k</a:t>
            </a: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o</a:t>
            </a: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ma</a:t>
            </a:r>
            <a:r>
              <a:rPr sz="600" spc="-5" dirty="0">
                <a:solidFill>
                  <a:srgbClr val="303030"/>
                </a:solidFill>
                <a:latin typeface="Verdana"/>
                <a:cs typeface="Verdana"/>
              </a:rPr>
              <a:t>z</a:t>
            </a:r>
            <a:r>
              <a:rPr sz="60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63727" y="710641"/>
            <a:ext cx="5045710" cy="43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Location, Size </a:t>
            </a:r>
            <a:r>
              <a:rPr sz="1200" b="1" dirty="0">
                <a:latin typeface="Verdana"/>
                <a:cs typeface="Verdana"/>
              </a:rPr>
              <a:t>and </a:t>
            </a:r>
            <a:r>
              <a:rPr sz="1200" b="1" spc="-5" dirty="0">
                <a:latin typeface="Verdana"/>
                <a:cs typeface="Verdana"/>
              </a:rPr>
              <a:t>Focus </a:t>
            </a:r>
            <a:r>
              <a:rPr sz="1200" b="1" dirty="0">
                <a:latin typeface="Verdana"/>
                <a:cs typeface="Verdana"/>
              </a:rPr>
              <a:t>of </a:t>
            </a:r>
            <a:r>
              <a:rPr sz="1200" b="1" spc="-5" dirty="0">
                <a:latin typeface="Verdana"/>
                <a:cs typeface="Verdana"/>
              </a:rPr>
              <a:t>Designated </a:t>
            </a:r>
            <a:r>
              <a:rPr sz="1200" b="1" dirty="0">
                <a:latin typeface="Verdana"/>
                <a:cs typeface="Verdana"/>
              </a:rPr>
              <a:t>and </a:t>
            </a:r>
            <a:r>
              <a:rPr sz="1200" b="1" spc="-5" dirty="0">
                <a:latin typeface="Verdana"/>
                <a:cs typeface="Verdana"/>
              </a:rPr>
              <a:t>Proposed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SEZs</a:t>
            </a:r>
            <a:endParaRPr sz="1200">
              <a:latin typeface="Verdana"/>
              <a:cs typeface="Verdana"/>
            </a:endParaRPr>
          </a:p>
          <a:p>
            <a:pPr marL="2732405">
              <a:lnSpc>
                <a:spcPct val="100000"/>
              </a:lnSpc>
              <a:spcBef>
                <a:spcPts val="107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Maluti-a-Phofung (Free</a:t>
            </a:r>
            <a:r>
              <a:rPr sz="6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State)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76427" y="384047"/>
            <a:ext cx="8391525" cy="325120"/>
          </a:xfrm>
          <a:custGeom>
            <a:avLst/>
            <a:gdLst/>
            <a:ahLst/>
            <a:cxnLst/>
            <a:rect l="l" t="t" r="r" b="b"/>
            <a:pathLst>
              <a:path w="8391525" h="325120">
                <a:moveTo>
                  <a:pt x="8391144" y="0"/>
                </a:moveTo>
                <a:lnTo>
                  <a:pt x="0" y="0"/>
                </a:lnTo>
                <a:lnTo>
                  <a:pt x="0" y="324612"/>
                </a:lnTo>
                <a:lnTo>
                  <a:pt x="8391144" y="324612"/>
                </a:lnTo>
                <a:lnTo>
                  <a:pt x="839114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3441953" y="381761"/>
            <a:ext cx="225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Special </a:t>
            </a:r>
            <a:r>
              <a:rPr sz="1800" spc="-10" dirty="0">
                <a:solidFill>
                  <a:srgbClr val="FFFFFF"/>
                </a:solidFill>
              </a:rPr>
              <a:t>Economic</a:t>
            </a:r>
            <a:r>
              <a:rPr sz="1800" spc="-9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Zones</a:t>
            </a:r>
            <a:endParaRPr sz="1800"/>
          </a:p>
        </p:txBody>
      </p:sp>
      <p:grpSp>
        <p:nvGrpSpPr>
          <p:cNvPr id="97" name="object 97"/>
          <p:cNvGrpSpPr/>
          <p:nvPr/>
        </p:nvGrpSpPr>
        <p:grpSpPr>
          <a:xfrm>
            <a:off x="7197597" y="377697"/>
            <a:ext cx="1858645" cy="965200"/>
            <a:chOff x="7197597" y="377697"/>
            <a:chExt cx="1858645" cy="965200"/>
          </a:xfrm>
        </p:grpSpPr>
        <p:sp>
          <p:nvSpPr>
            <p:cNvPr id="98" name="object 98"/>
            <p:cNvSpPr/>
            <p:nvPr/>
          </p:nvSpPr>
          <p:spPr>
            <a:xfrm>
              <a:off x="7203947" y="384047"/>
              <a:ext cx="1845945" cy="952500"/>
            </a:xfrm>
            <a:custGeom>
              <a:avLst/>
              <a:gdLst/>
              <a:ahLst/>
              <a:cxnLst/>
              <a:rect l="l" t="t" r="r" b="b"/>
              <a:pathLst>
                <a:path w="1845945" h="952500">
                  <a:moveTo>
                    <a:pt x="1841753" y="0"/>
                  </a:moveTo>
                  <a:lnTo>
                    <a:pt x="312420" y="0"/>
                  </a:lnTo>
                  <a:lnTo>
                    <a:pt x="261732" y="3467"/>
                  </a:lnTo>
                  <a:lnTo>
                    <a:pt x="213652" y="13506"/>
                  </a:lnTo>
                  <a:lnTo>
                    <a:pt x="168823" y="29571"/>
                  </a:lnTo>
                  <a:lnTo>
                    <a:pt x="127887" y="51116"/>
                  </a:lnTo>
                  <a:lnTo>
                    <a:pt x="91487" y="77596"/>
                  </a:lnTo>
                  <a:lnTo>
                    <a:pt x="60265" y="108466"/>
                  </a:lnTo>
                  <a:lnTo>
                    <a:pt x="34862" y="143178"/>
                  </a:lnTo>
                  <a:lnTo>
                    <a:pt x="15922" y="181189"/>
                  </a:lnTo>
                  <a:lnTo>
                    <a:pt x="4087" y="221952"/>
                  </a:lnTo>
                  <a:lnTo>
                    <a:pt x="0" y="264922"/>
                  </a:lnTo>
                  <a:lnTo>
                    <a:pt x="3682" y="952500"/>
                  </a:lnTo>
                  <a:lnTo>
                    <a:pt x="21710" y="952169"/>
                  </a:lnTo>
                  <a:lnTo>
                    <a:pt x="160241" y="951672"/>
                  </a:lnTo>
                  <a:lnTo>
                    <a:pt x="1532127" y="951611"/>
                  </a:lnTo>
                  <a:lnTo>
                    <a:pt x="1582781" y="948143"/>
                  </a:lnTo>
                  <a:lnTo>
                    <a:pt x="1630833" y="938104"/>
                  </a:lnTo>
                  <a:lnTo>
                    <a:pt x="1675640" y="922039"/>
                  </a:lnTo>
                  <a:lnTo>
                    <a:pt x="1716560" y="900494"/>
                  </a:lnTo>
                  <a:lnTo>
                    <a:pt x="1752949" y="874013"/>
                  </a:lnTo>
                  <a:lnTo>
                    <a:pt x="1784164" y="843144"/>
                  </a:lnTo>
                  <a:lnTo>
                    <a:pt x="1809561" y="808432"/>
                  </a:lnTo>
                  <a:lnTo>
                    <a:pt x="1828499" y="770421"/>
                  </a:lnTo>
                  <a:lnTo>
                    <a:pt x="1840333" y="729658"/>
                  </a:lnTo>
                  <a:lnTo>
                    <a:pt x="1844421" y="686688"/>
                  </a:lnTo>
                  <a:lnTo>
                    <a:pt x="1844421" y="264922"/>
                  </a:lnTo>
                  <a:lnTo>
                    <a:pt x="1844765" y="181335"/>
                  </a:lnTo>
                  <a:lnTo>
                    <a:pt x="1845347" y="108905"/>
                  </a:lnTo>
                  <a:lnTo>
                    <a:pt x="1845490" y="51775"/>
                  </a:lnTo>
                  <a:lnTo>
                    <a:pt x="1844518" y="14091"/>
                  </a:lnTo>
                  <a:lnTo>
                    <a:pt x="1841753" y="0"/>
                  </a:lnTo>
                  <a:close/>
                </a:path>
              </a:pathLst>
            </a:custGeom>
            <a:solidFill>
              <a:srgbClr val="00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203947" y="384047"/>
              <a:ext cx="1845945" cy="952500"/>
            </a:xfrm>
            <a:custGeom>
              <a:avLst/>
              <a:gdLst/>
              <a:ahLst/>
              <a:cxnLst/>
              <a:rect l="l" t="t" r="r" b="b"/>
              <a:pathLst>
                <a:path w="1845945" h="952500">
                  <a:moveTo>
                    <a:pt x="3682" y="952500"/>
                  </a:moveTo>
                  <a:lnTo>
                    <a:pt x="54515" y="951930"/>
                  </a:lnTo>
                  <a:lnTo>
                    <a:pt x="101044" y="951769"/>
                  </a:lnTo>
                  <a:lnTo>
                    <a:pt x="160241" y="951672"/>
                  </a:lnTo>
                  <a:lnTo>
                    <a:pt x="231051" y="951623"/>
                  </a:lnTo>
                  <a:lnTo>
                    <a:pt x="312420" y="951611"/>
                  </a:lnTo>
                  <a:lnTo>
                    <a:pt x="1532127" y="951611"/>
                  </a:lnTo>
                  <a:lnTo>
                    <a:pt x="1582781" y="948143"/>
                  </a:lnTo>
                  <a:lnTo>
                    <a:pt x="1630833" y="938104"/>
                  </a:lnTo>
                  <a:lnTo>
                    <a:pt x="1675640" y="922039"/>
                  </a:lnTo>
                  <a:lnTo>
                    <a:pt x="1716560" y="900494"/>
                  </a:lnTo>
                  <a:lnTo>
                    <a:pt x="1752949" y="874013"/>
                  </a:lnTo>
                  <a:lnTo>
                    <a:pt x="1784164" y="843144"/>
                  </a:lnTo>
                  <a:lnTo>
                    <a:pt x="1809561" y="808432"/>
                  </a:lnTo>
                  <a:lnTo>
                    <a:pt x="1828499" y="770421"/>
                  </a:lnTo>
                  <a:lnTo>
                    <a:pt x="1840333" y="729658"/>
                  </a:lnTo>
                  <a:lnTo>
                    <a:pt x="1844421" y="686688"/>
                  </a:lnTo>
                  <a:lnTo>
                    <a:pt x="1844421" y="264922"/>
                  </a:lnTo>
                  <a:lnTo>
                    <a:pt x="1844765" y="181335"/>
                  </a:lnTo>
                  <a:lnTo>
                    <a:pt x="1845347" y="108905"/>
                  </a:lnTo>
                  <a:lnTo>
                    <a:pt x="1845490" y="51775"/>
                  </a:lnTo>
                  <a:lnTo>
                    <a:pt x="1844518" y="14091"/>
                  </a:lnTo>
                  <a:lnTo>
                    <a:pt x="1841753" y="0"/>
                  </a:lnTo>
                  <a:lnTo>
                    <a:pt x="312420" y="0"/>
                  </a:lnTo>
                  <a:lnTo>
                    <a:pt x="261732" y="3467"/>
                  </a:lnTo>
                  <a:lnTo>
                    <a:pt x="213652" y="13506"/>
                  </a:lnTo>
                  <a:lnTo>
                    <a:pt x="168823" y="29571"/>
                  </a:lnTo>
                  <a:lnTo>
                    <a:pt x="127887" y="51116"/>
                  </a:lnTo>
                  <a:lnTo>
                    <a:pt x="91487" y="77596"/>
                  </a:lnTo>
                  <a:lnTo>
                    <a:pt x="60265" y="108466"/>
                  </a:lnTo>
                  <a:lnTo>
                    <a:pt x="34862" y="143178"/>
                  </a:lnTo>
                  <a:lnTo>
                    <a:pt x="15922" y="181189"/>
                  </a:lnTo>
                  <a:lnTo>
                    <a:pt x="4087" y="221952"/>
                  </a:lnTo>
                  <a:lnTo>
                    <a:pt x="0" y="264922"/>
                  </a:lnTo>
                  <a:lnTo>
                    <a:pt x="272" y="313846"/>
                  </a:lnTo>
                  <a:lnTo>
                    <a:pt x="543" y="362858"/>
                  </a:lnTo>
                  <a:lnTo>
                    <a:pt x="815" y="411942"/>
                  </a:lnTo>
                  <a:lnTo>
                    <a:pt x="1085" y="461084"/>
                  </a:lnTo>
                  <a:lnTo>
                    <a:pt x="1354" y="510268"/>
                  </a:lnTo>
                  <a:lnTo>
                    <a:pt x="1622" y="559482"/>
                  </a:lnTo>
                  <a:lnTo>
                    <a:pt x="1889" y="608711"/>
                  </a:lnTo>
                  <a:lnTo>
                    <a:pt x="2153" y="657939"/>
                  </a:lnTo>
                  <a:lnTo>
                    <a:pt x="2415" y="707153"/>
                  </a:lnTo>
                  <a:lnTo>
                    <a:pt x="2675" y="756337"/>
                  </a:lnTo>
                  <a:lnTo>
                    <a:pt x="2931" y="805479"/>
                  </a:lnTo>
                  <a:lnTo>
                    <a:pt x="3185" y="854563"/>
                  </a:lnTo>
                  <a:lnTo>
                    <a:pt x="3436" y="903575"/>
                  </a:lnTo>
                  <a:lnTo>
                    <a:pt x="3682" y="952500"/>
                  </a:lnTo>
                  <a:close/>
                </a:path>
              </a:pathLst>
            </a:custGeom>
            <a:ln w="1219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309866" y="604520"/>
            <a:ext cx="12204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Musina-Makhado</a:t>
            </a:r>
            <a:r>
              <a:rPr sz="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Verdana"/>
                <a:cs typeface="Verdana"/>
              </a:rPr>
              <a:t>(Limpopo)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561201" y="787400"/>
            <a:ext cx="23469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994" indent="-215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975994" algn="l"/>
                <a:tab pos="976630" algn="l"/>
              </a:tabLst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7 262ha </a:t>
            </a:r>
            <a:r>
              <a:rPr sz="600" spc="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600">
              <a:latin typeface="Verdana"/>
              <a:cs typeface="Verdana"/>
            </a:endParaRPr>
          </a:p>
          <a:p>
            <a:pPr marL="975994" marR="38735" indent="-215265">
              <a:lnSpc>
                <a:spcPct val="100000"/>
              </a:lnSpc>
              <a:buFont typeface="Arial"/>
              <a:buChar char="•"/>
              <a:tabLst>
                <a:tab pos="975994" algn="l"/>
                <a:tab pos="976630" algn="l"/>
              </a:tabLst>
            </a:pP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Agro-processing;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mineral  beneficiation; and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petro</a:t>
            </a:r>
            <a:r>
              <a:rPr sz="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chemicals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760730" algn="l"/>
                <a:tab pos="975994" algn="l"/>
              </a:tabLst>
            </a:pPr>
            <a:r>
              <a:rPr sz="600" u="sng" dirty="0">
                <a:solidFill>
                  <a:srgbClr val="FFFFFF"/>
                </a:solidFill>
                <a:uFill>
                  <a:solidFill>
                    <a:srgbClr val="0096A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dirty="0">
                <a:solidFill>
                  <a:srgbClr val="FFFFFF"/>
                </a:solidFill>
                <a:uFill>
                  <a:solidFill>
                    <a:srgbClr val="0096A9"/>
                  </a:solidFill>
                </a:uFill>
                <a:latin typeface="Arial"/>
                <a:cs typeface="Arial"/>
              </a:rPr>
              <a:t>•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Proximity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to main land-based</a:t>
            </a:r>
            <a:r>
              <a:rPr sz="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route</a:t>
            </a:r>
            <a:endParaRPr sz="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6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Verdana"/>
                <a:cs typeface="Verdana"/>
              </a:rPr>
              <a:t>SADC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375147" y="1869948"/>
            <a:ext cx="1970405" cy="125095"/>
            <a:chOff x="5375147" y="1869948"/>
            <a:chExt cx="1970405" cy="125095"/>
          </a:xfrm>
        </p:grpSpPr>
        <p:sp>
          <p:nvSpPr>
            <p:cNvPr id="103" name="object 103"/>
            <p:cNvSpPr/>
            <p:nvPr/>
          </p:nvSpPr>
          <p:spPr>
            <a:xfrm>
              <a:off x="5428487" y="1955292"/>
              <a:ext cx="1912620" cy="11430"/>
            </a:xfrm>
            <a:custGeom>
              <a:avLst/>
              <a:gdLst/>
              <a:ahLst/>
              <a:cxnLst/>
              <a:rect l="l" t="t" r="r" b="b"/>
              <a:pathLst>
                <a:path w="1912620" h="11430">
                  <a:moveTo>
                    <a:pt x="0" y="0"/>
                  </a:moveTo>
                  <a:lnTo>
                    <a:pt x="1912112" y="11430"/>
                  </a:lnTo>
                </a:path>
              </a:pathLst>
            </a:custGeom>
            <a:ln w="9143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75147" y="1869948"/>
              <a:ext cx="115823" cy="1249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1641" y="868197"/>
            <a:ext cx="303149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5"/>
              </a:lnSpc>
            </a:pPr>
            <a:r>
              <a:rPr sz="3700" spc="-350" dirty="0">
                <a:latin typeface="Carlito"/>
                <a:cs typeface="Carlito"/>
              </a:rPr>
              <a:t>S</a:t>
            </a:r>
            <a:r>
              <a:rPr sz="3700" spc="-360" dirty="0">
                <a:latin typeface="Carlito"/>
                <a:cs typeface="Carlito"/>
              </a:rPr>
              <a:t>E</a:t>
            </a:r>
            <a:r>
              <a:rPr sz="3700" spc="-405" dirty="0">
                <a:latin typeface="Carlito"/>
                <a:cs typeface="Carlito"/>
              </a:rPr>
              <a:t>R</a:t>
            </a:r>
            <a:r>
              <a:rPr sz="3700" spc="-355" dirty="0">
                <a:latin typeface="Carlito"/>
                <a:cs typeface="Carlito"/>
              </a:rPr>
              <a:t>V</a:t>
            </a:r>
            <a:r>
              <a:rPr sz="3700" spc="-350" dirty="0">
                <a:latin typeface="Carlito"/>
                <a:cs typeface="Carlito"/>
              </a:rPr>
              <a:t>I</a:t>
            </a:r>
            <a:r>
              <a:rPr sz="3700" spc="-360" dirty="0">
                <a:latin typeface="Carlito"/>
                <a:cs typeface="Carlito"/>
              </a:rPr>
              <a:t>C</a:t>
            </a:r>
            <a:r>
              <a:rPr sz="3700" spc="355" dirty="0">
                <a:latin typeface="Carlito"/>
                <a:cs typeface="Carlito"/>
              </a:rPr>
              <a:t>E</a:t>
            </a:r>
            <a:r>
              <a:rPr sz="3700" spc="-295" dirty="0">
                <a:latin typeface="Carlito"/>
                <a:cs typeface="Carlito"/>
              </a:rPr>
              <a:t>O</a:t>
            </a:r>
            <a:r>
              <a:rPr sz="3700" spc="-285" dirty="0">
                <a:latin typeface="Carlito"/>
                <a:cs typeface="Carlito"/>
              </a:rPr>
              <a:t>FF</a:t>
            </a:r>
            <a:r>
              <a:rPr sz="3700" spc="-300" dirty="0">
                <a:latin typeface="Carlito"/>
                <a:cs typeface="Carlito"/>
              </a:rPr>
              <a:t>E</a:t>
            </a:r>
            <a:r>
              <a:rPr sz="3700" spc="-295" dirty="0">
                <a:latin typeface="Carlito"/>
                <a:cs typeface="Carlito"/>
              </a:rPr>
              <a:t>R</a:t>
            </a:r>
            <a:r>
              <a:rPr sz="3700" spc="-290" dirty="0">
                <a:latin typeface="Carlito"/>
                <a:cs typeface="Carlito"/>
              </a:rPr>
              <a:t>I</a:t>
            </a:r>
            <a:r>
              <a:rPr sz="3700" spc="-295" dirty="0">
                <a:latin typeface="Carlito"/>
                <a:cs typeface="Carlito"/>
              </a:rPr>
              <a:t>N</a:t>
            </a:r>
            <a:r>
              <a:rPr sz="3700" spc="-5" dirty="0">
                <a:latin typeface="Carlito"/>
                <a:cs typeface="Carlito"/>
              </a:rPr>
              <a:t>G</a:t>
            </a:r>
            <a:endParaRPr sz="37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46164" y="5064252"/>
            <a:ext cx="2214372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7604" y="2273300"/>
            <a:ext cx="1785620" cy="539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2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Economic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Environment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Regulatory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Environment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Legal </a:t>
            </a:r>
            <a:r>
              <a:rPr sz="650" spc="10" dirty="0">
                <a:latin typeface="Arial"/>
                <a:cs typeface="Arial"/>
              </a:rPr>
              <a:t>Environment &amp;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Compliance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Industrial Development </a:t>
            </a:r>
            <a:r>
              <a:rPr sz="650" spc="10" dirty="0">
                <a:latin typeface="Arial"/>
                <a:cs typeface="Arial"/>
              </a:rPr>
              <a:t>&amp; </a:t>
            </a:r>
            <a:r>
              <a:rPr sz="650" spc="5" dirty="0">
                <a:latin typeface="Arial"/>
                <a:cs typeface="Arial"/>
              </a:rPr>
              <a:t>Financial</a:t>
            </a:r>
            <a:r>
              <a:rPr sz="650" spc="-5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Investment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Guides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604" y="2972765"/>
            <a:ext cx="2640965" cy="2136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spc="5" dirty="0">
                <a:latin typeface="Arial"/>
                <a:cs typeface="Arial"/>
              </a:rPr>
              <a:t>Investment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E26C09"/>
                </a:solidFill>
                <a:latin typeface="Arial"/>
                <a:cs typeface="Arial"/>
              </a:rPr>
              <a:t>Facilitation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Inter-governmental coordination and</a:t>
            </a:r>
            <a:r>
              <a:rPr sz="650" spc="-11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facilitation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Licencing, </a:t>
            </a:r>
            <a:r>
              <a:rPr sz="650" spc="10" dirty="0">
                <a:latin typeface="Arial"/>
                <a:cs typeface="Arial"/>
              </a:rPr>
              <a:t>company </a:t>
            </a:r>
            <a:r>
              <a:rPr sz="650" spc="5" dirty="0">
                <a:latin typeface="Arial"/>
                <a:cs typeface="Arial"/>
              </a:rPr>
              <a:t>registrations </a:t>
            </a:r>
            <a:r>
              <a:rPr sz="650" spc="10" dirty="0">
                <a:latin typeface="Arial"/>
                <a:cs typeface="Arial"/>
              </a:rPr>
              <a:t>and </a:t>
            </a:r>
            <a:r>
              <a:rPr sz="650" spc="5" dirty="0">
                <a:latin typeface="Arial"/>
                <a:cs typeface="Arial"/>
              </a:rPr>
              <a:t>work</a:t>
            </a:r>
            <a:r>
              <a:rPr sz="650" spc="-8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permits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Municipal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facilitation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Incentives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facilitation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Location </a:t>
            </a:r>
            <a:r>
              <a:rPr sz="650" spc="5" dirty="0">
                <a:latin typeface="Arial"/>
                <a:cs typeface="Arial"/>
              </a:rPr>
              <a:t>analysis </a:t>
            </a:r>
            <a:r>
              <a:rPr sz="650" spc="10" dirty="0">
                <a:latin typeface="Arial"/>
                <a:cs typeface="Arial"/>
              </a:rPr>
              <a:t>and</a:t>
            </a:r>
            <a:r>
              <a:rPr sz="650" spc="-12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facilitation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Critical infrastructure and</a:t>
            </a:r>
            <a:r>
              <a:rPr sz="650" spc="-10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utilities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Broad </a:t>
            </a:r>
            <a:r>
              <a:rPr sz="650" spc="10" dirty="0">
                <a:latin typeface="Arial"/>
                <a:cs typeface="Arial"/>
              </a:rPr>
              <a:t>Based </a:t>
            </a:r>
            <a:r>
              <a:rPr sz="650" spc="5" dirty="0">
                <a:latin typeface="Arial"/>
                <a:cs typeface="Arial"/>
              </a:rPr>
              <a:t>Black </a:t>
            </a:r>
            <a:r>
              <a:rPr sz="650" spc="10" dirty="0">
                <a:latin typeface="Arial"/>
                <a:cs typeface="Arial"/>
              </a:rPr>
              <a:t>Economic </a:t>
            </a:r>
            <a:r>
              <a:rPr sz="650" spc="5" dirty="0">
                <a:latin typeface="Arial"/>
                <a:cs typeface="Arial"/>
              </a:rPr>
              <a:t>Empowerment (BBBEE)</a:t>
            </a:r>
            <a:r>
              <a:rPr sz="650" spc="2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Facilitation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Mediation and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Arbitration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Introduction to financial institutions </a:t>
            </a:r>
            <a:r>
              <a:rPr sz="650" spc="10" dirty="0">
                <a:latin typeface="Arial"/>
                <a:cs typeface="Arial"/>
              </a:rPr>
              <a:t>and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fundingopportunities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Priority sectors, </a:t>
            </a:r>
            <a:r>
              <a:rPr sz="650" spc="10" dirty="0">
                <a:latin typeface="Arial"/>
                <a:cs typeface="Arial"/>
              </a:rPr>
              <a:t>designation </a:t>
            </a:r>
            <a:r>
              <a:rPr sz="650" spc="5" dirty="0">
                <a:latin typeface="Arial"/>
                <a:cs typeface="Arial"/>
              </a:rPr>
              <a:t>and</a:t>
            </a:r>
            <a:r>
              <a:rPr sz="650" spc="-9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localisation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Site </a:t>
            </a:r>
            <a:r>
              <a:rPr sz="650" spc="10" dirty="0">
                <a:latin typeface="Arial"/>
                <a:cs typeface="Arial"/>
              </a:rPr>
              <a:t>visits and </a:t>
            </a:r>
            <a:r>
              <a:rPr sz="650" spc="5" dirty="0">
                <a:latin typeface="Arial"/>
                <a:cs typeface="Arial"/>
              </a:rPr>
              <a:t>Business to Business</a:t>
            </a:r>
            <a:r>
              <a:rPr sz="650" spc="-110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Programs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Partnerships with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Stakeholders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Company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verifications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Enterprise </a:t>
            </a:r>
            <a:r>
              <a:rPr sz="650" spc="5" dirty="0">
                <a:latin typeface="Arial"/>
                <a:cs typeface="Arial"/>
              </a:rPr>
              <a:t>and supplier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development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Introduction to </a:t>
            </a:r>
            <a:r>
              <a:rPr sz="650" spc="10" dirty="0">
                <a:latin typeface="Arial"/>
                <a:cs typeface="Arial"/>
              </a:rPr>
              <a:t>raw </a:t>
            </a:r>
            <a:r>
              <a:rPr sz="650" spc="5" dirty="0">
                <a:latin typeface="Arial"/>
                <a:cs typeface="Arial"/>
              </a:rPr>
              <a:t>materials</a:t>
            </a:r>
            <a:r>
              <a:rPr sz="650" spc="-6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suppliers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Advice and customs</a:t>
            </a:r>
            <a:r>
              <a:rPr sz="650" spc="-8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clearing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Investment </a:t>
            </a:r>
            <a:r>
              <a:rPr sz="650" spc="10" dirty="0">
                <a:latin typeface="Arial"/>
                <a:cs typeface="Arial"/>
              </a:rPr>
              <a:t>promotion </a:t>
            </a:r>
            <a:r>
              <a:rPr sz="650" spc="5" dirty="0">
                <a:latin typeface="Arial"/>
                <a:cs typeface="Arial"/>
              </a:rPr>
              <a:t>and international </a:t>
            </a:r>
            <a:r>
              <a:rPr sz="650" spc="10" dirty="0">
                <a:latin typeface="Arial"/>
                <a:cs typeface="Arial"/>
              </a:rPr>
              <a:t>investment</a:t>
            </a:r>
            <a:r>
              <a:rPr sz="650" spc="-114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missions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Facilitation </a:t>
            </a:r>
            <a:r>
              <a:rPr sz="650" spc="10" dirty="0">
                <a:latin typeface="Arial"/>
                <a:cs typeface="Arial"/>
              </a:rPr>
              <a:t>by </a:t>
            </a:r>
            <a:r>
              <a:rPr sz="650" b="1" spc="5" dirty="0">
                <a:latin typeface="Arial"/>
                <a:cs typeface="Arial"/>
              </a:rPr>
              <a:t>the dti </a:t>
            </a:r>
            <a:r>
              <a:rPr sz="650" spc="5" dirty="0">
                <a:latin typeface="Arial"/>
                <a:cs typeface="Arial"/>
              </a:rPr>
              <a:t>representatives</a:t>
            </a:r>
            <a:r>
              <a:rPr sz="650" spc="-9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abroad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9766" y="2246757"/>
            <a:ext cx="2590165" cy="6419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2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Advice on </a:t>
            </a:r>
            <a:r>
              <a:rPr sz="650" spc="5" dirty="0">
                <a:latin typeface="Arial"/>
                <a:cs typeface="Arial"/>
              </a:rPr>
              <a:t>recruitment, </a:t>
            </a:r>
            <a:r>
              <a:rPr sz="650" dirty="0">
                <a:latin typeface="Arial"/>
                <a:cs typeface="Arial"/>
              </a:rPr>
              <a:t>talent </a:t>
            </a:r>
            <a:r>
              <a:rPr sz="650" spc="10" dirty="0">
                <a:latin typeface="Arial"/>
                <a:cs typeface="Arial"/>
              </a:rPr>
              <a:t>&amp;</a:t>
            </a:r>
            <a:r>
              <a:rPr sz="650" spc="-8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skills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10" dirty="0">
                <a:latin typeface="Arial"/>
                <a:cs typeface="Arial"/>
              </a:rPr>
              <a:t>Advice on </a:t>
            </a:r>
            <a:r>
              <a:rPr sz="650" dirty="0">
                <a:latin typeface="Arial"/>
                <a:cs typeface="Arial"/>
              </a:rPr>
              <a:t>lifestyle </a:t>
            </a:r>
            <a:r>
              <a:rPr sz="650" spc="10" dirty="0">
                <a:latin typeface="Arial"/>
                <a:cs typeface="Arial"/>
              </a:rPr>
              <a:t>amenities e.g </a:t>
            </a:r>
            <a:r>
              <a:rPr sz="650" spc="5" dirty="0">
                <a:latin typeface="Arial"/>
                <a:cs typeface="Arial"/>
              </a:rPr>
              <a:t>location of housing, schools</a:t>
            </a:r>
            <a:r>
              <a:rPr sz="650" spc="-6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etc.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Policy</a:t>
            </a:r>
            <a:r>
              <a:rPr sz="650" spc="-114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Advocacy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Investor</a:t>
            </a:r>
            <a:r>
              <a:rPr sz="650" spc="-9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Surveys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Business </a:t>
            </a:r>
            <a:r>
              <a:rPr sz="650" spc="10" dirty="0">
                <a:latin typeface="Arial"/>
                <a:cs typeface="Arial"/>
              </a:rPr>
              <a:t>Forums </a:t>
            </a:r>
            <a:r>
              <a:rPr sz="650" spc="5" dirty="0">
                <a:latin typeface="Arial"/>
                <a:cs typeface="Arial"/>
              </a:rPr>
              <a:t>and Investment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Roundtables</a:t>
            </a:r>
            <a:endParaRPr sz="65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42240" algn="l"/>
              </a:tabLst>
            </a:pPr>
            <a:r>
              <a:rPr sz="650" spc="5" dirty="0">
                <a:latin typeface="Arial"/>
                <a:cs typeface="Arial"/>
              </a:rPr>
              <a:t>Retention </a:t>
            </a:r>
            <a:r>
              <a:rPr sz="650" spc="10" dirty="0">
                <a:latin typeface="Arial"/>
                <a:cs typeface="Arial"/>
              </a:rPr>
              <a:t>&amp; Expansion</a:t>
            </a:r>
            <a:r>
              <a:rPr sz="650" spc="-60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Services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9400" y="1476502"/>
            <a:ext cx="49618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100" b="1" spc="10" dirty="0">
                <a:latin typeface="Arial"/>
                <a:cs typeface="Arial"/>
              </a:rPr>
              <a:t>Investment South </a:t>
            </a:r>
            <a:r>
              <a:rPr sz="1100" b="1" spc="-10" dirty="0">
                <a:latin typeface="Arial"/>
                <a:cs typeface="Arial"/>
              </a:rPr>
              <a:t>Africa </a:t>
            </a:r>
            <a:r>
              <a:rPr sz="1100" b="1" dirty="0">
                <a:latin typeface="Arial"/>
                <a:cs typeface="Arial"/>
              </a:rPr>
              <a:t>provides </a:t>
            </a:r>
            <a:r>
              <a:rPr sz="1100" b="1" spc="5" dirty="0">
                <a:latin typeface="Arial"/>
                <a:cs typeface="Arial"/>
              </a:rPr>
              <a:t>the </a:t>
            </a:r>
            <a:r>
              <a:rPr sz="1100" b="1" spc="10" dirty="0">
                <a:latin typeface="Arial"/>
                <a:cs typeface="Arial"/>
              </a:rPr>
              <a:t>following </a:t>
            </a:r>
            <a:r>
              <a:rPr sz="1100" b="1" dirty="0">
                <a:latin typeface="Arial"/>
                <a:cs typeface="Arial"/>
              </a:rPr>
              <a:t>services </a:t>
            </a:r>
            <a:r>
              <a:rPr sz="1100" b="1" spc="10" dirty="0">
                <a:latin typeface="Arial"/>
                <a:cs typeface="Arial"/>
              </a:rPr>
              <a:t>to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investors: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7604" y="1961133"/>
            <a:ext cx="1419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Investment</a:t>
            </a:r>
            <a:r>
              <a:rPr sz="1000" b="1" spc="-80" dirty="0"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26C09"/>
                </a:solidFill>
                <a:latin typeface="Arial"/>
                <a:cs typeface="Arial"/>
              </a:rPr>
              <a:t>Information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9766" y="1961133"/>
            <a:ext cx="1130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Aftercare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26C09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3040" y="3185160"/>
            <a:ext cx="1272539" cy="172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20431" y="5097576"/>
            <a:ext cx="857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9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990"/>
              </a:lnSpc>
            </a:pPr>
            <a:r>
              <a:rPr sz="900" dirty="0">
                <a:solidFill>
                  <a:srgbClr val="878787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77696" y="583691"/>
            <a:ext cx="7482840" cy="755650"/>
            <a:chOff x="1377696" y="583691"/>
            <a:chExt cx="7482840" cy="755650"/>
          </a:xfrm>
        </p:grpSpPr>
        <p:sp>
          <p:nvSpPr>
            <p:cNvPr id="13" name="object 13"/>
            <p:cNvSpPr/>
            <p:nvPr/>
          </p:nvSpPr>
          <p:spPr>
            <a:xfrm>
              <a:off x="1377696" y="583691"/>
              <a:ext cx="7482840" cy="718185"/>
            </a:xfrm>
            <a:custGeom>
              <a:avLst/>
              <a:gdLst/>
              <a:ahLst/>
              <a:cxnLst/>
              <a:rect l="l" t="t" r="r" b="b"/>
              <a:pathLst>
                <a:path w="7482840" h="718185">
                  <a:moveTo>
                    <a:pt x="7482840" y="0"/>
                  </a:moveTo>
                  <a:lnTo>
                    <a:pt x="0" y="0"/>
                  </a:lnTo>
                  <a:lnTo>
                    <a:pt x="0" y="717803"/>
                  </a:lnTo>
                  <a:lnTo>
                    <a:pt x="7482840" y="717803"/>
                  </a:lnTo>
                  <a:lnTo>
                    <a:pt x="748284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5324" y="661415"/>
              <a:ext cx="2789681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77696" y="583691"/>
            <a:ext cx="7482840" cy="71818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30"/>
              </a:spcBef>
            </a:pPr>
            <a:r>
              <a:rPr sz="2400" spc="-5" dirty="0"/>
              <a:t>SERVICE OFFERING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8929" y="721984"/>
            <a:ext cx="2063750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85"/>
              </a:lnSpc>
            </a:pPr>
            <a:r>
              <a:rPr sz="3250" b="1" spc="-10" dirty="0">
                <a:solidFill>
                  <a:srgbClr val="E36C09"/>
                </a:solidFill>
                <a:latin typeface="Arial"/>
                <a:cs typeface="Arial"/>
              </a:rPr>
              <a:t>Thank</a:t>
            </a:r>
            <a:r>
              <a:rPr sz="3250" b="1" spc="-15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50" b="1" spc="-90" dirty="0">
                <a:solidFill>
                  <a:srgbClr val="E36C09"/>
                </a:solidFill>
                <a:latin typeface="Arial"/>
                <a:cs typeface="Arial"/>
              </a:rPr>
              <a:t>You</a:t>
            </a:r>
            <a:endParaRPr sz="3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6511"/>
            <a:ext cx="9143999" cy="450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83960" y="604773"/>
            <a:ext cx="1986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15" dirty="0">
                <a:solidFill>
                  <a:srgbClr val="FF0000"/>
                </a:solidFill>
                <a:latin typeface="Carlito"/>
                <a:cs typeface="Carlito"/>
              </a:rPr>
              <a:t>Thank</a:t>
            </a:r>
            <a:r>
              <a:rPr sz="3600" i="1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600" i="1" spc="-5" dirty="0">
                <a:solidFill>
                  <a:srgbClr val="FF0000"/>
                </a:solidFill>
                <a:latin typeface="Carlito"/>
                <a:cs typeface="Carlito"/>
              </a:rPr>
              <a:t>you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5503" y="320040"/>
            <a:ext cx="6463665" cy="742315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3904"/>
              </a:lnSpc>
            </a:pPr>
            <a:r>
              <a:rPr sz="3300" b="1" spc="-15" dirty="0">
                <a:latin typeface="Carlito"/>
                <a:cs typeface="Carlito"/>
              </a:rPr>
              <a:t>Platform </a:t>
            </a:r>
            <a:r>
              <a:rPr sz="3300" b="1" spc="-25" dirty="0">
                <a:latin typeface="Carlito"/>
                <a:cs typeface="Carlito"/>
              </a:rPr>
              <a:t>to </a:t>
            </a:r>
            <a:r>
              <a:rPr sz="3300" b="1" dirty="0">
                <a:latin typeface="Carlito"/>
                <a:cs typeface="Carlito"/>
              </a:rPr>
              <a:t>support</a:t>
            </a:r>
            <a:r>
              <a:rPr sz="3300" b="1" spc="65" dirty="0">
                <a:latin typeface="Carlito"/>
                <a:cs typeface="Carlito"/>
              </a:rPr>
              <a:t> </a:t>
            </a:r>
            <a:r>
              <a:rPr sz="3300" b="1" spc="-10" dirty="0">
                <a:latin typeface="Carlito"/>
                <a:cs typeface="Carlito"/>
              </a:rPr>
              <a:t>growth:</a:t>
            </a:r>
            <a:endParaRPr sz="33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300" b="1" spc="-15" dirty="0">
                <a:latin typeface="Carlito"/>
                <a:cs typeface="Carlito"/>
              </a:rPr>
              <a:t>Preferential </a:t>
            </a:r>
            <a:r>
              <a:rPr sz="1300" b="1" spc="-10" dirty="0">
                <a:latin typeface="Carlito"/>
                <a:cs typeface="Carlito"/>
              </a:rPr>
              <a:t>access </a:t>
            </a:r>
            <a:r>
              <a:rPr sz="1300" b="1" spc="-15" dirty="0">
                <a:latin typeface="Carlito"/>
                <a:cs typeface="Carlito"/>
              </a:rPr>
              <a:t>to </a:t>
            </a:r>
            <a:r>
              <a:rPr sz="1300" b="1" spc="-20" dirty="0">
                <a:latin typeface="Carlito"/>
                <a:cs typeface="Carlito"/>
              </a:rPr>
              <a:t>key </a:t>
            </a:r>
            <a:r>
              <a:rPr sz="1300" b="1" spc="-10" dirty="0">
                <a:latin typeface="Carlito"/>
                <a:cs typeface="Carlito"/>
              </a:rPr>
              <a:t>world</a:t>
            </a:r>
            <a:r>
              <a:rPr sz="1300" b="1" spc="150" dirty="0">
                <a:latin typeface="Carlito"/>
                <a:cs typeface="Carlito"/>
              </a:rPr>
              <a:t> </a:t>
            </a:r>
            <a:r>
              <a:rPr sz="1300" b="1" spc="-15" dirty="0">
                <a:latin typeface="Carlito"/>
                <a:cs typeface="Carlito"/>
              </a:rPr>
              <a:t>markets</a:t>
            </a:r>
            <a:endParaRPr sz="13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71167" y="1801367"/>
          <a:ext cx="6280784" cy="3035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3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3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4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Agreement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Countries / regional blocs</a:t>
                      </a:r>
                      <a:r>
                        <a:rPr sz="9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involved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Southern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African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Customs Union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(SACU)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Customs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union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97790">
                        <a:lnSpc>
                          <a:spcPct val="114999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South Africa,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Botswana, Lesotho,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Namibia,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eSwatini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(formerly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Swaziland)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marL="43180" marR="300990">
                        <a:lnSpc>
                          <a:spcPct val="114999"/>
                        </a:lnSpc>
                        <a:spcBef>
                          <a:spcPts val="2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Southern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African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Development  Community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(SADC)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Trade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Free trade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agreement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15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SADC member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states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Economic Partnership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Agreements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Free trade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agreement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296545">
                        <a:lnSpc>
                          <a:spcPct val="114999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SACU- EU EPA plus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Mozambique and  Angola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EFTA-SACU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FTA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Free trade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agreement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304165">
                        <a:lnSpc>
                          <a:spcPct val="114999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SACU + EFTA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(Iceland, Liechtenstein,  Norway and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Switzerland)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marL="43180" marR="408940">
                        <a:lnSpc>
                          <a:spcPct val="114999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African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Growth &amp; Opportunity 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  (AGOA)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625475">
                        <a:lnSpc>
                          <a:spcPct val="114999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Unilateral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assistance</a:t>
                      </a:r>
                      <a:r>
                        <a:rPr sz="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measures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(non-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reciprocal)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US-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39 sub-Saharan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African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countries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70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Generalised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System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Preferences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(GSP)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Unilateral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(non-reciprocal)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SA- EU,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Norway, Switzerland,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Russia,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Turkey,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the US,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Canada,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Japan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91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SACU-Mercosur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Preferential trade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agreement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SACU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and Argentina,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Brazil,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Paraguay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Uruguay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36830" marR="372110">
                        <a:lnSpc>
                          <a:spcPct val="114999"/>
                        </a:lnSpc>
                        <a:spcBef>
                          <a:spcPts val="3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Africa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Continental Free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Trade 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  (AfCFTA)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Free trade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agreement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AU member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states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18666" y="4916220"/>
            <a:ext cx="83311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latin typeface="Arial"/>
                <a:cs typeface="Arial"/>
              </a:rPr>
              <a:t>Source: Invest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SA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0903" y="962050"/>
            <a:ext cx="6290310" cy="7937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sz="1050" dirty="0">
                <a:latin typeface="Arial"/>
                <a:cs typeface="Arial"/>
              </a:rPr>
              <a:t>South Africa is a </a:t>
            </a:r>
            <a:r>
              <a:rPr sz="1050" spc="5" dirty="0">
                <a:latin typeface="Arial"/>
                <a:cs typeface="Arial"/>
              </a:rPr>
              <a:t>member </a:t>
            </a:r>
            <a:r>
              <a:rPr sz="1050" dirty="0">
                <a:latin typeface="Arial"/>
                <a:cs typeface="Arial"/>
              </a:rPr>
              <a:t>of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spc="5" dirty="0">
                <a:latin typeface="Arial"/>
                <a:cs typeface="Arial"/>
              </a:rPr>
              <a:t>World </a:t>
            </a:r>
            <a:r>
              <a:rPr sz="1050" dirty="0">
                <a:latin typeface="Arial"/>
                <a:cs typeface="Arial"/>
              </a:rPr>
              <a:t>Trade</a:t>
            </a:r>
            <a:r>
              <a:rPr sz="1050" spc="-1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Organisation.</a:t>
            </a:r>
            <a:endParaRPr sz="1050">
              <a:latin typeface="Arial"/>
              <a:cs typeface="Arial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05"/>
              </a:spcBef>
              <a:buChar char="•"/>
              <a:tabLst>
                <a:tab pos="185420" algn="l"/>
              </a:tabLst>
            </a:pPr>
            <a:r>
              <a:rPr sz="1050" dirty="0">
                <a:latin typeface="Arial"/>
                <a:cs typeface="Arial"/>
              </a:rPr>
              <a:t>Access </a:t>
            </a:r>
            <a:r>
              <a:rPr sz="1050" spc="-5" dirty="0">
                <a:latin typeface="Arial"/>
                <a:cs typeface="Arial"/>
              </a:rPr>
              <a:t>to </a:t>
            </a:r>
            <a:r>
              <a:rPr sz="1050" dirty="0">
                <a:latin typeface="Arial"/>
                <a:cs typeface="Arial"/>
              </a:rPr>
              <a:t>global markets has been enhanced </a:t>
            </a:r>
            <a:r>
              <a:rPr sz="1050" spc="-5" dirty="0">
                <a:latin typeface="Arial"/>
                <a:cs typeface="Arial"/>
              </a:rPr>
              <a:t>through </a:t>
            </a:r>
            <a:r>
              <a:rPr sz="1050" dirty="0">
                <a:latin typeface="Arial"/>
                <a:cs typeface="Arial"/>
              </a:rPr>
              <a:t>bilateral agreements </a:t>
            </a:r>
            <a:r>
              <a:rPr sz="1050" spc="-5" dirty="0">
                <a:latin typeface="Arial"/>
                <a:cs typeface="Arial"/>
              </a:rPr>
              <a:t>with </a:t>
            </a:r>
            <a:r>
              <a:rPr sz="1050" dirty="0">
                <a:latin typeface="Arial"/>
                <a:cs typeface="Arial"/>
              </a:rPr>
              <a:t>most </a:t>
            </a:r>
            <a:r>
              <a:rPr sz="1050" spc="-5" dirty="0">
                <a:latin typeface="Arial"/>
                <a:cs typeface="Arial"/>
              </a:rPr>
              <a:t>of </a:t>
            </a:r>
            <a:r>
              <a:rPr sz="1050" dirty="0">
                <a:latin typeface="Arial"/>
                <a:cs typeface="Arial"/>
              </a:rPr>
              <a:t>South Africa’s  major trading partners. Preferential access </a:t>
            </a:r>
            <a:r>
              <a:rPr sz="1050" spc="-5" dirty="0">
                <a:latin typeface="Arial"/>
                <a:cs typeface="Arial"/>
              </a:rPr>
              <a:t>to </a:t>
            </a:r>
            <a:r>
              <a:rPr sz="1050" spc="5" dirty="0">
                <a:latin typeface="Arial"/>
                <a:cs typeface="Arial"/>
              </a:rPr>
              <a:t>key </a:t>
            </a:r>
            <a:r>
              <a:rPr sz="1050" dirty="0">
                <a:latin typeface="Arial"/>
                <a:cs typeface="Arial"/>
              </a:rPr>
              <a:t>export markets has been secured through various  agreements and by participating in regional economic</a:t>
            </a:r>
            <a:r>
              <a:rPr sz="1050" spc="-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communities.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528" y="5354218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303" y="202692"/>
            <a:ext cx="7541259" cy="550545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850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Arial"/>
                <a:cs typeface="Arial"/>
              </a:rPr>
              <a:t>InvestSA </a:t>
            </a:r>
            <a:r>
              <a:rPr sz="2400" spc="-25" dirty="0">
                <a:latin typeface="Arial"/>
                <a:cs typeface="Arial"/>
              </a:rPr>
              <a:t>Targeted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Sectors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21652" y="925067"/>
            <a:ext cx="1019810" cy="913130"/>
            <a:chOff x="7121652" y="925067"/>
            <a:chExt cx="1019810" cy="913130"/>
          </a:xfrm>
        </p:grpSpPr>
        <p:sp>
          <p:nvSpPr>
            <p:cNvPr id="4" name="object 4"/>
            <p:cNvSpPr/>
            <p:nvPr/>
          </p:nvSpPr>
          <p:spPr>
            <a:xfrm>
              <a:off x="7134606" y="938021"/>
              <a:ext cx="993775" cy="887094"/>
            </a:xfrm>
            <a:custGeom>
              <a:avLst/>
              <a:gdLst/>
              <a:ahLst/>
              <a:cxnLst/>
              <a:rect l="l" t="t" r="r" b="b"/>
              <a:pathLst>
                <a:path w="993775" h="887094">
                  <a:moveTo>
                    <a:pt x="894334" y="0"/>
                  </a:moveTo>
                  <a:lnTo>
                    <a:pt x="99314" y="0"/>
                  </a:lnTo>
                  <a:lnTo>
                    <a:pt x="60650" y="6975"/>
                  </a:lnTo>
                  <a:lnTo>
                    <a:pt x="29082" y="25987"/>
                  </a:lnTo>
                  <a:lnTo>
                    <a:pt x="7802" y="54167"/>
                  </a:lnTo>
                  <a:lnTo>
                    <a:pt x="0" y="88645"/>
                  </a:lnTo>
                  <a:lnTo>
                    <a:pt x="0" y="798322"/>
                  </a:lnTo>
                  <a:lnTo>
                    <a:pt x="7802" y="832800"/>
                  </a:lnTo>
                  <a:lnTo>
                    <a:pt x="29082" y="860980"/>
                  </a:lnTo>
                  <a:lnTo>
                    <a:pt x="60650" y="879992"/>
                  </a:lnTo>
                  <a:lnTo>
                    <a:pt x="99314" y="886967"/>
                  </a:lnTo>
                  <a:lnTo>
                    <a:pt x="894334" y="886967"/>
                  </a:lnTo>
                  <a:lnTo>
                    <a:pt x="932997" y="879992"/>
                  </a:lnTo>
                  <a:lnTo>
                    <a:pt x="964565" y="860980"/>
                  </a:lnTo>
                  <a:lnTo>
                    <a:pt x="985845" y="832800"/>
                  </a:lnTo>
                  <a:lnTo>
                    <a:pt x="993648" y="798322"/>
                  </a:lnTo>
                  <a:lnTo>
                    <a:pt x="993648" y="88645"/>
                  </a:lnTo>
                  <a:lnTo>
                    <a:pt x="985845" y="54167"/>
                  </a:lnTo>
                  <a:lnTo>
                    <a:pt x="964565" y="25987"/>
                  </a:lnTo>
                  <a:lnTo>
                    <a:pt x="932997" y="6975"/>
                  </a:lnTo>
                  <a:lnTo>
                    <a:pt x="89433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4606" y="938021"/>
              <a:ext cx="993775" cy="887094"/>
            </a:xfrm>
            <a:custGeom>
              <a:avLst/>
              <a:gdLst/>
              <a:ahLst/>
              <a:cxnLst/>
              <a:rect l="l" t="t" r="r" b="b"/>
              <a:pathLst>
                <a:path w="993775" h="887094">
                  <a:moveTo>
                    <a:pt x="0" y="88645"/>
                  </a:moveTo>
                  <a:lnTo>
                    <a:pt x="7802" y="54167"/>
                  </a:lnTo>
                  <a:lnTo>
                    <a:pt x="29082" y="25987"/>
                  </a:lnTo>
                  <a:lnTo>
                    <a:pt x="60650" y="6975"/>
                  </a:lnTo>
                  <a:lnTo>
                    <a:pt x="99314" y="0"/>
                  </a:lnTo>
                  <a:lnTo>
                    <a:pt x="894334" y="0"/>
                  </a:lnTo>
                  <a:lnTo>
                    <a:pt x="932997" y="6975"/>
                  </a:lnTo>
                  <a:lnTo>
                    <a:pt x="964565" y="25987"/>
                  </a:lnTo>
                  <a:lnTo>
                    <a:pt x="985845" y="54167"/>
                  </a:lnTo>
                  <a:lnTo>
                    <a:pt x="993648" y="88645"/>
                  </a:lnTo>
                  <a:lnTo>
                    <a:pt x="993648" y="798322"/>
                  </a:lnTo>
                  <a:lnTo>
                    <a:pt x="985845" y="832800"/>
                  </a:lnTo>
                  <a:lnTo>
                    <a:pt x="964565" y="860980"/>
                  </a:lnTo>
                  <a:lnTo>
                    <a:pt x="932997" y="879992"/>
                  </a:lnTo>
                  <a:lnTo>
                    <a:pt x="894334" y="886967"/>
                  </a:lnTo>
                  <a:lnTo>
                    <a:pt x="99314" y="886967"/>
                  </a:lnTo>
                  <a:lnTo>
                    <a:pt x="60650" y="879992"/>
                  </a:lnTo>
                  <a:lnTo>
                    <a:pt x="29082" y="860980"/>
                  </a:lnTo>
                  <a:lnTo>
                    <a:pt x="7802" y="832800"/>
                  </a:lnTo>
                  <a:lnTo>
                    <a:pt x="0" y="798322"/>
                  </a:lnTo>
                  <a:lnTo>
                    <a:pt x="0" y="8864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6370" y="1226311"/>
            <a:ext cx="693420" cy="2914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6510">
              <a:lnSpc>
                <a:spcPts val="1000"/>
              </a:lnSpc>
              <a:spcBef>
                <a:spcPts val="21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Energy and 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68923" y="940308"/>
            <a:ext cx="1085215" cy="911860"/>
            <a:chOff x="5868923" y="940308"/>
            <a:chExt cx="1085215" cy="911860"/>
          </a:xfrm>
        </p:grpSpPr>
        <p:sp>
          <p:nvSpPr>
            <p:cNvPr id="8" name="object 8"/>
            <p:cNvSpPr/>
            <p:nvPr/>
          </p:nvSpPr>
          <p:spPr>
            <a:xfrm>
              <a:off x="5881877" y="953262"/>
              <a:ext cx="1059180" cy="885825"/>
            </a:xfrm>
            <a:custGeom>
              <a:avLst/>
              <a:gdLst/>
              <a:ahLst/>
              <a:cxnLst/>
              <a:rect l="l" t="t" r="r" b="b"/>
              <a:pathLst>
                <a:path w="1059179" h="885825">
                  <a:moveTo>
                    <a:pt x="959739" y="0"/>
                  </a:moveTo>
                  <a:lnTo>
                    <a:pt x="99441" y="0"/>
                  </a:lnTo>
                  <a:lnTo>
                    <a:pt x="60704" y="6955"/>
                  </a:lnTo>
                  <a:lnTo>
                    <a:pt x="29098" y="25923"/>
                  </a:lnTo>
                  <a:lnTo>
                    <a:pt x="7804" y="54060"/>
                  </a:lnTo>
                  <a:lnTo>
                    <a:pt x="0" y="88518"/>
                  </a:lnTo>
                  <a:lnTo>
                    <a:pt x="0" y="796925"/>
                  </a:lnTo>
                  <a:lnTo>
                    <a:pt x="7804" y="831383"/>
                  </a:lnTo>
                  <a:lnTo>
                    <a:pt x="29098" y="859520"/>
                  </a:lnTo>
                  <a:lnTo>
                    <a:pt x="60704" y="878488"/>
                  </a:lnTo>
                  <a:lnTo>
                    <a:pt x="99441" y="885443"/>
                  </a:lnTo>
                  <a:lnTo>
                    <a:pt x="959739" y="885443"/>
                  </a:lnTo>
                  <a:lnTo>
                    <a:pt x="998475" y="878488"/>
                  </a:lnTo>
                  <a:lnTo>
                    <a:pt x="1030081" y="859520"/>
                  </a:lnTo>
                  <a:lnTo>
                    <a:pt x="1051375" y="831383"/>
                  </a:lnTo>
                  <a:lnTo>
                    <a:pt x="1059179" y="796925"/>
                  </a:lnTo>
                  <a:lnTo>
                    <a:pt x="1059179" y="88518"/>
                  </a:lnTo>
                  <a:lnTo>
                    <a:pt x="1051375" y="54060"/>
                  </a:lnTo>
                  <a:lnTo>
                    <a:pt x="1030081" y="25923"/>
                  </a:lnTo>
                  <a:lnTo>
                    <a:pt x="998475" y="6955"/>
                  </a:lnTo>
                  <a:lnTo>
                    <a:pt x="959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1877" y="953262"/>
              <a:ext cx="1059180" cy="885825"/>
            </a:xfrm>
            <a:custGeom>
              <a:avLst/>
              <a:gdLst/>
              <a:ahLst/>
              <a:cxnLst/>
              <a:rect l="l" t="t" r="r" b="b"/>
              <a:pathLst>
                <a:path w="1059179" h="885825">
                  <a:moveTo>
                    <a:pt x="0" y="88518"/>
                  </a:moveTo>
                  <a:lnTo>
                    <a:pt x="7804" y="54060"/>
                  </a:lnTo>
                  <a:lnTo>
                    <a:pt x="29098" y="25923"/>
                  </a:lnTo>
                  <a:lnTo>
                    <a:pt x="60704" y="6955"/>
                  </a:lnTo>
                  <a:lnTo>
                    <a:pt x="99441" y="0"/>
                  </a:lnTo>
                  <a:lnTo>
                    <a:pt x="959739" y="0"/>
                  </a:lnTo>
                  <a:lnTo>
                    <a:pt x="998475" y="6955"/>
                  </a:lnTo>
                  <a:lnTo>
                    <a:pt x="1030081" y="25923"/>
                  </a:lnTo>
                  <a:lnTo>
                    <a:pt x="1051375" y="54060"/>
                  </a:lnTo>
                  <a:lnTo>
                    <a:pt x="1059179" y="88518"/>
                  </a:lnTo>
                  <a:lnTo>
                    <a:pt x="1059179" y="796925"/>
                  </a:lnTo>
                  <a:lnTo>
                    <a:pt x="1051375" y="831383"/>
                  </a:lnTo>
                  <a:lnTo>
                    <a:pt x="1030081" y="859520"/>
                  </a:lnTo>
                  <a:lnTo>
                    <a:pt x="998475" y="878488"/>
                  </a:lnTo>
                  <a:lnTo>
                    <a:pt x="959739" y="885443"/>
                  </a:lnTo>
                  <a:lnTo>
                    <a:pt x="99441" y="885443"/>
                  </a:lnTo>
                  <a:lnTo>
                    <a:pt x="60704" y="878488"/>
                  </a:lnTo>
                  <a:lnTo>
                    <a:pt x="29098" y="859520"/>
                  </a:lnTo>
                  <a:lnTo>
                    <a:pt x="7804" y="831383"/>
                  </a:lnTo>
                  <a:lnTo>
                    <a:pt x="0" y="796925"/>
                  </a:lnTo>
                  <a:lnTo>
                    <a:pt x="0" y="8851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61023" y="1303147"/>
            <a:ext cx="49974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66159" y="925067"/>
            <a:ext cx="1019810" cy="913130"/>
            <a:chOff x="3566159" y="925067"/>
            <a:chExt cx="1019810" cy="913130"/>
          </a:xfrm>
        </p:grpSpPr>
        <p:sp>
          <p:nvSpPr>
            <p:cNvPr id="12" name="object 12"/>
            <p:cNvSpPr/>
            <p:nvPr/>
          </p:nvSpPr>
          <p:spPr>
            <a:xfrm>
              <a:off x="3579113" y="938021"/>
              <a:ext cx="993775" cy="887094"/>
            </a:xfrm>
            <a:custGeom>
              <a:avLst/>
              <a:gdLst/>
              <a:ahLst/>
              <a:cxnLst/>
              <a:rect l="l" t="t" r="r" b="b"/>
              <a:pathLst>
                <a:path w="993775" h="887094">
                  <a:moveTo>
                    <a:pt x="894334" y="0"/>
                  </a:moveTo>
                  <a:lnTo>
                    <a:pt x="99313" y="0"/>
                  </a:lnTo>
                  <a:lnTo>
                    <a:pt x="60650" y="6975"/>
                  </a:lnTo>
                  <a:lnTo>
                    <a:pt x="29083" y="25987"/>
                  </a:lnTo>
                  <a:lnTo>
                    <a:pt x="7802" y="54167"/>
                  </a:lnTo>
                  <a:lnTo>
                    <a:pt x="0" y="88645"/>
                  </a:lnTo>
                  <a:lnTo>
                    <a:pt x="0" y="798322"/>
                  </a:lnTo>
                  <a:lnTo>
                    <a:pt x="7802" y="832800"/>
                  </a:lnTo>
                  <a:lnTo>
                    <a:pt x="29083" y="860980"/>
                  </a:lnTo>
                  <a:lnTo>
                    <a:pt x="60650" y="879992"/>
                  </a:lnTo>
                  <a:lnTo>
                    <a:pt x="99313" y="886967"/>
                  </a:lnTo>
                  <a:lnTo>
                    <a:pt x="894334" y="886967"/>
                  </a:lnTo>
                  <a:lnTo>
                    <a:pt x="932997" y="879992"/>
                  </a:lnTo>
                  <a:lnTo>
                    <a:pt x="964564" y="860980"/>
                  </a:lnTo>
                  <a:lnTo>
                    <a:pt x="985845" y="832800"/>
                  </a:lnTo>
                  <a:lnTo>
                    <a:pt x="993648" y="798322"/>
                  </a:lnTo>
                  <a:lnTo>
                    <a:pt x="993648" y="88645"/>
                  </a:lnTo>
                  <a:lnTo>
                    <a:pt x="985845" y="54167"/>
                  </a:lnTo>
                  <a:lnTo>
                    <a:pt x="964564" y="25987"/>
                  </a:lnTo>
                  <a:lnTo>
                    <a:pt x="932997" y="6975"/>
                  </a:lnTo>
                  <a:lnTo>
                    <a:pt x="89433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79113" y="938021"/>
              <a:ext cx="993775" cy="887094"/>
            </a:xfrm>
            <a:custGeom>
              <a:avLst/>
              <a:gdLst/>
              <a:ahLst/>
              <a:cxnLst/>
              <a:rect l="l" t="t" r="r" b="b"/>
              <a:pathLst>
                <a:path w="993775" h="887094">
                  <a:moveTo>
                    <a:pt x="0" y="88645"/>
                  </a:moveTo>
                  <a:lnTo>
                    <a:pt x="7802" y="54167"/>
                  </a:lnTo>
                  <a:lnTo>
                    <a:pt x="29083" y="25987"/>
                  </a:lnTo>
                  <a:lnTo>
                    <a:pt x="60650" y="6975"/>
                  </a:lnTo>
                  <a:lnTo>
                    <a:pt x="99313" y="0"/>
                  </a:lnTo>
                  <a:lnTo>
                    <a:pt x="894334" y="0"/>
                  </a:lnTo>
                  <a:lnTo>
                    <a:pt x="932997" y="6975"/>
                  </a:lnTo>
                  <a:lnTo>
                    <a:pt x="964564" y="25987"/>
                  </a:lnTo>
                  <a:lnTo>
                    <a:pt x="985845" y="54167"/>
                  </a:lnTo>
                  <a:lnTo>
                    <a:pt x="993648" y="88645"/>
                  </a:lnTo>
                  <a:lnTo>
                    <a:pt x="993648" y="798322"/>
                  </a:lnTo>
                  <a:lnTo>
                    <a:pt x="985845" y="832800"/>
                  </a:lnTo>
                  <a:lnTo>
                    <a:pt x="964564" y="860980"/>
                  </a:lnTo>
                  <a:lnTo>
                    <a:pt x="932997" y="879992"/>
                  </a:lnTo>
                  <a:lnTo>
                    <a:pt x="894334" y="886967"/>
                  </a:lnTo>
                  <a:lnTo>
                    <a:pt x="99313" y="886967"/>
                  </a:lnTo>
                  <a:lnTo>
                    <a:pt x="60650" y="879992"/>
                  </a:lnTo>
                  <a:lnTo>
                    <a:pt x="29083" y="860980"/>
                  </a:lnTo>
                  <a:lnTo>
                    <a:pt x="7802" y="832800"/>
                  </a:lnTo>
                  <a:lnTo>
                    <a:pt x="0" y="798322"/>
                  </a:lnTo>
                  <a:lnTo>
                    <a:pt x="0" y="8864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65601" y="1289049"/>
            <a:ext cx="821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07635" y="925067"/>
            <a:ext cx="1019810" cy="913130"/>
            <a:chOff x="4707635" y="925067"/>
            <a:chExt cx="1019810" cy="913130"/>
          </a:xfrm>
        </p:grpSpPr>
        <p:sp>
          <p:nvSpPr>
            <p:cNvPr id="16" name="object 16"/>
            <p:cNvSpPr/>
            <p:nvPr/>
          </p:nvSpPr>
          <p:spPr>
            <a:xfrm>
              <a:off x="4720589" y="938021"/>
              <a:ext cx="993775" cy="887094"/>
            </a:xfrm>
            <a:custGeom>
              <a:avLst/>
              <a:gdLst/>
              <a:ahLst/>
              <a:cxnLst/>
              <a:rect l="l" t="t" r="r" b="b"/>
              <a:pathLst>
                <a:path w="993775" h="887094">
                  <a:moveTo>
                    <a:pt x="894334" y="0"/>
                  </a:moveTo>
                  <a:lnTo>
                    <a:pt x="99313" y="0"/>
                  </a:lnTo>
                  <a:lnTo>
                    <a:pt x="60650" y="6975"/>
                  </a:lnTo>
                  <a:lnTo>
                    <a:pt x="29083" y="25987"/>
                  </a:lnTo>
                  <a:lnTo>
                    <a:pt x="7802" y="54167"/>
                  </a:lnTo>
                  <a:lnTo>
                    <a:pt x="0" y="88645"/>
                  </a:lnTo>
                  <a:lnTo>
                    <a:pt x="0" y="798322"/>
                  </a:lnTo>
                  <a:lnTo>
                    <a:pt x="7802" y="832800"/>
                  </a:lnTo>
                  <a:lnTo>
                    <a:pt x="29083" y="860980"/>
                  </a:lnTo>
                  <a:lnTo>
                    <a:pt x="60650" y="879992"/>
                  </a:lnTo>
                  <a:lnTo>
                    <a:pt x="99313" y="886967"/>
                  </a:lnTo>
                  <a:lnTo>
                    <a:pt x="894334" y="886967"/>
                  </a:lnTo>
                  <a:lnTo>
                    <a:pt x="932997" y="879992"/>
                  </a:lnTo>
                  <a:lnTo>
                    <a:pt x="964564" y="860980"/>
                  </a:lnTo>
                  <a:lnTo>
                    <a:pt x="985845" y="832800"/>
                  </a:lnTo>
                  <a:lnTo>
                    <a:pt x="993648" y="798322"/>
                  </a:lnTo>
                  <a:lnTo>
                    <a:pt x="993648" y="88645"/>
                  </a:lnTo>
                  <a:lnTo>
                    <a:pt x="985845" y="54167"/>
                  </a:lnTo>
                  <a:lnTo>
                    <a:pt x="964564" y="25987"/>
                  </a:lnTo>
                  <a:lnTo>
                    <a:pt x="932997" y="6975"/>
                  </a:lnTo>
                  <a:lnTo>
                    <a:pt x="894334" y="0"/>
                  </a:lnTo>
                  <a:close/>
                </a:path>
              </a:pathLst>
            </a:custGeom>
            <a:solidFill>
              <a:srgbClr val="EBC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0589" y="938021"/>
              <a:ext cx="993775" cy="887094"/>
            </a:xfrm>
            <a:custGeom>
              <a:avLst/>
              <a:gdLst/>
              <a:ahLst/>
              <a:cxnLst/>
              <a:rect l="l" t="t" r="r" b="b"/>
              <a:pathLst>
                <a:path w="993775" h="887094">
                  <a:moveTo>
                    <a:pt x="0" y="88645"/>
                  </a:moveTo>
                  <a:lnTo>
                    <a:pt x="7802" y="54167"/>
                  </a:lnTo>
                  <a:lnTo>
                    <a:pt x="29083" y="25987"/>
                  </a:lnTo>
                  <a:lnTo>
                    <a:pt x="60650" y="6975"/>
                  </a:lnTo>
                  <a:lnTo>
                    <a:pt x="99313" y="0"/>
                  </a:lnTo>
                  <a:lnTo>
                    <a:pt x="894334" y="0"/>
                  </a:lnTo>
                  <a:lnTo>
                    <a:pt x="932997" y="6975"/>
                  </a:lnTo>
                  <a:lnTo>
                    <a:pt x="964564" y="25987"/>
                  </a:lnTo>
                  <a:lnTo>
                    <a:pt x="985845" y="54167"/>
                  </a:lnTo>
                  <a:lnTo>
                    <a:pt x="993648" y="88645"/>
                  </a:lnTo>
                  <a:lnTo>
                    <a:pt x="993648" y="798322"/>
                  </a:lnTo>
                  <a:lnTo>
                    <a:pt x="985845" y="832800"/>
                  </a:lnTo>
                  <a:lnTo>
                    <a:pt x="964564" y="860980"/>
                  </a:lnTo>
                  <a:lnTo>
                    <a:pt x="932997" y="879992"/>
                  </a:lnTo>
                  <a:lnTo>
                    <a:pt x="894334" y="886967"/>
                  </a:lnTo>
                  <a:lnTo>
                    <a:pt x="99313" y="886967"/>
                  </a:lnTo>
                  <a:lnTo>
                    <a:pt x="60650" y="879992"/>
                  </a:lnTo>
                  <a:lnTo>
                    <a:pt x="29083" y="860980"/>
                  </a:lnTo>
                  <a:lnTo>
                    <a:pt x="7802" y="832800"/>
                  </a:lnTo>
                  <a:lnTo>
                    <a:pt x="0" y="798322"/>
                  </a:lnTo>
                  <a:lnTo>
                    <a:pt x="0" y="8864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07458" y="1226311"/>
            <a:ext cx="821690" cy="2914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21920">
              <a:lnSpc>
                <a:spcPts val="1000"/>
              </a:lnSpc>
              <a:spcBef>
                <a:spcPts val="210"/>
              </a:spcBef>
            </a:pPr>
            <a:r>
              <a:rPr sz="900" b="1" dirty="0">
                <a:latin typeface="Arial"/>
                <a:cs typeface="Arial"/>
              </a:rPr>
              <a:t>Advanced  </a:t>
            </a:r>
            <a:r>
              <a:rPr sz="900" b="1" spc="5" dirty="0">
                <a:latin typeface="Arial"/>
                <a:cs typeface="Arial"/>
              </a:rPr>
              <a:t>M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5" dirty="0">
                <a:latin typeface="Arial"/>
                <a:cs typeface="Arial"/>
              </a:rPr>
              <a:t>nuf</a:t>
            </a:r>
            <a:r>
              <a:rPr sz="900" b="1" dirty="0">
                <a:latin typeface="Arial"/>
                <a:cs typeface="Arial"/>
              </a:rPr>
              <a:t>ac</a:t>
            </a:r>
            <a:r>
              <a:rPr sz="900" b="1" spc="-5" dirty="0">
                <a:latin typeface="Arial"/>
                <a:cs typeface="Arial"/>
              </a:rPr>
              <a:t>tu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" dirty="0">
                <a:latin typeface="Arial"/>
                <a:cs typeface="Arial"/>
              </a:rPr>
              <a:t>i</a:t>
            </a:r>
            <a:r>
              <a:rPr sz="900" b="1" spc="10" dirty="0">
                <a:latin typeface="Arial"/>
                <a:cs typeface="Arial"/>
              </a:rPr>
              <a:t>n</a:t>
            </a:r>
            <a:r>
              <a:rPr sz="900" b="1" spc="5" dirty="0"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26985" y="1931314"/>
            <a:ext cx="925830" cy="969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725" marR="92075" indent="-73660">
              <a:lnSpc>
                <a:spcPct val="110000"/>
              </a:lnSpc>
              <a:spcBef>
                <a:spcPts val="90"/>
              </a:spcBef>
              <a:buFont typeface="Arial"/>
              <a:buChar char="•"/>
              <a:tabLst>
                <a:tab pos="86360" algn="l"/>
              </a:tabLst>
            </a:pPr>
            <a:r>
              <a:rPr sz="750" dirty="0">
                <a:latin typeface="Carlito"/>
                <a:cs typeface="Carlito"/>
              </a:rPr>
              <a:t>Energy </a:t>
            </a:r>
            <a:r>
              <a:rPr sz="750" spc="-5" dirty="0">
                <a:latin typeface="Carlito"/>
                <a:cs typeface="Carlito"/>
              </a:rPr>
              <a:t>generation  </a:t>
            </a:r>
            <a:r>
              <a:rPr sz="750" dirty="0">
                <a:latin typeface="Carlito"/>
                <a:cs typeface="Carlito"/>
              </a:rPr>
              <a:t>infrastructure,</a:t>
            </a:r>
            <a:r>
              <a:rPr sz="750" spc="-80" dirty="0">
                <a:latin typeface="Carlito"/>
                <a:cs typeface="Carlito"/>
              </a:rPr>
              <a:t> </a:t>
            </a:r>
            <a:r>
              <a:rPr sz="750" spc="-5" dirty="0">
                <a:latin typeface="Carlito"/>
                <a:cs typeface="Carlito"/>
              </a:rPr>
              <a:t>incl.  renewables.</a:t>
            </a:r>
            <a:endParaRPr sz="750">
              <a:latin typeface="Carlito"/>
              <a:cs typeface="Carlito"/>
            </a:endParaRPr>
          </a:p>
          <a:p>
            <a:pPr marL="85725" indent="-7366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86360" algn="l"/>
              </a:tabLst>
            </a:pPr>
            <a:r>
              <a:rPr sz="750" dirty="0">
                <a:latin typeface="Carlito"/>
                <a:cs typeface="Carlito"/>
              </a:rPr>
              <a:t>Energy</a:t>
            </a:r>
            <a:r>
              <a:rPr sz="750" spc="-20" dirty="0">
                <a:latin typeface="Carlito"/>
                <a:cs typeface="Carlito"/>
              </a:rPr>
              <a:t> </a:t>
            </a:r>
            <a:r>
              <a:rPr sz="750" spc="-5" dirty="0">
                <a:latin typeface="Carlito"/>
                <a:cs typeface="Carlito"/>
              </a:rPr>
              <a:t>efficiency.</a:t>
            </a:r>
            <a:endParaRPr sz="750">
              <a:latin typeface="Carlito"/>
              <a:cs typeface="Carlito"/>
            </a:endParaRPr>
          </a:p>
          <a:p>
            <a:pPr marL="85725" indent="-7366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86360" algn="l"/>
              </a:tabLst>
            </a:pPr>
            <a:r>
              <a:rPr sz="750" dirty="0">
                <a:latin typeface="Carlito"/>
                <a:cs typeface="Carlito"/>
              </a:rPr>
              <a:t>Water</a:t>
            </a:r>
            <a:r>
              <a:rPr sz="750" spc="-60" dirty="0">
                <a:latin typeface="Carlito"/>
                <a:cs typeface="Carlito"/>
              </a:rPr>
              <a:t> </a:t>
            </a:r>
            <a:r>
              <a:rPr sz="750" dirty="0">
                <a:latin typeface="Carlito"/>
                <a:cs typeface="Carlito"/>
              </a:rPr>
              <a:t>infrastructure.</a:t>
            </a:r>
            <a:endParaRPr sz="750">
              <a:latin typeface="Carlito"/>
              <a:cs typeface="Carlito"/>
            </a:endParaRPr>
          </a:p>
          <a:p>
            <a:pPr marL="85725" indent="-7366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86360" algn="l"/>
              </a:tabLst>
            </a:pPr>
            <a:r>
              <a:rPr sz="750" spc="-5" dirty="0">
                <a:latin typeface="Carlito"/>
                <a:cs typeface="Carlito"/>
              </a:rPr>
              <a:t>Recycling.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47409" y="1891436"/>
            <a:ext cx="1068070" cy="24949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505"/>
              </a:spcBef>
              <a:buChar char="•"/>
              <a:tabLst>
                <a:tab pos="86360" algn="l"/>
              </a:tabLst>
            </a:pPr>
            <a:r>
              <a:rPr sz="750" dirty="0">
                <a:solidFill>
                  <a:srgbClr val="4F81BC"/>
                </a:solidFill>
                <a:latin typeface="Arial"/>
                <a:cs typeface="Arial"/>
              </a:rPr>
              <a:t>Tourism</a:t>
            </a:r>
            <a:r>
              <a:rPr sz="750" spc="-3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F81BC"/>
                </a:solidFill>
                <a:latin typeface="Arial"/>
                <a:cs typeface="Arial"/>
              </a:rPr>
              <a:t>Services</a:t>
            </a:r>
            <a:endParaRPr sz="750">
              <a:latin typeface="Arial"/>
              <a:cs typeface="Arial"/>
            </a:endParaRPr>
          </a:p>
          <a:p>
            <a:pPr marL="85725" marR="284480" indent="-73660">
              <a:lnSpc>
                <a:spcPts val="819"/>
              </a:lnSpc>
              <a:spcBef>
                <a:spcPts val="500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Global</a:t>
            </a:r>
            <a:r>
              <a:rPr sz="750" spc="-9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Business  Services.</a:t>
            </a:r>
            <a:endParaRPr sz="750">
              <a:latin typeface="Arial"/>
              <a:cs typeface="Arial"/>
            </a:endParaRPr>
          </a:p>
          <a:p>
            <a:pPr marL="85725" marR="231140" indent="-73660">
              <a:lnSpc>
                <a:spcPct val="90000"/>
              </a:lnSpc>
              <a:spcBef>
                <a:spcPts val="480"/>
              </a:spcBef>
              <a:buChar char="•"/>
              <a:tabLst>
                <a:tab pos="86360" algn="l"/>
              </a:tabLst>
            </a:pPr>
            <a:r>
              <a:rPr sz="750" dirty="0">
                <a:solidFill>
                  <a:srgbClr val="4F81BC"/>
                </a:solidFill>
                <a:latin typeface="Arial"/>
                <a:cs typeface="Arial"/>
              </a:rPr>
              <a:t>Internet of</a:t>
            </a:r>
            <a:r>
              <a:rPr sz="750" spc="-10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F81BC"/>
                </a:solidFill>
                <a:latin typeface="Arial"/>
                <a:cs typeface="Arial"/>
              </a:rPr>
              <a:t>Things  Digital Services  </a:t>
            </a:r>
            <a:r>
              <a:rPr sz="750" spc="-5" dirty="0">
                <a:solidFill>
                  <a:srgbClr val="4F81BC"/>
                </a:solidFill>
                <a:latin typeface="Arial"/>
                <a:cs typeface="Arial"/>
              </a:rPr>
              <a:t>opportunities.</a:t>
            </a:r>
            <a:endParaRPr sz="750">
              <a:latin typeface="Arial"/>
              <a:cs typeface="Arial"/>
            </a:endParaRPr>
          </a:p>
          <a:p>
            <a:pPr marL="85725" marR="139065" indent="-73660">
              <a:lnSpc>
                <a:spcPts val="819"/>
              </a:lnSpc>
              <a:spcBef>
                <a:spcPts val="505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Film production</a:t>
            </a:r>
            <a:r>
              <a:rPr sz="750" spc="-1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and  support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services.</a:t>
            </a:r>
            <a:endParaRPr sz="750">
              <a:latin typeface="Arial"/>
              <a:cs typeface="Arial"/>
            </a:endParaRPr>
          </a:p>
          <a:p>
            <a:pPr marL="85725" marR="90805" indent="-73660">
              <a:lnSpc>
                <a:spcPct val="89800"/>
              </a:lnSpc>
              <a:spcBef>
                <a:spcPts val="484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Oceans economy  related services</a:t>
            </a:r>
            <a:r>
              <a:rPr sz="750" spc="-1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(e.g.  </a:t>
            </a:r>
            <a:r>
              <a:rPr sz="750" spc="-5" dirty="0">
                <a:latin typeface="Arial"/>
                <a:cs typeface="Arial"/>
              </a:rPr>
              <a:t>shipbuilding, </a:t>
            </a:r>
            <a:r>
              <a:rPr sz="750" dirty="0">
                <a:latin typeface="Arial"/>
                <a:cs typeface="Arial"/>
              </a:rPr>
              <a:t>repairs,  </a:t>
            </a:r>
            <a:r>
              <a:rPr sz="750" spc="-5" dirty="0">
                <a:latin typeface="Arial"/>
                <a:cs typeface="Arial"/>
              </a:rPr>
              <a:t>maintenance).</a:t>
            </a:r>
            <a:endParaRPr sz="7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420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Oil and</a:t>
            </a:r>
            <a:r>
              <a:rPr sz="750" spc="-10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Gas</a:t>
            </a:r>
            <a:endParaRPr sz="750">
              <a:latin typeface="Arial"/>
              <a:cs typeface="Arial"/>
            </a:endParaRPr>
          </a:p>
          <a:p>
            <a:pPr marL="85725" marR="100965" indent="-73660">
              <a:lnSpc>
                <a:spcPts val="800"/>
              </a:lnSpc>
              <a:spcBef>
                <a:spcPts val="520"/>
              </a:spcBef>
              <a:buChar char="•"/>
              <a:tabLst>
                <a:tab pos="86360" algn="l"/>
              </a:tabLst>
            </a:pPr>
            <a:r>
              <a:rPr sz="750" spc="-10" dirty="0">
                <a:latin typeface="Arial"/>
                <a:cs typeface="Arial"/>
              </a:rPr>
              <a:t>T</a:t>
            </a:r>
            <a:r>
              <a:rPr sz="750" dirty="0">
                <a:latin typeface="Arial"/>
                <a:cs typeface="Arial"/>
              </a:rPr>
              <a:t>eleco</a:t>
            </a:r>
            <a:r>
              <a:rPr sz="750" spc="5" dirty="0">
                <a:latin typeface="Arial"/>
                <a:cs typeface="Arial"/>
              </a:rPr>
              <a:t>m</a:t>
            </a:r>
            <a:r>
              <a:rPr sz="750" spc="-5" dirty="0">
                <a:latin typeface="Arial"/>
                <a:cs typeface="Arial"/>
              </a:rPr>
              <a:t>m</a:t>
            </a:r>
            <a:r>
              <a:rPr sz="750" spc="-15" dirty="0">
                <a:latin typeface="Arial"/>
                <a:cs typeface="Arial"/>
              </a:rPr>
              <a:t>un</a:t>
            </a:r>
            <a:r>
              <a:rPr sz="750" dirty="0">
                <a:latin typeface="Arial"/>
                <a:cs typeface="Arial"/>
              </a:rPr>
              <a:t>i</a:t>
            </a:r>
            <a:r>
              <a:rPr sz="750" spc="-10" dirty="0">
                <a:latin typeface="Arial"/>
                <a:cs typeface="Arial"/>
              </a:rPr>
              <a:t>c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10" dirty="0">
                <a:latin typeface="Arial"/>
                <a:cs typeface="Arial"/>
              </a:rPr>
              <a:t>t</a:t>
            </a:r>
            <a:r>
              <a:rPr sz="750" dirty="0">
                <a:latin typeface="Arial"/>
                <a:cs typeface="Arial"/>
              </a:rPr>
              <a:t>i</a:t>
            </a:r>
            <a:r>
              <a:rPr sz="750" spc="-15" dirty="0">
                <a:latin typeface="Arial"/>
                <a:cs typeface="Arial"/>
              </a:rPr>
              <a:t>o</a:t>
            </a:r>
            <a:r>
              <a:rPr sz="750" dirty="0">
                <a:latin typeface="Arial"/>
                <a:cs typeface="Arial"/>
              </a:rPr>
              <a:t>ns  infrastructure.</a:t>
            </a:r>
            <a:endParaRPr sz="750">
              <a:latin typeface="Arial"/>
              <a:cs typeface="Arial"/>
            </a:endParaRPr>
          </a:p>
          <a:p>
            <a:pPr marL="85725" marR="25400" indent="-73660">
              <a:lnSpc>
                <a:spcPct val="110700"/>
              </a:lnSpc>
              <a:spcBef>
                <a:spcPts val="409"/>
              </a:spcBef>
              <a:buChar char="•"/>
              <a:tabLst>
                <a:tab pos="86360" algn="l"/>
              </a:tabLst>
            </a:pPr>
            <a:r>
              <a:rPr sz="750" dirty="0">
                <a:solidFill>
                  <a:srgbClr val="4F81BC"/>
                </a:solidFill>
                <a:latin typeface="Arial"/>
                <a:cs typeface="Arial"/>
              </a:rPr>
              <a:t>Transportation and  logistics</a:t>
            </a:r>
            <a:r>
              <a:rPr sz="750" spc="-4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4F81BC"/>
                </a:solidFill>
                <a:latin typeface="Arial"/>
                <a:cs typeface="Arial"/>
              </a:rPr>
              <a:t>infrastructure.</a:t>
            </a:r>
            <a:endParaRPr sz="7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480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Animation and</a:t>
            </a:r>
            <a:r>
              <a:rPr sz="750" spc="-10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Gaming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90290" y="1946275"/>
            <a:ext cx="1019810" cy="2656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Motor vehicles,</a:t>
            </a:r>
            <a:r>
              <a:rPr sz="750" spc="-1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parts,  </a:t>
            </a:r>
            <a:r>
              <a:rPr sz="750" spc="-5" dirty="0">
                <a:latin typeface="Arial"/>
                <a:cs typeface="Arial"/>
              </a:rPr>
              <a:t>accessories.</a:t>
            </a:r>
            <a:endParaRPr sz="750">
              <a:latin typeface="Arial"/>
              <a:cs typeface="Arial"/>
            </a:endParaRPr>
          </a:p>
          <a:p>
            <a:pPr marL="100965" marR="67945" indent="-88900">
              <a:lnSpc>
                <a:spcPct val="100000"/>
              </a:lnSpc>
              <a:spcBef>
                <a:spcPts val="490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Other transport  equipment (e.g.  heavy vehicles,  aircraft, vessels,</a:t>
            </a:r>
            <a:r>
              <a:rPr sz="750" spc="-114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rail  </a:t>
            </a:r>
            <a:r>
              <a:rPr sz="750" spc="-5" dirty="0">
                <a:latin typeface="Arial"/>
                <a:cs typeface="Arial"/>
              </a:rPr>
              <a:t>equipment).</a:t>
            </a:r>
            <a:endParaRPr sz="750">
              <a:latin typeface="Arial"/>
              <a:cs typeface="Arial"/>
            </a:endParaRPr>
          </a:p>
          <a:p>
            <a:pPr marL="100965" marR="287020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Machinery</a:t>
            </a:r>
            <a:r>
              <a:rPr sz="750" spc="-114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and  equipment.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Metals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fabrication.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495"/>
              </a:spcBef>
              <a:buChar char="•"/>
              <a:tabLst>
                <a:tab pos="101600" algn="l"/>
              </a:tabLst>
            </a:pPr>
            <a:r>
              <a:rPr sz="750" spc="-5" dirty="0">
                <a:latin typeface="Arial"/>
                <a:cs typeface="Arial"/>
              </a:rPr>
              <a:t>Chemicals,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plastics.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00"/>
              </a:spcBef>
              <a:buChar char="•"/>
              <a:tabLst>
                <a:tab pos="101600" algn="l"/>
              </a:tabLst>
            </a:pPr>
            <a:r>
              <a:rPr sz="750" spc="-5" dirty="0">
                <a:latin typeface="Arial"/>
                <a:cs typeface="Arial"/>
              </a:rPr>
              <a:t>Pharmaceuticals.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spc="-5" dirty="0">
                <a:latin typeface="Arial"/>
                <a:cs typeface="Arial"/>
              </a:rPr>
              <a:t>Footwear,</a:t>
            </a:r>
            <a:r>
              <a:rPr sz="750" spc="-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leather</a:t>
            </a:r>
            <a:endParaRPr sz="75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sz="750" dirty="0">
                <a:latin typeface="Arial"/>
                <a:cs typeface="Arial"/>
              </a:rPr>
              <a:t>industries.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490"/>
              </a:spcBef>
              <a:buChar char="•"/>
              <a:tabLst>
                <a:tab pos="101600" algn="l"/>
              </a:tabLst>
            </a:pPr>
            <a:r>
              <a:rPr sz="750" spc="-5" dirty="0">
                <a:latin typeface="Arial"/>
                <a:cs typeface="Arial"/>
              </a:rPr>
              <a:t>Clothing,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textiles.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Cosmetics.</a:t>
            </a:r>
            <a:endParaRPr sz="750">
              <a:latin typeface="Arial"/>
              <a:cs typeface="Arial"/>
            </a:endParaRPr>
          </a:p>
          <a:p>
            <a:pPr marL="100965" marR="179705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Fast-moving  consumer</a:t>
            </a:r>
            <a:r>
              <a:rPr sz="750" spc="-10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goods.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53483" y="1884705"/>
            <a:ext cx="1049655" cy="231076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590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Fuel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cells.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490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Energy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storage.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Speciality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materials.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Electronics.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490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Aerospace.</a:t>
            </a:r>
            <a:endParaRPr sz="75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Defence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industries.</a:t>
            </a:r>
            <a:endParaRPr sz="750">
              <a:latin typeface="Arial"/>
              <a:cs typeface="Arial"/>
            </a:endParaRPr>
          </a:p>
          <a:p>
            <a:pPr marL="100965" marR="5080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Medical devices and  emerging</a:t>
            </a:r>
            <a:r>
              <a:rPr sz="750" spc="-1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tele-medical  </a:t>
            </a:r>
            <a:r>
              <a:rPr sz="750" spc="-5" dirty="0">
                <a:latin typeface="Arial"/>
                <a:cs typeface="Arial"/>
              </a:rPr>
              <a:t>instrumentation.</a:t>
            </a:r>
            <a:endParaRPr sz="750">
              <a:latin typeface="Arial"/>
              <a:cs typeface="Arial"/>
            </a:endParaRPr>
          </a:p>
          <a:p>
            <a:pPr marL="100965" marR="57785" indent="-88900">
              <a:lnSpc>
                <a:spcPct val="100000"/>
              </a:lnSpc>
              <a:spcBef>
                <a:spcPts val="49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Speciality</a:t>
            </a:r>
            <a:r>
              <a:rPr sz="750" spc="-8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chemicals,  including  biochemicals.</a:t>
            </a:r>
            <a:endParaRPr sz="750">
              <a:latin typeface="Arial"/>
              <a:cs typeface="Arial"/>
            </a:endParaRPr>
          </a:p>
          <a:p>
            <a:pPr marL="100965" marR="54610" indent="-88900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Additive  </a:t>
            </a:r>
            <a:r>
              <a:rPr sz="750" spc="-5" dirty="0">
                <a:latin typeface="Arial"/>
                <a:cs typeface="Arial"/>
              </a:rPr>
              <a:t>manufacturing,  including </a:t>
            </a:r>
            <a:r>
              <a:rPr sz="750" dirty="0">
                <a:latin typeface="Arial"/>
                <a:cs typeface="Arial"/>
              </a:rPr>
              <a:t>3D</a:t>
            </a:r>
            <a:r>
              <a:rPr sz="750" spc="-10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printing.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76932" y="1944751"/>
            <a:ext cx="988060" cy="2859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Coal-bed methane:  </a:t>
            </a:r>
            <a:r>
              <a:rPr sz="750" spc="-5" dirty="0">
                <a:latin typeface="Arial"/>
                <a:cs typeface="Arial"/>
              </a:rPr>
              <a:t>coal-to-liquid; </a:t>
            </a:r>
            <a:r>
              <a:rPr sz="750" dirty="0">
                <a:latin typeface="Arial"/>
                <a:cs typeface="Arial"/>
              </a:rPr>
              <a:t>coal  ash utilisation </a:t>
            </a:r>
            <a:r>
              <a:rPr sz="750" spc="5" dirty="0">
                <a:latin typeface="Arial"/>
                <a:cs typeface="Arial"/>
              </a:rPr>
              <a:t>to  </a:t>
            </a:r>
            <a:r>
              <a:rPr sz="750" dirty="0">
                <a:latin typeface="Arial"/>
                <a:cs typeface="Arial"/>
              </a:rPr>
              <a:t>address acid mine  drainage; carbon  capture and</a:t>
            </a:r>
            <a:r>
              <a:rPr sz="750" spc="-114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storage.</a:t>
            </a:r>
            <a:endParaRPr sz="750">
              <a:latin typeface="Arial"/>
              <a:cs typeface="Arial"/>
            </a:endParaRPr>
          </a:p>
          <a:p>
            <a:pPr marL="100965" marR="53340" indent="-88900">
              <a:lnSpc>
                <a:spcPct val="100000"/>
              </a:lnSpc>
              <a:spcBef>
                <a:spcPts val="495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Manganese value  chain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development.</a:t>
            </a:r>
            <a:endParaRPr sz="750">
              <a:latin typeface="Arial"/>
              <a:cs typeface="Arial"/>
            </a:endParaRPr>
          </a:p>
          <a:p>
            <a:pPr marL="100965" marR="180975" indent="-88900">
              <a:lnSpc>
                <a:spcPct val="100000"/>
              </a:lnSpc>
              <a:spcBef>
                <a:spcPts val="500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Vanadium as a  strategic input</a:t>
            </a:r>
            <a:r>
              <a:rPr sz="750" spc="-1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to  </a:t>
            </a:r>
            <a:r>
              <a:rPr sz="750" dirty="0">
                <a:latin typeface="Arial"/>
                <a:cs typeface="Arial"/>
              </a:rPr>
              <a:t>energy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storage.</a:t>
            </a:r>
            <a:endParaRPr sz="750">
              <a:latin typeface="Arial"/>
              <a:cs typeface="Arial"/>
            </a:endParaRPr>
          </a:p>
          <a:p>
            <a:pPr marL="100965" marR="10795" indent="-88900">
              <a:lnSpc>
                <a:spcPct val="100000"/>
              </a:lnSpc>
              <a:spcBef>
                <a:spcPts val="509"/>
              </a:spcBef>
              <a:buChar char="•"/>
              <a:tabLst>
                <a:tab pos="101600" algn="l"/>
              </a:tabLst>
            </a:pPr>
            <a:r>
              <a:rPr sz="750" spc="-5" dirty="0">
                <a:latin typeface="Arial"/>
                <a:cs typeface="Arial"/>
              </a:rPr>
              <a:t>Development </a:t>
            </a:r>
            <a:r>
              <a:rPr sz="750" dirty="0">
                <a:latin typeface="Arial"/>
                <a:cs typeface="Arial"/>
              </a:rPr>
              <a:t>of  titanium </a:t>
            </a:r>
            <a:r>
              <a:rPr sz="750" spc="5" dirty="0">
                <a:latin typeface="Arial"/>
                <a:cs typeface="Arial"/>
              </a:rPr>
              <a:t>value</a:t>
            </a:r>
            <a:r>
              <a:rPr sz="750" spc="-1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chain,  </a:t>
            </a:r>
            <a:r>
              <a:rPr sz="750" spc="-5" dirty="0">
                <a:latin typeface="Arial"/>
                <a:cs typeface="Arial"/>
              </a:rPr>
              <a:t>especially </a:t>
            </a:r>
            <a:r>
              <a:rPr sz="750" dirty="0">
                <a:latin typeface="Arial"/>
                <a:cs typeface="Arial"/>
              </a:rPr>
              <a:t>titanium  dioxide.</a:t>
            </a:r>
            <a:endParaRPr sz="750">
              <a:latin typeface="Arial"/>
              <a:cs typeface="Arial"/>
            </a:endParaRPr>
          </a:p>
          <a:p>
            <a:pPr marL="100965" marR="84455" indent="-88900">
              <a:lnSpc>
                <a:spcPct val="100000"/>
              </a:lnSpc>
              <a:spcBef>
                <a:spcPts val="490"/>
              </a:spcBef>
              <a:buChar char="•"/>
              <a:tabLst>
                <a:tab pos="101600" algn="l"/>
              </a:tabLst>
            </a:pPr>
            <a:r>
              <a:rPr sz="750" dirty="0">
                <a:latin typeface="Arial"/>
                <a:cs typeface="Arial"/>
              </a:rPr>
              <a:t>Ferrochrome  production,  </a:t>
            </a:r>
            <a:r>
              <a:rPr sz="750" spc="-5" dirty="0">
                <a:latin typeface="Arial"/>
                <a:cs typeface="Arial"/>
              </a:rPr>
              <a:t>revitalising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chrome  </a:t>
            </a:r>
            <a:r>
              <a:rPr sz="750" spc="5" dirty="0">
                <a:latin typeface="Arial"/>
                <a:cs typeface="Arial"/>
              </a:rPr>
              <a:t>value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chain.</a:t>
            </a:r>
            <a:endParaRPr sz="750">
              <a:latin typeface="Arial"/>
              <a:cs typeface="Arial"/>
            </a:endParaRPr>
          </a:p>
          <a:p>
            <a:pPr marL="100965" marR="24765" indent="-88900" algn="just">
              <a:lnSpc>
                <a:spcPct val="100000"/>
              </a:lnSpc>
              <a:spcBef>
                <a:spcPts val="505"/>
              </a:spcBef>
              <a:buChar char="•"/>
              <a:tabLst>
                <a:tab pos="101600" algn="l"/>
              </a:tabLst>
            </a:pPr>
            <a:r>
              <a:rPr sz="750" spc="5" dirty="0">
                <a:latin typeface="Arial"/>
                <a:cs typeface="Arial"/>
              </a:rPr>
              <a:t>PGMs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beneficiation,  development </a:t>
            </a:r>
            <a:r>
              <a:rPr sz="750" dirty="0">
                <a:latin typeface="Arial"/>
                <a:cs typeface="Arial"/>
              </a:rPr>
              <a:t>of fuel  cell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industry.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1318" y="1919732"/>
            <a:ext cx="1008380" cy="3362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5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Fruit and vegetable  packaging &amp;</a:t>
            </a:r>
            <a:r>
              <a:rPr sz="750" spc="-1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canning.</a:t>
            </a:r>
            <a:endParaRPr sz="750">
              <a:latin typeface="Arial"/>
              <a:cs typeface="Arial"/>
            </a:endParaRPr>
          </a:p>
          <a:p>
            <a:pPr marL="85725" marR="425450" indent="-73660">
              <a:lnSpc>
                <a:spcPct val="100000"/>
              </a:lnSpc>
              <a:spcBef>
                <a:spcPts val="490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Fruit juice  proce</a:t>
            </a:r>
            <a:r>
              <a:rPr sz="750" spc="-10" dirty="0">
                <a:latin typeface="Arial"/>
                <a:cs typeface="Arial"/>
              </a:rPr>
              <a:t>s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spc="-15" dirty="0">
                <a:latin typeface="Arial"/>
                <a:cs typeface="Arial"/>
              </a:rPr>
              <a:t>i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-15" dirty="0">
                <a:latin typeface="Arial"/>
                <a:cs typeface="Arial"/>
              </a:rPr>
              <a:t>g</a:t>
            </a:r>
            <a:r>
              <a:rPr sz="750" dirty="0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 marL="85725" marR="130175" indent="-73660">
              <a:lnSpc>
                <a:spcPct val="100000"/>
              </a:lnSpc>
              <a:spcBef>
                <a:spcPts val="505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Processing of</a:t>
            </a:r>
            <a:r>
              <a:rPr sz="750" spc="-1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soy-  based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products.</a:t>
            </a:r>
            <a:endParaRPr sz="750">
              <a:latin typeface="Arial"/>
              <a:cs typeface="Arial"/>
            </a:endParaRPr>
          </a:p>
          <a:p>
            <a:pPr marL="85725" marR="78105" indent="-73660">
              <a:lnSpc>
                <a:spcPct val="100000"/>
              </a:lnSpc>
              <a:spcBef>
                <a:spcPts val="505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Processing of  organic,</a:t>
            </a:r>
            <a:r>
              <a:rPr sz="750" spc="-6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vegetarian,  </a:t>
            </a:r>
            <a:r>
              <a:rPr sz="750" dirty="0">
                <a:latin typeface="Arial"/>
                <a:cs typeface="Arial"/>
              </a:rPr>
              <a:t>dehydrated</a:t>
            </a:r>
            <a:r>
              <a:rPr sz="750" spc="-6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foods.</a:t>
            </a:r>
            <a:endParaRPr sz="7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495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Meat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processing.</a:t>
            </a:r>
            <a:endParaRPr sz="7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500"/>
              </a:spcBef>
              <a:buChar char="•"/>
              <a:tabLst>
                <a:tab pos="86360" algn="l"/>
              </a:tabLst>
            </a:pPr>
            <a:r>
              <a:rPr sz="750" spc="-5" dirty="0">
                <a:latin typeface="Arial"/>
                <a:cs typeface="Arial"/>
              </a:rPr>
              <a:t>Aquaculture.</a:t>
            </a:r>
            <a:endParaRPr sz="750">
              <a:latin typeface="Arial"/>
              <a:cs typeface="Arial"/>
            </a:endParaRPr>
          </a:p>
          <a:p>
            <a:pPr marL="85725" marR="130810" indent="-73660">
              <a:lnSpc>
                <a:spcPct val="100000"/>
              </a:lnSpc>
              <a:spcBef>
                <a:spcPts val="509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Expansion of</a:t>
            </a:r>
            <a:r>
              <a:rPr sz="750" spc="-1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dairy  </a:t>
            </a:r>
            <a:r>
              <a:rPr sz="750" spc="5" dirty="0">
                <a:latin typeface="Arial"/>
                <a:cs typeface="Arial"/>
              </a:rPr>
              <a:t>value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chain.</a:t>
            </a:r>
            <a:endParaRPr sz="750">
              <a:latin typeface="Arial"/>
              <a:cs typeface="Arial"/>
            </a:endParaRPr>
          </a:p>
          <a:p>
            <a:pPr marL="85725" marR="62865" indent="-73660">
              <a:lnSpc>
                <a:spcPct val="100000"/>
              </a:lnSpc>
              <a:spcBef>
                <a:spcPts val="490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High value</a:t>
            </a:r>
            <a:r>
              <a:rPr sz="750" spc="-1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additives  and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nutraceuticals.</a:t>
            </a:r>
            <a:endParaRPr sz="750">
              <a:latin typeface="Arial"/>
              <a:cs typeface="Arial"/>
            </a:endParaRPr>
          </a:p>
          <a:p>
            <a:pPr marL="85725" marR="334645" indent="-73660">
              <a:lnSpc>
                <a:spcPct val="100000"/>
              </a:lnSpc>
              <a:spcBef>
                <a:spcPts val="505"/>
              </a:spcBef>
              <a:buChar char="•"/>
              <a:tabLst>
                <a:tab pos="86360" algn="l"/>
              </a:tabLst>
            </a:pPr>
            <a:r>
              <a:rPr sz="750" spc="-5" dirty="0">
                <a:latin typeface="Arial"/>
                <a:cs typeface="Arial"/>
              </a:rPr>
              <a:t>Non-edible</a:t>
            </a:r>
            <a:r>
              <a:rPr sz="750" spc="-8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oil  </a:t>
            </a:r>
            <a:r>
              <a:rPr sz="750" spc="-5" dirty="0">
                <a:latin typeface="Arial"/>
                <a:cs typeface="Arial"/>
              </a:rPr>
              <a:t>processing.</a:t>
            </a:r>
            <a:endParaRPr sz="750">
              <a:latin typeface="Arial"/>
              <a:cs typeface="Arial"/>
            </a:endParaRPr>
          </a:p>
          <a:p>
            <a:pPr marL="85725" marR="101600" indent="-73660">
              <a:lnSpc>
                <a:spcPct val="100000"/>
              </a:lnSpc>
              <a:spcBef>
                <a:spcPts val="505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Crop production</a:t>
            </a:r>
            <a:r>
              <a:rPr sz="750" spc="-1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for  feedstock into bio-  fuels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processing.</a:t>
            </a:r>
            <a:endParaRPr sz="750">
              <a:latin typeface="Arial"/>
              <a:cs typeface="Arial"/>
            </a:endParaRPr>
          </a:p>
          <a:p>
            <a:pPr marL="85725" marR="33655" indent="-73660">
              <a:lnSpc>
                <a:spcPct val="100000"/>
              </a:lnSpc>
              <a:spcBef>
                <a:spcPts val="495"/>
              </a:spcBef>
              <a:buChar char="•"/>
              <a:tabLst>
                <a:tab pos="86360" algn="l"/>
              </a:tabLst>
            </a:pPr>
            <a:r>
              <a:rPr sz="750" dirty="0">
                <a:latin typeface="Arial"/>
                <a:cs typeface="Arial"/>
              </a:rPr>
              <a:t>Indigenous plant</a:t>
            </a:r>
            <a:r>
              <a:rPr sz="750" spc="-1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and  </a:t>
            </a:r>
            <a:r>
              <a:rPr sz="750" spc="-5" dirty="0">
                <a:latin typeface="Arial"/>
                <a:cs typeface="Arial"/>
              </a:rPr>
              <a:t>flower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growing.</a:t>
            </a:r>
            <a:endParaRPr sz="7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Arial"/>
                <a:cs typeface="Arial"/>
              </a:rPr>
              <a:t>Source: Invest</a:t>
            </a:r>
            <a:r>
              <a:rPr sz="850" spc="-14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SA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65860" y="920496"/>
            <a:ext cx="1019810" cy="911860"/>
            <a:chOff x="1165860" y="920496"/>
            <a:chExt cx="1019810" cy="911860"/>
          </a:xfrm>
        </p:grpSpPr>
        <p:sp>
          <p:nvSpPr>
            <p:cNvPr id="26" name="object 26"/>
            <p:cNvSpPr/>
            <p:nvPr/>
          </p:nvSpPr>
          <p:spPr>
            <a:xfrm>
              <a:off x="1178814" y="933450"/>
              <a:ext cx="993775" cy="885825"/>
            </a:xfrm>
            <a:custGeom>
              <a:avLst/>
              <a:gdLst/>
              <a:ahLst/>
              <a:cxnLst/>
              <a:rect l="l" t="t" r="r" b="b"/>
              <a:pathLst>
                <a:path w="993775" h="885825">
                  <a:moveTo>
                    <a:pt x="894334" y="0"/>
                  </a:moveTo>
                  <a:lnTo>
                    <a:pt x="99314" y="0"/>
                  </a:lnTo>
                  <a:lnTo>
                    <a:pt x="60666" y="6955"/>
                  </a:lnTo>
                  <a:lnTo>
                    <a:pt x="29097" y="25923"/>
                  </a:lnTo>
                  <a:lnTo>
                    <a:pt x="7807" y="54060"/>
                  </a:lnTo>
                  <a:lnTo>
                    <a:pt x="0" y="88519"/>
                  </a:lnTo>
                  <a:lnTo>
                    <a:pt x="0" y="796925"/>
                  </a:lnTo>
                  <a:lnTo>
                    <a:pt x="7807" y="831383"/>
                  </a:lnTo>
                  <a:lnTo>
                    <a:pt x="29097" y="859520"/>
                  </a:lnTo>
                  <a:lnTo>
                    <a:pt x="60666" y="878488"/>
                  </a:lnTo>
                  <a:lnTo>
                    <a:pt x="99314" y="885444"/>
                  </a:lnTo>
                  <a:lnTo>
                    <a:pt x="894334" y="885444"/>
                  </a:lnTo>
                  <a:lnTo>
                    <a:pt x="932997" y="878488"/>
                  </a:lnTo>
                  <a:lnTo>
                    <a:pt x="964565" y="859520"/>
                  </a:lnTo>
                  <a:lnTo>
                    <a:pt x="985845" y="831383"/>
                  </a:lnTo>
                  <a:lnTo>
                    <a:pt x="993648" y="796925"/>
                  </a:lnTo>
                  <a:lnTo>
                    <a:pt x="993648" y="88519"/>
                  </a:lnTo>
                  <a:lnTo>
                    <a:pt x="985845" y="54060"/>
                  </a:lnTo>
                  <a:lnTo>
                    <a:pt x="964565" y="25923"/>
                  </a:lnTo>
                  <a:lnTo>
                    <a:pt x="932997" y="6955"/>
                  </a:lnTo>
                  <a:lnTo>
                    <a:pt x="894334" y="0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78814" y="933450"/>
              <a:ext cx="993775" cy="885825"/>
            </a:xfrm>
            <a:custGeom>
              <a:avLst/>
              <a:gdLst/>
              <a:ahLst/>
              <a:cxnLst/>
              <a:rect l="l" t="t" r="r" b="b"/>
              <a:pathLst>
                <a:path w="993775" h="885825">
                  <a:moveTo>
                    <a:pt x="0" y="88519"/>
                  </a:moveTo>
                  <a:lnTo>
                    <a:pt x="7807" y="54060"/>
                  </a:lnTo>
                  <a:lnTo>
                    <a:pt x="29097" y="25923"/>
                  </a:lnTo>
                  <a:lnTo>
                    <a:pt x="60666" y="6955"/>
                  </a:lnTo>
                  <a:lnTo>
                    <a:pt x="99314" y="0"/>
                  </a:lnTo>
                  <a:lnTo>
                    <a:pt x="894334" y="0"/>
                  </a:lnTo>
                  <a:lnTo>
                    <a:pt x="932997" y="6955"/>
                  </a:lnTo>
                  <a:lnTo>
                    <a:pt x="964565" y="25923"/>
                  </a:lnTo>
                  <a:lnTo>
                    <a:pt x="985845" y="54060"/>
                  </a:lnTo>
                  <a:lnTo>
                    <a:pt x="993648" y="88519"/>
                  </a:lnTo>
                  <a:lnTo>
                    <a:pt x="993648" y="796925"/>
                  </a:lnTo>
                  <a:lnTo>
                    <a:pt x="985845" y="831383"/>
                  </a:lnTo>
                  <a:lnTo>
                    <a:pt x="964565" y="859520"/>
                  </a:lnTo>
                  <a:lnTo>
                    <a:pt x="932997" y="878488"/>
                  </a:lnTo>
                  <a:lnTo>
                    <a:pt x="894334" y="885444"/>
                  </a:lnTo>
                  <a:lnTo>
                    <a:pt x="99314" y="885444"/>
                  </a:lnTo>
                  <a:lnTo>
                    <a:pt x="60666" y="878488"/>
                  </a:lnTo>
                  <a:lnTo>
                    <a:pt x="29097" y="859520"/>
                  </a:lnTo>
                  <a:lnTo>
                    <a:pt x="7807" y="831383"/>
                  </a:lnTo>
                  <a:lnTo>
                    <a:pt x="0" y="796925"/>
                  </a:lnTo>
                  <a:lnTo>
                    <a:pt x="0" y="885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33322" y="1157478"/>
            <a:ext cx="883919" cy="415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2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Agriculture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and  agro-  processing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86583" y="920496"/>
            <a:ext cx="1019810" cy="911860"/>
            <a:chOff x="2386583" y="920496"/>
            <a:chExt cx="1019810" cy="911860"/>
          </a:xfrm>
        </p:grpSpPr>
        <p:sp>
          <p:nvSpPr>
            <p:cNvPr id="30" name="object 30"/>
            <p:cNvSpPr/>
            <p:nvPr/>
          </p:nvSpPr>
          <p:spPr>
            <a:xfrm>
              <a:off x="2399537" y="933450"/>
              <a:ext cx="993775" cy="885825"/>
            </a:xfrm>
            <a:custGeom>
              <a:avLst/>
              <a:gdLst/>
              <a:ahLst/>
              <a:cxnLst/>
              <a:rect l="l" t="t" r="r" b="b"/>
              <a:pathLst>
                <a:path w="993775" h="885825">
                  <a:moveTo>
                    <a:pt x="894334" y="0"/>
                  </a:moveTo>
                  <a:lnTo>
                    <a:pt x="99313" y="0"/>
                  </a:lnTo>
                  <a:lnTo>
                    <a:pt x="60650" y="6955"/>
                  </a:lnTo>
                  <a:lnTo>
                    <a:pt x="29082" y="25923"/>
                  </a:lnTo>
                  <a:lnTo>
                    <a:pt x="7802" y="54060"/>
                  </a:lnTo>
                  <a:lnTo>
                    <a:pt x="0" y="88519"/>
                  </a:lnTo>
                  <a:lnTo>
                    <a:pt x="0" y="796925"/>
                  </a:lnTo>
                  <a:lnTo>
                    <a:pt x="7802" y="831383"/>
                  </a:lnTo>
                  <a:lnTo>
                    <a:pt x="29082" y="859520"/>
                  </a:lnTo>
                  <a:lnTo>
                    <a:pt x="60650" y="878488"/>
                  </a:lnTo>
                  <a:lnTo>
                    <a:pt x="99313" y="885444"/>
                  </a:lnTo>
                  <a:lnTo>
                    <a:pt x="894334" y="885444"/>
                  </a:lnTo>
                  <a:lnTo>
                    <a:pt x="932997" y="878488"/>
                  </a:lnTo>
                  <a:lnTo>
                    <a:pt x="964564" y="859520"/>
                  </a:lnTo>
                  <a:lnTo>
                    <a:pt x="985845" y="831383"/>
                  </a:lnTo>
                  <a:lnTo>
                    <a:pt x="993648" y="796925"/>
                  </a:lnTo>
                  <a:lnTo>
                    <a:pt x="993648" y="88519"/>
                  </a:lnTo>
                  <a:lnTo>
                    <a:pt x="985845" y="54060"/>
                  </a:lnTo>
                  <a:lnTo>
                    <a:pt x="964564" y="25923"/>
                  </a:lnTo>
                  <a:lnTo>
                    <a:pt x="932997" y="6955"/>
                  </a:lnTo>
                  <a:lnTo>
                    <a:pt x="89433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99537" y="933450"/>
              <a:ext cx="993775" cy="885825"/>
            </a:xfrm>
            <a:custGeom>
              <a:avLst/>
              <a:gdLst/>
              <a:ahLst/>
              <a:cxnLst/>
              <a:rect l="l" t="t" r="r" b="b"/>
              <a:pathLst>
                <a:path w="993775" h="885825">
                  <a:moveTo>
                    <a:pt x="0" y="88519"/>
                  </a:moveTo>
                  <a:lnTo>
                    <a:pt x="7802" y="54060"/>
                  </a:lnTo>
                  <a:lnTo>
                    <a:pt x="29082" y="25923"/>
                  </a:lnTo>
                  <a:lnTo>
                    <a:pt x="60650" y="6955"/>
                  </a:lnTo>
                  <a:lnTo>
                    <a:pt x="99313" y="0"/>
                  </a:lnTo>
                  <a:lnTo>
                    <a:pt x="894334" y="0"/>
                  </a:lnTo>
                  <a:lnTo>
                    <a:pt x="932997" y="6955"/>
                  </a:lnTo>
                  <a:lnTo>
                    <a:pt x="964564" y="25923"/>
                  </a:lnTo>
                  <a:lnTo>
                    <a:pt x="985845" y="54060"/>
                  </a:lnTo>
                  <a:lnTo>
                    <a:pt x="993648" y="88519"/>
                  </a:lnTo>
                  <a:lnTo>
                    <a:pt x="993648" y="796925"/>
                  </a:lnTo>
                  <a:lnTo>
                    <a:pt x="985845" y="831383"/>
                  </a:lnTo>
                  <a:lnTo>
                    <a:pt x="964564" y="859520"/>
                  </a:lnTo>
                  <a:lnTo>
                    <a:pt x="932997" y="878488"/>
                  </a:lnTo>
                  <a:lnTo>
                    <a:pt x="894334" y="885444"/>
                  </a:lnTo>
                  <a:lnTo>
                    <a:pt x="99313" y="885444"/>
                  </a:lnTo>
                  <a:lnTo>
                    <a:pt x="60650" y="878488"/>
                  </a:lnTo>
                  <a:lnTo>
                    <a:pt x="29082" y="859520"/>
                  </a:lnTo>
                  <a:lnTo>
                    <a:pt x="7802" y="831383"/>
                  </a:lnTo>
                  <a:lnTo>
                    <a:pt x="0" y="796925"/>
                  </a:lnTo>
                  <a:lnTo>
                    <a:pt x="0" y="885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528061" y="1157478"/>
            <a:ext cx="736600" cy="415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1905" algn="ctr">
              <a:lnSpc>
                <a:spcPct val="91700"/>
              </a:lnSpc>
              <a:spcBef>
                <a:spcPts val="2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Mining and  minerals 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iciat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49755" y="5354218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888888"/>
                </a:solidFill>
                <a:latin typeface="Carlito"/>
                <a:cs typeface="Carlito"/>
              </a:rPr>
              <a:t>5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01128" y="4989576"/>
            <a:ext cx="1254252" cy="402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678" y="3244976"/>
            <a:ext cx="1773555" cy="1740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5" dirty="0">
                <a:latin typeface="Arial"/>
                <a:cs typeface="Arial"/>
              </a:rPr>
              <a:t>Western Cape:</a:t>
            </a:r>
            <a:endParaRPr sz="11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Tourism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Financial and business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services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Transport and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logistics</a:t>
            </a:r>
            <a:endParaRPr sz="900">
              <a:latin typeface="Arial"/>
              <a:cs typeface="Arial"/>
            </a:endParaRPr>
          </a:p>
          <a:p>
            <a:pPr marL="85725" marR="5080" indent="-73660">
              <a:lnSpc>
                <a:spcPct val="102200"/>
              </a:lnSpc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Information and communications  technology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Agriculture and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Fisheries and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aquaculture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Petrochemicals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Basic iron and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steel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Clothing and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textiles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Renewable energy (solar,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wind)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5390" y="2097150"/>
            <a:ext cx="1741805" cy="90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5" dirty="0">
                <a:latin typeface="Arial"/>
                <a:cs typeface="Arial"/>
              </a:rPr>
              <a:t>Northern</a:t>
            </a:r>
            <a:r>
              <a:rPr sz="1150" b="1" spc="-10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Cape:</a:t>
            </a:r>
            <a:endParaRPr sz="11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Agriculture and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Fisheries and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aquaculture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Renewable energy (solar,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wind)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Jewellery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manufacturing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390" y="869950"/>
            <a:ext cx="1741805" cy="10426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5" dirty="0">
                <a:latin typeface="Arial"/>
                <a:cs typeface="Arial"/>
              </a:rPr>
              <a:t>North</a:t>
            </a:r>
            <a:r>
              <a:rPr sz="1150" b="1" spc="-5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West:</a:t>
            </a:r>
            <a:endParaRPr sz="11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Agriculture and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Tourism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Metal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Machinery and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equipment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Renewable energy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(solar)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0526" y="858138"/>
            <a:ext cx="1052830" cy="1181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dirty="0">
                <a:latin typeface="Arial"/>
                <a:cs typeface="Arial"/>
              </a:rPr>
              <a:t>Limpopo:</a:t>
            </a:r>
            <a:endParaRPr sz="11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Fertilisers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Tourism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Agriculture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  <a:p>
            <a:pPr marL="85725" marR="5080" indent="-73660">
              <a:lnSpc>
                <a:spcPct val="101099"/>
              </a:lnSpc>
              <a:spcBef>
                <a:spcPts val="1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Energy, including  renewables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(solar)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5550" y="854201"/>
            <a:ext cx="1742439" cy="1181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5" dirty="0">
                <a:latin typeface="Arial"/>
                <a:cs typeface="Arial"/>
              </a:rPr>
              <a:t>Mpumalanga:</a:t>
            </a:r>
            <a:endParaRPr sz="1150">
              <a:latin typeface="Arial"/>
              <a:cs typeface="Arial"/>
            </a:endParaRPr>
          </a:p>
          <a:p>
            <a:pPr marL="85725" indent="-73660" algn="just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  <a:p>
            <a:pPr marL="85725" indent="-73660" algn="just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Tourism</a:t>
            </a:r>
            <a:endParaRPr sz="900">
              <a:latin typeface="Arial"/>
              <a:cs typeface="Arial"/>
            </a:endParaRPr>
          </a:p>
          <a:p>
            <a:pPr marL="85725" marR="306070" indent="-73660" algn="just">
              <a:lnSpc>
                <a:spcPts val="111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spc="-5" dirty="0">
                <a:latin typeface="Arial"/>
                <a:cs typeface="Arial"/>
              </a:rPr>
              <a:t>Forestry, </a:t>
            </a:r>
            <a:r>
              <a:rPr sz="900" dirty="0">
                <a:latin typeface="Arial"/>
                <a:cs typeface="Arial"/>
              </a:rPr>
              <a:t>paper and paper  products, </a:t>
            </a:r>
            <a:r>
              <a:rPr sz="900" spc="-5" dirty="0">
                <a:latin typeface="Arial"/>
                <a:cs typeface="Arial"/>
              </a:rPr>
              <a:t>wood </a:t>
            </a:r>
            <a:r>
              <a:rPr sz="900" dirty="0">
                <a:latin typeface="Arial"/>
                <a:cs typeface="Arial"/>
              </a:rPr>
              <a:t>and </a:t>
            </a:r>
            <a:r>
              <a:rPr sz="900" spc="-5" dirty="0">
                <a:latin typeface="Arial"/>
                <a:cs typeface="Arial"/>
              </a:rPr>
              <a:t>wood 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  <a:p>
            <a:pPr marL="85725" indent="-73660" algn="just">
              <a:lnSpc>
                <a:spcPts val="1050"/>
              </a:lnSpc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Agriculture and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  <a:p>
            <a:pPr marL="85725" indent="-73660" algn="just">
              <a:lnSpc>
                <a:spcPct val="100000"/>
              </a:lnSpc>
              <a:spcBef>
                <a:spcPts val="1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Metal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5501" y="871219"/>
            <a:ext cx="2063114" cy="1741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dirty="0">
                <a:latin typeface="Arial"/>
                <a:cs typeface="Arial"/>
              </a:rPr>
              <a:t>Gauteng:</a:t>
            </a:r>
            <a:endParaRPr sz="115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Financial and business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services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Information and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communications</a:t>
            </a:r>
            <a:endParaRPr sz="9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latin typeface="Arial"/>
                <a:cs typeface="Arial"/>
              </a:rPr>
              <a:t>technology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Transport and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logistics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Basic iron and steel, steel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Fabricated metal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10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Motor vehicles, parts and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accessories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Appliances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Machinery and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equipment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1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Chemical products,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pharmaceuticals</a:t>
            </a:r>
            <a:endParaRPr sz="900">
              <a:latin typeface="Arial"/>
              <a:cs typeface="Arial"/>
            </a:endParaRPr>
          </a:p>
          <a:p>
            <a:pPr marL="108585" indent="-96520">
              <a:lnSpc>
                <a:spcPct val="100000"/>
              </a:lnSpc>
              <a:spcBef>
                <a:spcPts val="25"/>
              </a:spcBef>
              <a:buChar char="•"/>
              <a:tabLst>
                <a:tab pos="109220" algn="l"/>
              </a:tabLst>
            </a:pPr>
            <a:r>
              <a:rPr sz="900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4820" y="4202683"/>
            <a:ext cx="1742439" cy="9023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b="1" spc="5" dirty="0">
                <a:latin typeface="Arial"/>
                <a:cs typeface="Arial"/>
              </a:rPr>
              <a:t>Free</a:t>
            </a:r>
            <a:r>
              <a:rPr sz="1150" b="1" spc="-5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State:</a:t>
            </a:r>
            <a:endParaRPr sz="11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Agriculture and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Petrochemicals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Machinery and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equipment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Tourism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0475" y="3985005"/>
            <a:ext cx="2040255" cy="1181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5" dirty="0">
                <a:latin typeface="Arial"/>
                <a:cs typeface="Arial"/>
              </a:rPr>
              <a:t>Eastern</a:t>
            </a:r>
            <a:r>
              <a:rPr sz="1150" b="1" spc="-5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Cape:</a:t>
            </a:r>
            <a:endParaRPr sz="11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3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Motor vehicles, parts and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accessories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0"/>
              </a:spcBef>
              <a:buChar char="•"/>
              <a:tabLst>
                <a:tab pos="86360" algn="l"/>
              </a:tabLst>
            </a:pPr>
            <a:r>
              <a:rPr sz="900" spc="-5" dirty="0">
                <a:latin typeface="Arial"/>
                <a:cs typeface="Arial"/>
              </a:rPr>
              <a:t>Forestry, wood </a:t>
            </a:r>
            <a:r>
              <a:rPr sz="900" dirty="0">
                <a:latin typeface="Arial"/>
                <a:cs typeface="Arial"/>
              </a:rPr>
              <a:t>and </a:t>
            </a:r>
            <a:r>
              <a:rPr sz="900" spc="-5" dirty="0">
                <a:latin typeface="Arial"/>
                <a:cs typeface="Arial"/>
              </a:rPr>
              <a:t>wood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Clothing and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textiles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Pharmaceuticals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Leather and leather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Tourism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Renewable energy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(wind)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8151" y="2225167"/>
            <a:ext cx="1934210" cy="1740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5" dirty="0">
                <a:latin typeface="Arial"/>
                <a:cs typeface="Arial"/>
              </a:rPr>
              <a:t>KwaZulu-Natal:</a:t>
            </a:r>
            <a:endParaRPr sz="115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Transport and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logistics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Tourism</a:t>
            </a:r>
            <a:endParaRPr sz="900">
              <a:latin typeface="Arial"/>
              <a:cs typeface="Arial"/>
            </a:endParaRPr>
          </a:p>
          <a:p>
            <a:pPr marL="85725" marR="542925" indent="-73660">
              <a:lnSpc>
                <a:spcPts val="1100"/>
              </a:lnSpc>
              <a:spcBef>
                <a:spcPts val="3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Motor vehicles, parts and  accessories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ts val="1070"/>
              </a:lnSpc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Petrochemicals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Aluminium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0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Clothing and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textiles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Machinery and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equipment</a:t>
            </a:r>
            <a:endParaRPr sz="90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25"/>
              </a:spcBef>
              <a:buChar char="•"/>
              <a:tabLst>
                <a:tab pos="86360" algn="l"/>
              </a:tabLst>
            </a:pPr>
            <a:r>
              <a:rPr sz="900" dirty="0">
                <a:latin typeface="Arial"/>
                <a:cs typeface="Arial"/>
              </a:rPr>
              <a:t>Agriculture and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agro-processing</a:t>
            </a:r>
            <a:endParaRPr sz="900">
              <a:latin typeface="Arial"/>
              <a:cs typeface="Arial"/>
            </a:endParaRPr>
          </a:p>
          <a:p>
            <a:pPr marL="85725" marR="5080" indent="-73660">
              <a:lnSpc>
                <a:spcPts val="1100"/>
              </a:lnSpc>
              <a:spcBef>
                <a:spcPts val="35"/>
              </a:spcBef>
              <a:buChar char="•"/>
              <a:tabLst>
                <a:tab pos="86360" algn="l"/>
              </a:tabLst>
            </a:pPr>
            <a:r>
              <a:rPr sz="900" spc="-5" dirty="0">
                <a:latin typeface="Arial"/>
                <a:cs typeface="Arial"/>
              </a:rPr>
              <a:t>Forestry, </a:t>
            </a:r>
            <a:r>
              <a:rPr sz="900" dirty="0">
                <a:latin typeface="Arial"/>
                <a:cs typeface="Arial"/>
              </a:rPr>
              <a:t>pulp and paper, </a:t>
            </a:r>
            <a:r>
              <a:rPr sz="900" spc="-5" dirty="0">
                <a:latin typeface="Arial"/>
                <a:cs typeface="Arial"/>
              </a:rPr>
              <a:t>wood </a:t>
            </a:r>
            <a:r>
              <a:rPr sz="900" dirty="0">
                <a:latin typeface="Arial"/>
                <a:cs typeface="Arial"/>
              </a:rPr>
              <a:t>and  </a:t>
            </a:r>
            <a:r>
              <a:rPr sz="900" spc="-5" dirty="0">
                <a:latin typeface="Arial"/>
                <a:cs typeface="Arial"/>
              </a:rPr>
              <a:t>wood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products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1339" y="2090927"/>
            <a:ext cx="2773680" cy="2154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2024" y="5222544"/>
            <a:ext cx="2185670" cy="309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015"/>
              </a:lnSpc>
              <a:spcBef>
                <a:spcPts val="125"/>
              </a:spcBef>
            </a:pPr>
            <a:r>
              <a:rPr sz="850" spc="10" dirty="0">
                <a:latin typeface="Arial"/>
                <a:cs typeface="Arial"/>
              </a:rPr>
              <a:t>Source: </a:t>
            </a:r>
            <a:r>
              <a:rPr sz="850" spc="5" dirty="0">
                <a:latin typeface="Arial"/>
                <a:cs typeface="Arial"/>
              </a:rPr>
              <a:t>Industrial </a:t>
            </a:r>
            <a:r>
              <a:rPr sz="850" spc="10" dirty="0">
                <a:latin typeface="Arial"/>
                <a:cs typeface="Arial"/>
              </a:rPr>
              <a:t>Development</a:t>
            </a:r>
            <a:r>
              <a:rPr sz="850" spc="-7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Corporation</a:t>
            </a:r>
            <a:endParaRPr sz="85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sz="1000" spc="-5" dirty="0">
                <a:solidFill>
                  <a:srgbClr val="888888"/>
                </a:solidFill>
                <a:latin typeface="Carlito"/>
                <a:cs typeface="Carlito"/>
              </a:rPr>
              <a:t>6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04316" y="132587"/>
            <a:ext cx="7366000" cy="742315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18034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1420"/>
              </a:spcBef>
            </a:pPr>
            <a:r>
              <a:rPr sz="2400" spc="-5" dirty="0">
                <a:latin typeface="Arial"/>
                <a:cs typeface="Arial"/>
              </a:rPr>
              <a:t>Sectoral strengths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South </a:t>
            </a:r>
            <a:r>
              <a:rPr sz="2400" spc="-15" dirty="0">
                <a:latin typeface="Arial"/>
                <a:cs typeface="Arial"/>
              </a:rPr>
              <a:t>Africa’s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provinces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33131" y="5033771"/>
            <a:ext cx="1254252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1" y="2015693"/>
            <a:ext cx="4303776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chemeClr val="tx1"/>
                </a:solidFill>
                <a:latin typeface="Arial Black"/>
                <a:cs typeface="Arial Black"/>
              </a:rPr>
              <a:t>GR</a:t>
            </a:r>
            <a:r>
              <a:rPr lang="en-ZA" sz="5400" b="1" spc="-5" dirty="0">
                <a:solidFill>
                  <a:schemeClr val="tx1"/>
                </a:solidFill>
                <a:latin typeface="Arial Black"/>
                <a:cs typeface="Arial Black"/>
              </a:rPr>
              <a:t>EEN ENERGY</a:t>
            </a:r>
            <a:r>
              <a:rPr sz="5400" b="1" spc="-5" dirty="0">
                <a:solidFill>
                  <a:schemeClr val="tx1"/>
                </a:solidFill>
                <a:latin typeface="Arial Black"/>
                <a:cs typeface="Arial Black"/>
              </a:rPr>
              <a:t>  </a:t>
            </a:r>
            <a:r>
              <a:rPr sz="5400" b="0" spc="-5" dirty="0">
                <a:solidFill>
                  <a:srgbClr val="FFFFFF"/>
                </a:solidFill>
                <a:latin typeface="Arial Black"/>
                <a:cs typeface="Arial Black"/>
              </a:rPr>
              <a:t>ENE</a:t>
            </a:r>
            <a:r>
              <a:rPr sz="5400" b="0" spc="-10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5400" b="0" dirty="0">
                <a:solidFill>
                  <a:srgbClr val="FFFFFF"/>
                </a:solidFill>
                <a:latin typeface="Arial Black"/>
                <a:cs typeface="Arial Black"/>
              </a:rPr>
              <a:t>GY</a:t>
            </a:r>
            <a:endParaRPr sz="5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8876" y="5058155"/>
            <a:ext cx="1761744" cy="387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84902" y="4562586"/>
            <a:ext cx="406055" cy="13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7671" y="4523943"/>
            <a:ext cx="3867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dirty="0">
                <a:solidFill>
                  <a:srgbClr val="0D0D0D"/>
                </a:solidFill>
                <a:latin typeface="Carlito"/>
                <a:cs typeface="Carlito"/>
              </a:rPr>
              <a:t>In</a:t>
            </a:r>
            <a:r>
              <a:rPr sz="800" i="1" spc="10" dirty="0">
                <a:solidFill>
                  <a:srgbClr val="0D0D0D"/>
                </a:solidFill>
                <a:latin typeface="Carlito"/>
                <a:cs typeface="Carlito"/>
              </a:rPr>
              <a:t>vestSA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2212" y="201168"/>
            <a:ext cx="8598535" cy="764540"/>
            <a:chOff x="172212" y="201168"/>
            <a:chExt cx="8598535" cy="764540"/>
          </a:xfrm>
        </p:grpSpPr>
        <p:sp>
          <p:nvSpPr>
            <p:cNvPr id="6" name="object 6"/>
            <p:cNvSpPr/>
            <p:nvPr/>
          </p:nvSpPr>
          <p:spPr>
            <a:xfrm>
              <a:off x="172212" y="201168"/>
              <a:ext cx="8598535" cy="739140"/>
            </a:xfrm>
            <a:custGeom>
              <a:avLst/>
              <a:gdLst/>
              <a:ahLst/>
              <a:cxnLst/>
              <a:rect l="l" t="t" r="r" b="b"/>
              <a:pathLst>
                <a:path w="8598535" h="739140">
                  <a:moveTo>
                    <a:pt x="8598408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8598408" y="739139"/>
                  </a:lnTo>
                  <a:lnTo>
                    <a:pt x="8598408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7060" y="288036"/>
              <a:ext cx="2669286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212" y="201168"/>
            <a:ext cx="8598535" cy="73914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2400" spc="-5" dirty="0"/>
              <a:t>The Energy</a:t>
            </a:r>
            <a:r>
              <a:rPr sz="2400" spc="-20" dirty="0"/>
              <a:t> </a:t>
            </a:r>
            <a:r>
              <a:rPr sz="2400" spc="-5" dirty="0"/>
              <a:t>Sector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6923913" y="3582415"/>
            <a:ext cx="1191260" cy="4165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295"/>
              </a:spcBef>
            </a:pPr>
            <a:r>
              <a:rPr sz="1350" b="1" spc="-10" dirty="0">
                <a:latin typeface="Carlito"/>
                <a:cs typeface="Carlito"/>
              </a:rPr>
              <a:t>Related </a:t>
            </a:r>
            <a:r>
              <a:rPr sz="1350" b="1" spc="-5" dirty="0">
                <a:latin typeface="Carlito"/>
                <a:cs typeface="Carlito"/>
              </a:rPr>
              <a:t>areas</a:t>
            </a:r>
            <a:r>
              <a:rPr sz="1350" b="1" spc="-114" dirty="0">
                <a:latin typeface="Carlito"/>
                <a:cs typeface="Carlito"/>
              </a:rPr>
              <a:t> </a:t>
            </a:r>
            <a:r>
              <a:rPr sz="1350" b="1" dirty="0">
                <a:latin typeface="Carlito"/>
                <a:cs typeface="Carlito"/>
              </a:rPr>
              <a:t>eg  </a:t>
            </a:r>
            <a:r>
              <a:rPr sz="1350" b="1" spc="-10" dirty="0">
                <a:latin typeface="Carlito"/>
                <a:cs typeface="Carlito"/>
              </a:rPr>
              <a:t>hydrogen;</a:t>
            </a:r>
            <a:r>
              <a:rPr sz="1350" b="1" spc="-55" dirty="0">
                <a:latin typeface="Carlito"/>
                <a:cs typeface="Carlito"/>
              </a:rPr>
              <a:t> </a:t>
            </a:r>
            <a:r>
              <a:rPr sz="1350" b="1" spc="-20" dirty="0">
                <a:latin typeface="Carlito"/>
                <a:cs typeface="Carlito"/>
              </a:rPr>
              <a:t>EVs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709" y="3800983"/>
            <a:ext cx="1881505" cy="6032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65"/>
              </a:spcBef>
            </a:pPr>
            <a:r>
              <a:rPr sz="1350" b="1" dirty="0">
                <a:latin typeface="Carlito"/>
                <a:cs typeface="Carlito"/>
              </a:rPr>
              <a:t>Utility </a:t>
            </a:r>
            <a:r>
              <a:rPr sz="1350" b="1" spc="-5" dirty="0">
                <a:latin typeface="Carlito"/>
                <a:cs typeface="Carlito"/>
              </a:rPr>
              <a:t>scale renewable  energy </a:t>
            </a:r>
            <a:r>
              <a:rPr sz="1350" b="1" dirty="0">
                <a:latin typeface="Carlito"/>
                <a:cs typeface="Carlito"/>
              </a:rPr>
              <a:t>(public and</a:t>
            </a:r>
            <a:r>
              <a:rPr sz="1350" b="1" spc="-114" dirty="0">
                <a:latin typeface="Carlito"/>
                <a:cs typeface="Carlito"/>
              </a:rPr>
              <a:t> </a:t>
            </a:r>
            <a:r>
              <a:rPr sz="1350" b="1" spc="-10" dirty="0">
                <a:latin typeface="Carlito"/>
                <a:cs typeface="Carlito"/>
              </a:rPr>
              <a:t>private  </a:t>
            </a:r>
            <a:r>
              <a:rPr sz="1350" b="1" spc="-5" dirty="0">
                <a:latin typeface="Carlito"/>
                <a:cs typeface="Carlito"/>
              </a:rPr>
              <a:t>sector)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2201" y="1617979"/>
            <a:ext cx="10725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rlito"/>
                <a:cs typeface="Carlito"/>
              </a:rPr>
              <a:t>Energy</a:t>
            </a:r>
            <a:r>
              <a:rPr sz="1350" b="1" spc="-105" dirty="0">
                <a:latin typeface="Carlito"/>
                <a:cs typeface="Carlito"/>
              </a:rPr>
              <a:t> </a:t>
            </a:r>
            <a:r>
              <a:rPr sz="1350" b="1" spc="-10" dirty="0">
                <a:latin typeface="Carlito"/>
                <a:cs typeface="Carlito"/>
              </a:rPr>
              <a:t>storage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800" y="1627759"/>
            <a:ext cx="212725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rlito"/>
                <a:cs typeface="Carlito"/>
              </a:rPr>
              <a:t>Embedded</a:t>
            </a:r>
            <a:r>
              <a:rPr sz="1350" b="1" spc="-55" dirty="0">
                <a:latin typeface="Carlito"/>
                <a:cs typeface="Carlito"/>
              </a:rPr>
              <a:t> </a:t>
            </a:r>
            <a:r>
              <a:rPr sz="1350" b="1" spc="-10" dirty="0">
                <a:latin typeface="Carlito"/>
                <a:cs typeface="Carlito"/>
              </a:rPr>
              <a:t>generation:</a:t>
            </a:r>
            <a:endParaRPr sz="13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350" spc="-5" dirty="0">
                <a:latin typeface="Carlito"/>
                <a:cs typeface="Carlito"/>
              </a:rPr>
              <a:t>New regulations </a:t>
            </a:r>
            <a:r>
              <a:rPr sz="1350" spc="-10" dirty="0">
                <a:latin typeface="Carlito"/>
                <a:cs typeface="Carlito"/>
              </a:rPr>
              <a:t>for </a:t>
            </a:r>
            <a:r>
              <a:rPr sz="1350" spc="-5" dirty="0">
                <a:latin typeface="Carlito"/>
                <a:cs typeface="Carlito"/>
              </a:rPr>
              <a:t>uncapped  self-generation</a:t>
            </a:r>
            <a:endParaRPr sz="135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95144" y="1123188"/>
            <a:ext cx="4569460" cy="3137535"/>
            <a:chOff x="2295144" y="1123188"/>
            <a:chExt cx="4569460" cy="3137535"/>
          </a:xfrm>
        </p:grpSpPr>
        <p:sp>
          <p:nvSpPr>
            <p:cNvPr id="14" name="object 14"/>
            <p:cNvSpPr/>
            <p:nvPr/>
          </p:nvSpPr>
          <p:spPr>
            <a:xfrm>
              <a:off x="3174481" y="1555984"/>
              <a:ext cx="2657876" cy="21443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8019" y="1566672"/>
              <a:ext cx="2595372" cy="20817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80716" y="1123188"/>
              <a:ext cx="3611879" cy="30693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23388" y="1147064"/>
              <a:ext cx="3531235" cy="2984500"/>
            </a:xfrm>
            <a:custGeom>
              <a:avLst/>
              <a:gdLst/>
              <a:ahLst/>
              <a:cxnLst/>
              <a:rect l="l" t="t" r="r" b="b"/>
              <a:pathLst>
                <a:path w="3531235" h="2984500">
                  <a:moveTo>
                    <a:pt x="2021895" y="2971800"/>
                  </a:moveTo>
                  <a:lnTo>
                    <a:pt x="1509212" y="2971800"/>
                  </a:lnTo>
                  <a:lnTo>
                    <a:pt x="1559649" y="2984500"/>
                  </a:lnTo>
                  <a:lnTo>
                    <a:pt x="1971458" y="2984500"/>
                  </a:lnTo>
                  <a:lnTo>
                    <a:pt x="2021895" y="2971800"/>
                  </a:lnTo>
                  <a:close/>
                </a:path>
                <a:path w="3531235" h="2984500">
                  <a:moveTo>
                    <a:pt x="2170384" y="2946400"/>
                  </a:moveTo>
                  <a:lnTo>
                    <a:pt x="1360723" y="2946400"/>
                  </a:lnTo>
                  <a:lnTo>
                    <a:pt x="1459231" y="2971800"/>
                  </a:lnTo>
                  <a:lnTo>
                    <a:pt x="2071876" y="2971800"/>
                  </a:lnTo>
                  <a:lnTo>
                    <a:pt x="2170384" y="2946400"/>
                  </a:lnTo>
                  <a:close/>
                </a:path>
                <a:path w="3531235" h="2984500">
                  <a:moveTo>
                    <a:pt x="2170384" y="38100"/>
                  </a:moveTo>
                  <a:lnTo>
                    <a:pt x="1360723" y="38100"/>
                  </a:lnTo>
                  <a:lnTo>
                    <a:pt x="1078313" y="114300"/>
                  </a:lnTo>
                  <a:lnTo>
                    <a:pt x="1033375" y="139700"/>
                  </a:lnTo>
                  <a:lnTo>
                    <a:pt x="989100" y="152400"/>
                  </a:lnTo>
                  <a:lnTo>
                    <a:pt x="945510" y="177800"/>
                  </a:lnTo>
                  <a:lnTo>
                    <a:pt x="902625" y="190500"/>
                  </a:lnTo>
                  <a:lnTo>
                    <a:pt x="860466" y="215900"/>
                  </a:lnTo>
                  <a:lnTo>
                    <a:pt x="819053" y="228600"/>
                  </a:lnTo>
                  <a:lnTo>
                    <a:pt x="778408" y="254000"/>
                  </a:lnTo>
                  <a:lnTo>
                    <a:pt x="738550" y="279400"/>
                  </a:lnTo>
                  <a:lnTo>
                    <a:pt x="699502" y="304800"/>
                  </a:lnTo>
                  <a:lnTo>
                    <a:pt x="661282" y="330200"/>
                  </a:lnTo>
                  <a:lnTo>
                    <a:pt x="623913" y="355600"/>
                  </a:lnTo>
                  <a:lnTo>
                    <a:pt x="587414" y="381000"/>
                  </a:lnTo>
                  <a:lnTo>
                    <a:pt x="551807" y="406400"/>
                  </a:lnTo>
                  <a:lnTo>
                    <a:pt x="517112" y="444500"/>
                  </a:lnTo>
                  <a:lnTo>
                    <a:pt x="483349" y="469900"/>
                  </a:lnTo>
                  <a:lnTo>
                    <a:pt x="450541" y="495300"/>
                  </a:lnTo>
                  <a:lnTo>
                    <a:pt x="418706" y="533400"/>
                  </a:lnTo>
                  <a:lnTo>
                    <a:pt x="387866" y="558800"/>
                  </a:lnTo>
                  <a:lnTo>
                    <a:pt x="358042" y="596900"/>
                  </a:lnTo>
                  <a:lnTo>
                    <a:pt x="329255" y="622300"/>
                  </a:lnTo>
                  <a:lnTo>
                    <a:pt x="301524" y="660400"/>
                  </a:lnTo>
                  <a:lnTo>
                    <a:pt x="274871" y="698500"/>
                  </a:lnTo>
                  <a:lnTo>
                    <a:pt x="249316" y="736600"/>
                  </a:lnTo>
                  <a:lnTo>
                    <a:pt x="224880" y="762000"/>
                  </a:lnTo>
                  <a:lnTo>
                    <a:pt x="201585" y="800100"/>
                  </a:lnTo>
                  <a:lnTo>
                    <a:pt x="179449" y="838200"/>
                  </a:lnTo>
                  <a:lnTo>
                    <a:pt x="158495" y="876300"/>
                  </a:lnTo>
                  <a:lnTo>
                    <a:pt x="138743" y="914400"/>
                  </a:lnTo>
                  <a:lnTo>
                    <a:pt x="120213" y="952500"/>
                  </a:lnTo>
                  <a:lnTo>
                    <a:pt x="102927" y="990600"/>
                  </a:lnTo>
                  <a:lnTo>
                    <a:pt x="86905" y="1028700"/>
                  </a:lnTo>
                  <a:lnTo>
                    <a:pt x="72167" y="1066800"/>
                  </a:lnTo>
                  <a:lnTo>
                    <a:pt x="58734" y="1117600"/>
                  </a:lnTo>
                  <a:lnTo>
                    <a:pt x="46628" y="1155700"/>
                  </a:lnTo>
                  <a:lnTo>
                    <a:pt x="35869" y="1193800"/>
                  </a:lnTo>
                  <a:lnTo>
                    <a:pt x="26476" y="1231900"/>
                  </a:lnTo>
                  <a:lnTo>
                    <a:pt x="18473" y="1282700"/>
                  </a:lnTo>
                  <a:lnTo>
                    <a:pt x="11877" y="1320800"/>
                  </a:lnTo>
                  <a:lnTo>
                    <a:pt x="6712" y="1371600"/>
                  </a:lnTo>
                  <a:lnTo>
                    <a:pt x="2997" y="1409700"/>
                  </a:lnTo>
                  <a:lnTo>
                    <a:pt x="752" y="1447800"/>
                  </a:lnTo>
                  <a:lnTo>
                    <a:pt x="0" y="1498600"/>
                  </a:lnTo>
                  <a:lnTo>
                    <a:pt x="752" y="1536700"/>
                  </a:lnTo>
                  <a:lnTo>
                    <a:pt x="2997" y="1587500"/>
                  </a:lnTo>
                  <a:lnTo>
                    <a:pt x="6712" y="1625600"/>
                  </a:lnTo>
                  <a:lnTo>
                    <a:pt x="11877" y="1676400"/>
                  </a:lnTo>
                  <a:lnTo>
                    <a:pt x="18473" y="1714500"/>
                  </a:lnTo>
                  <a:lnTo>
                    <a:pt x="26476" y="1752600"/>
                  </a:lnTo>
                  <a:lnTo>
                    <a:pt x="35869" y="1803400"/>
                  </a:lnTo>
                  <a:lnTo>
                    <a:pt x="46628" y="1841500"/>
                  </a:lnTo>
                  <a:lnTo>
                    <a:pt x="58734" y="1879600"/>
                  </a:lnTo>
                  <a:lnTo>
                    <a:pt x="72167" y="1917700"/>
                  </a:lnTo>
                  <a:lnTo>
                    <a:pt x="86905" y="1955800"/>
                  </a:lnTo>
                  <a:lnTo>
                    <a:pt x="102927" y="2006600"/>
                  </a:lnTo>
                  <a:lnTo>
                    <a:pt x="120213" y="2044700"/>
                  </a:lnTo>
                  <a:lnTo>
                    <a:pt x="138743" y="2082800"/>
                  </a:lnTo>
                  <a:lnTo>
                    <a:pt x="158495" y="2120900"/>
                  </a:lnTo>
                  <a:lnTo>
                    <a:pt x="179449" y="2159000"/>
                  </a:lnTo>
                  <a:lnTo>
                    <a:pt x="201585" y="2184400"/>
                  </a:lnTo>
                  <a:lnTo>
                    <a:pt x="224880" y="2222500"/>
                  </a:lnTo>
                  <a:lnTo>
                    <a:pt x="249316" y="2260600"/>
                  </a:lnTo>
                  <a:lnTo>
                    <a:pt x="274871" y="2298700"/>
                  </a:lnTo>
                  <a:lnTo>
                    <a:pt x="301524" y="2336800"/>
                  </a:lnTo>
                  <a:lnTo>
                    <a:pt x="329255" y="2362200"/>
                  </a:lnTo>
                  <a:lnTo>
                    <a:pt x="358042" y="2400300"/>
                  </a:lnTo>
                  <a:lnTo>
                    <a:pt x="387866" y="2425700"/>
                  </a:lnTo>
                  <a:lnTo>
                    <a:pt x="418706" y="2463800"/>
                  </a:lnTo>
                  <a:lnTo>
                    <a:pt x="450541" y="2489200"/>
                  </a:lnTo>
                  <a:lnTo>
                    <a:pt x="483349" y="2527300"/>
                  </a:lnTo>
                  <a:lnTo>
                    <a:pt x="517112" y="2552700"/>
                  </a:lnTo>
                  <a:lnTo>
                    <a:pt x="551807" y="2578100"/>
                  </a:lnTo>
                  <a:lnTo>
                    <a:pt x="587414" y="2603500"/>
                  </a:lnTo>
                  <a:lnTo>
                    <a:pt x="623913" y="2641600"/>
                  </a:lnTo>
                  <a:lnTo>
                    <a:pt x="661282" y="2667000"/>
                  </a:lnTo>
                  <a:lnTo>
                    <a:pt x="699502" y="2692400"/>
                  </a:lnTo>
                  <a:lnTo>
                    <a:pt x="738550" y="2717800"/>
                  </a:lnTo>
                  <a:lnTo>
                    <a:pt x="778408" y="2730500"/>
                  </a:lnTo>
                  <a:lnTo>
                    <a:pt x="819053" y="2755900"/>
                  </a:lnTo>
                  <a:lnTo>
                    <a:pt x="860466" y="2781300"/>
                  </a:lnTo>
                  <a:lnTo>
                    <a:pt x="902625" y="2806700"/>
                  </a:lnTo>
                  <a:lnTo>
                    <a:pt x="945510" y="2819400"/>
                  </a:lnTo>
                  <a:lnTo>
                    <a:pt x="989100" y="2844800"/>
                  </a:lnTo>
                  <a:lnTo>
                    <a:pt x="1123894" y="2882900"/>
                  </a:lnTo>
                  <a:lnTo>
                    <a:pt x="1170098" y="2908300"/>
                  </a:lnTo>
                  <a:lnTo>
                    <a:pt x="1312236" y="2946400"/>
                  </a:lnTo>
                  <a:lnTo>
                    <a:pt x="2218871" y="2946400"/>
                  </a:lnTo>
                  <a:lnTo>
                    <a:pt x="2361009" y="2908300"/>
                  </a:lnTo>
                  <a:lnTo>
                    <a:pt x="2407213" y="2882900"/>
                  </a:lnTo>
                  <a:lnTo>
                    <a:pt x="2542007" y="2844800"/>
                  </a:lnTo>
                  <a:lnTo>
                    <a:pt x="2585597" y="2819400"/>
                  </a:lnTo>
                  <a:lnTo>
                    <a:pt x="2628482" y="2806700"/>
                  </a:lnTo>
                  <a:lnTo>
                    <a:pt x="2670641" y="2781300"/>
                  </a:lnTo>
                  <a:lnTo>
                    <a:pt x="2712054" y="2755900"/>
                  </a:lnTo>
                  <a:lnTo>
                    <a:pt x="2752699" y="2730500"/>
                  </a:lnTo>
                  <a:lnTo>
                    <a:pt x="2792557" y="2717800"/>
                  </a:lnTo>
                  <a:lnTo>
                    <a:pt x="2831605" y="2692400"/>
                  </a:lnTo>
                  <a:lnTo>
                    <a:pt x="2869825" y="2667000"/>
                  </a:lnTo>
                  <a:lnTo>
                    <a:pt x="2888509" y="2654300"/>
                  </a:lnTo>
                  <a:lnTo>
                    <a:pt x="1606165" y="2654300"/>
                  </a:lnTo>
                  <a:lnTo>
                    <a:pt x="1554124" y="2641600"/>
                  </a:lnTo>
                  <a:lnTo>
                    <a:pt x="1502685" y="2641600"/>
                  </a:lnTo>
                  <a:lnTo>
                    <a:pt x="1255731" y="2578100"/>
                  </a:lnTo>
                  <a:lnTo>
                    <a:pt x="1162374" y="2552700"/>
                  </a:lnTo>
                  <a:lnTo>
                    <a:pt x="1116996" y="2527300"/>
                  </a:lnTo>
                  <a:lnTo>
                    <a:pt x="1072531" y="2514600"/>
                  </a:lnTo>
                  <a:lnTo>
                    <a:pt x="1029014" y="2489200"/>
                  </a:lnTo>
                  <a:lnTo>
                    <a:pt x="986480" y="2463800"/>
                  </a:lnTo>
                  <a:lnTo>
                    <a:pt x="944962" y="2451100"/>
                  </a:lnTo>
                  <a:lnTo>
                    <a:pt x="904496" y="2425700"/>
                  </a:lnTo>
                  <a:lnTo>
                    <a:pt x="865117" y="2400300"/>
                  </a:lnTo>
                  <a:lnTo>
                    <a:pt x="826857" y="2374900"/>
                  </a:lnTo>
                  <a:lnTo>
                    <a:pt x="789754" y="2349500"/>
                  </a:lnTo>
                  <a:lnTo>
                    <a:pt x="753840" y="2311400"/>
                  </a:lnTo>
                  <a:lnTo>
                    <a:pt x="719150" y="2286000"/>
                  </a:lnTo>
                  <a:lnTo>
                    <a:pt x="685720" y="2260600"/>
                  </a:lnTo>
                  <a:lnTo>
                    <a:pt x="653583" y="2222500"/>
                  </a:lnTo>
                  <a:lnTo>
                    <a:pt x="622775" y="2197100"/>
                  </a:lnTo>
                  <a:lnTo>
                    <a:pt x="593329" y="2159000"/>
                  </a:lnTo>
                  <a:lnTo>
                    <a:pt x="565281" y="2133600"/>
                  </a:lnTo>
                  <a:lnTo>
                    <a:pt x="538664" y="2095500"/>
                  </a:lnTo>
                  <a:lnTo>
                    <a:pt x="513514" y="2057400"/>
                  </a:lnTo>
                  <a:lnTo>
                    <a:pt x="489866" y="2019300"/>
                  </a:lnTo>
                  <a:lnTo>
                    <a:pt x="467753" y="1981200"/>
                  </a:lnTo>
                  <a:lnTo>
                    <a:pt x="447210" y="1943100"/>
                  </a:lnTo>
                  <a:lnTo>
                    <a:pt x="428272" y="1905000"/>
                  </a:lnTo>
                  <a:lnTo>
                    <a:pt x="410974" y="1866900"/>
                  </a:lnTo>
                  <a:lnTo>
                    <a:pt x="395350" y="1828800"/>
                  </a:lnTo>
                  <a:lnTo>
                    <a:pt x="381434" y="1790700"/>
                  </a:lnTo>
                  <a:lnTo>
                    <a:pt x="369262" y="1752600"/>
                  </a:lnTo>
                  <a:lnTo>
                    <a:pt x="358867" y="1714500"/>
                  </a:lnTo>
                  <a:lnTo>
                    <a:pt x="350285" y="1663700"/>
                  </a:lnTo>
                  <a:lnTo>
                    <a:pt x="343550" y="1625600"/>
                  </a:lnTo>
                  <a:lnTo>
                    <a:pt x="338696" y="1587500"/>
                  </a:lnTo>
                  <a:lnTo>
                    <a:pt x="335758" y="1536700"/>
                  </a:lnTo>
                  <a:lnTo>
                    <a:pt x="334772" y="1498600"/>
                  </a:lnTo>
                  <a:lnTo>
                    <a:pt x="335758" y="1447800"/>
                  </a:lnTo>
                  <a:lnTo>
                    <a:pt x="338696" y="1409700"/>
                  </a:lnTo>
                  <a:lnTo>
                    <a:pt x="343550" y="1371600"/>
                  </a:lnTo>
                  <a:lnTo>
                    <a:pt x="350285" y="1320800"/>
                  </a:lnTo>
                  <a:lnTo>
                    <a:pt x="358867" y="1282700"/>
                  </a:lnTo>
                  <a:lnTo>
                    <a:pt x="369262" y="1244600"/>
                  </a:lnTo>
                  <a:lnTo>
                    <a:pt x="381434" y="1206500"/>
                  </a:lnTo>
                  <a:lnTo>
                    <a:pt x="395350" y="1155700"/>
                  </a:lnTo>
                  <a:lnTo>
                    <a:pt x="410974" y="1117600"/>
                  </a:lnTo>
                  <a:lnTo>
                    <a:pt x="428272" y="1079500"/>
                  </a:lnTo>
                  <a:lnTo>
                    <a:pt x="447210" y="1041400"/>
                  </a:lnTo>
                  <a:lnTo>
                    <a:pt x="467753" y="1003300"/>
                  </a:lnTo>
                  <a:lnTo>
                    <a:pt x="489866" y="965200"/>
                  </a:lnTo>
                  <a:lnTo>
                    <a:pt x="513514" y="939800"/>
                  </a:lnTo>
                  <a:lnTo>
                    <a:pt x="538664" y="901700"/>
                  </a:lnTo>
                  <a:lnTo>
                    <a:pt x="565281" y="863600"/>
                  </a:lnTo>
                  <a:lnTo>
                    <a:pt x="593329" y="825500"/>
                  </a:lnTo>
                  <a:lnTo>
                    <a:pt x="622775" y="800100"/>
                  </a:lnTo>
                  <a:lnTo>
                    <a:pt x="653583" y="762000"/>
                  </a:lnTo>
                  <a:lnTo>
                    <a:pt x="685720" y="736600"/>
                  </a:lnTo>
                  <a:lnTo>
                    <a:pt x="719150" y="711200"/>
                  </a:lnTo>
                  <a:lnTo>
                    <a:pt x="753840" y="673100"/>
                  </a:lnTo>
                  <a:lnTo>
                    <a:pt x="789754" y="647700"/>
                  </a:lnTo>
                  <a:lnTo>
                    <a:pt x="826857" y="622300"/>
                  </a:lnTo>
                  <a:lnTo>
                    <a:pt x="865117" y="596900"/>
                  </a:lnTo>
                  <a:lnTo>
                    <a:pt x="904496" y="571500"/>
                  </a:lnTo>
                  <a:lnTo>
                    <a:pt x="944962" y="546100"/>
                  </a:lnTo>
                  <a:lnTo>
                    <a:pt x="986480" y="520700"/>
                  </a:lnTo>
                  <a:lnTo>
                    <a:pt x="1029014" y="508000"/>
                  </a:lnTo>
                  <a:lnTo>
                    <a:pt x="1072531" y="482600"/>
                  </a:lnTo>
                  <a:lnTo>
                    <a:pt x="1116996" y="457200"/>
                  </a:lnTo>
                  <a:lnTo>
                    <a:pt x="1255731" y="419100"/>
                  </a:lnTo>
                  <a:lnTo>
                    <a:pt x="1303642" y="393700"/>
                  </a:lnTo>
                  <a:lnTo>
                    <a:pt x="1352327" y="381000"/>
                  </a:lnTo>
                  <a:lnTo>
                    <a:pt x="1401752" y="381000"/>
                  </a:lnTo>
                  <a:lnTo>
                    <a:pt x="1502685" y="355600"/>
                  </a:lnTo>
                  <a:lnTo>
                    <a:pt x="1554124" y="355600"/>
                  </a:lnTo>
                  <a:lnTo>
                    <a:pt x="1606165" y="342900"/>
                  </a:lnTo>
                  <a:lnTo>
                    <a:pt x="2888509" y="342900"/>
                  </a:lnTo>
                  <a:lnTo>
                    <a:pt x="2831605" y="304800"/>
                  </a:lnTo>
                  <a:lnTo>
                    <a:pt x="2792557" y="279400"/>
                  </a:lnTo>
                  <a:lnTo>
                    <a:pt x="2752699" y="254000"/>
                  </a:lnTo>
                  <a:lnTo>
                    <a:pt x="2712054" y="228600"/>
                  </a:lnTo>
                  <a:lnTo>
                    <a:pt x="2670641" y="215900"/>
                  </a:lnTo>
                  <a:lnTo>
                    <a:pt x="2628482" y="190500"/>
                  </a:lnTo>
                  <a:lnTo>
                    <a:pt x="2585597" y="177800"/>
                  </a:lnTo>
                  <a:lnTo>
                    <a:pt x="2542007" y="152400"/>
                  </a:lnTo>
                  <a:lnTo>
                    <a:pt x="2497732" y="139700"/>
                  </a:lnTo>
                  <a:lnTo>
                    <a:pt x="2452794" y="114300"/>
                  </a:lnTo>
                  <a:lnTo>
                    <a:pt x="2170384" y="38100"/>
                  </a:lnTo>
                  <a:close/>
                </a:path>
                <a:path w="3531235" h="2984500">
                  <a:moveTo>
                    <a:pt x="2888509" y="342900"/>
                  </a:moveTo>
                  <a:lnTo>
                    <a:pt x="1924942" y="342900"/>
                  </a:lnTo>
                  <a:lnTo>
                    <a:pt x="1976983" y="355600"/>
                  </a:lnTo>
                  <a:lnTo>
                    <a:pt x="2028422" y="355600"/>
                  </a:lnTo>
                  <a:lnTo>
                    <a:pt x="2129355" y="381000"/>
                  </a:lnTo>
                  <a:lnTo>
                    <a:pt x="2178780" y="381000"/>
                  </a:lnTo>
                  <a:lnTo>
                    <a:pt x="2227465" y="393700"/>
                  </a:lnTo>
                  <a:lnTo>
                    <a:pt x="2275376" y="419100"/>
                  </a:lnTo>
                  <a:lnTo>
                    <a:pt x="2414111" y="457200"/>
                  </a:lnTo>
                  <a:lnTo>
                    <a:pt x="2458576" y="482600"/>
                  </a:lnTo>
                  <a:lnTo>
                    <a:pt x="2502093" y="508000"/>
                  </a:lnTo>
                  <a:lnTo>
                    <a:pt x="2544627" y="520700"/>
                  </a:lnTo>
                  <a:lnTo>
                    <a:pt x="2586145" y="546100"/>
                  </a:lnTo>
                  <a:lnTo>
                    <a:pt x="2626611" y="571500"/>
                  </a:lnTo>
                  <a:lnTo>
                    <a:pt x="2665990" y="596900"/>
                  </a:lnTo>
                  <a:lnTo>
                    <a:pt x="2704250" y="622300"/>
                  </a:lnTo>
                  <a:lnTo>
                    <a:pt x="2741353" y="647700"/>
                  </a:lnTo>
                  <a:lnTo>
                    <a:pt x="2777267" y="673100"/>
                  </a:lnTo>
                  <a:lnTo>
                    <a:pt x="2811957" y="711200"/>
                  </a:lnTo>
                  <a:lnTo>
                    <a:pt x="2845387" y="736600"/>
                  </a:lnTo>
                  <a:lnTo>
                    <a:pt x="2877524" y="762000"/>
                  </a:lnTo>
                  <a:lnTo>
                    <a:pt x="2908332" y="800100"/>
                  </a:lnTo>
                  <a:lnTo>
                    <a:pt x="2937778" y="825500"/>
                  </a:lnTo>
                  <a:lnTo>
                    <a:pt x="2965826" y="863600"/>
                  </a:lnTo>
                  <a:lnTo>
                    <a:pt x="2992443" y="901700"/>
                  </a:lnTo>
                  <a:lnTo>
                    <a:pt x="3017593" y="939800"/>
                  </a:lnTo>
                  <a:lnTo>
                    <a:pt x="3041241" y="965200"/>
                  </a:lnTo>
                  <a:lnTo>
                    <a:pt x="3063354" y="1003300"/>
                  </a:lnTo>
                  <a:lnTo>
                    <a:pt x="3083897" y="1041400"/>
                  </a:lnTo>
                  <a:lnTo>
                    <a:pt x="3102835" y="1079500"/>
                  </a:lnTo>
                  <a:lnTo>
                    <a:pt x="3120133" y="1117600"/>
                  </a:lnTo>
                  <a:lnTo>
                    <a:pt x="3135757" y="1155700"/>
                  </a:lnTo>
                  <a:lnTo>
                    <a:pt x="3149673" y="1206500"/>
                  </a:lnTo>
                  <a:lnTo>
                    <a:pt x="3161845" y="1244600"/>
                  </a:lnTo>
                  <a:lnTo>
                    <a:pt x="3172240" y="1282700"/>
                  </a:lnTo>
                  <a:lnTo>
                    <a:pt x="3180822" y="1320800"/>
                  </a:lnTo>
                  <a:lnTo>
                    <a:pt x="3187557" y="1371600"/>
                  </a:lnTo>
                  <a:lnTo>
                    <a:pt x="3192411" y="1409700"/>
                  </a:lnTo>
                  <a:lnTo>
                    <a:pt x="3195349" y="1447800"/>
                  </a:lnTo>
                  <a:lnTo>
                    <a:pt x="3196336" y="1498600"/>
                  </a:lnTo>
                  <a:lnTo>
                    <a:pt x="3195349" y="1536700"/>
                  </a:lnTo>
                  <a:lnTo>
                    <a:pt x="3192411" y="1587500"/>
                  </a:lnTo>
                  <a:lnTo>
                    <a:pt x="3187557" y="1625600"/>
                  </a:lnTo>
                  <a:lnTo>
                    <a:pt x="3180822" y="1663700"/>
                  </a:lnTo>
                  <a:lnTo>
                    <a:pt x="3172240" y="1714500"/>
                  </a:lnTo>
                  <a:lnTo>
                    <a:pt x="3161845" y="1752600"/>
                  </a:lnTo>
                  <a:lnTo>
                    <a:pt x="3149673" y="1790700"/>
                  </a:lnTo>
                  <a:lnTo>
                    <a:pt x="3135757" y="1828800"/>
                  </a:lnTo>
                  <a:lnTo>
                    <a:pt x="3120133" y="1866900"/>
                  </a:lnTo>
                  <a:lnTo>
                    <a:pt x="3102835" y="1905000"/>
                  </a:lnTo>
                  <a:lnTo>
                    <a:pt x="3083897" y="1943100"/>
                  </a:lnTo>
                  <a:lnTo>
                    <a:pt x="3063354" y="1981200"/>
                  </a:lnTo>
                  <a:lnTo>
                    <a:pt x="3041241" y="2019300"/>
                  </a:lnTo>
                  <a:lnTo>
                    <a:pt x="3017593" y="2057400"/>
                  </a:lnTo>
                  <a:lnTo>
                    <a:pt x="2992443" y="2095500"/>
                  </a:lnTo>
                  <a:lnTo>
                    <a:pt x="2965826" y="2133600"/>
                  </a:lnTo>
                  <a:lnTo>
                    <a:pt x="2937778" y="2159000"/>
                  </a:lnTo>
                  <a:lnTo>
                    <a:pt x="2908332" y="2197100"/>
                  </a:lnTo>
                  <a:lnTo>
                    <a:pt x="2877524" y="2222500"/>
                  </a:lnTo>
                  <a:lnTo>
                    <a:pt x="2845387" y="2260600"/>
                  </a:lnTo>
                  <a:lnTo>
                    <a:pt x="2811957" y="2286000"/>
                  </a:lnTo>
                  <a:lnTo>
                    <a:pt x="2777267" y="2311400"/>
                  </a:lnTo>
                  <a:lnTo>
                    <a:pt x="2741353" y="2349500"/>
                  </a:lnTo>
                  <a:lnTo>
                    <a:pt x="2704250" y="2374900"/>
                  </a:lnTo>
                  <a:lnTo>
                    <a:pt x="2665990" y="2400300"/>
                  </a:lnTo>
                  <a:lnTo>
                    <a:pt x="2626611" y="2425700"/>
                  </a:lnTo>
                  <a:lnTo>
                    <a:pt x="2586145" y="2451100"/>
                  </a:lnTo>
                  <a:lnTo>
                    <a:pt x="2544627" y="2463800"/>
                  </a:lnTo>
                  <a:lnTo>
                    <a:pt x="2502093" y="2489200"/>
                  </a:lnTo>
                  <a:lnTo>
                    <a:pt x="2458576" y="2514600"/>
                  </a:lnTo>
                  <a:lnTo>
                    <a:pt x="2414111" y="2527300"/>
                  </a:lnTo>
                  <a:lnTo>
                    <a:pt x="2368733" y="2552700"/>
                  </a:lnTo>
                  <a:lnTo>
                    <a:pt x="2275376" y="2578100"/>
                  </a:lnTo>
                  <a:lnTo>
                    <a:pt x="2028422" y="2641600"/>
                  </a:lnTo>
                  <a:lnTo>
                    <a:pt x="1976983" y="2641600"/>
                  </a:lnTo>
                  <a:lnTo>
                    <a:pt x="1924942" y="2654300"/>
                  </a:lnTo>
                  <a:lnTo>
                    <a:pt x="2888509" y="2654300"/>
                  </a:lnTo>
                  <a:lnTo>
                    <a:pt x="2907194" y="2641600"/>
                  </a:lnTo>
                  <a:lnTo>
                    <a:pt x="2943693" y="2603500"/>
                  </a:lnTo>
                  <a:lnTo>
                    <a:pt x="2979300" y="2578100"/>
                  </a:lnTo>
                  <a:lnTo>
                    <a:pt x="3013995" y="2552700"/>
                  </a:lnTo>
                  <a:lnTo>
                    <a:pt x="3047758" y="2527300"/>
                  </a:lnTo>
                  <a:lnTo>
                    <a:pt x="3080566" y="2489200"/>
                  </a:lnTo>
                  <a:lnTo>
                    <a:pt x="3112401" y="2463800"/>
                  </a:lnTo>
                  <a:lnTo>
                    <a:pt x="3143241" y="2425700"/>
                  </a:lnTo>
                  <a:lnTo>
                    <a:pt x="3173065" y="2400300"/>
                  </a:lnTo>
                  <a:lnTo>
                    <a:pt x="3201852" y="2362200"/>
                  </a:lnTo>
                  <a:lnTo>
                    <a:pt x="3256236" y="2298700"/>
                  </a:lnTo>
                  <a:lnTo>
                    <a:pt x="3281791" y="2260600"/>
                  </a:lnTo>
                  <a:lnTo>
                    <a:pt x="3306227" y="2222500"/>
                  </a:lnTo>
                  <a:lnTo>
                    <a:pt x="3329522" y="2184400"/>
                  </a:lnTo>
                  <a:lnTo>
                    <a:pt x="3351658" y="2159000"/>
                  </a:lnTo>
                  <a:lnTo>
                    <a:pt x="3372612" y="2120900"/>
                  </a:lnTo>
                  <a:lnTo>
                    <a:pt x="3392364" y="2082800"/>
                  </a:lnTo>
                  <a:lnTo>
                    <a:pt x="3410894" y="2044700"/>
                  </a:lnTo>
                  <a:lnTo>
                    <a:pt x="3428180" y="2006600"/>
                  </a:lnTo>
                  <a:lnTo>
                    <a:pt x="3444202" y="1955800"/>
                  </a:lnTo>
                  <a:lnTo>
                    <a:pt x="3458940" y="1917700"/>
                  </a:lnTo>
                  <a:lnTo>
                    <a:pt x="3472373" y="1879600"/>
                  </a:lnTo>
                  <a:lnTo>
                    <a:pt x="3484479" y="1841500"/>
                  </a:lnTo>
                  <a:lnTo>
                    <a:pt x="3495238" y="1803400"/>
                  </a:lnTo>
                  <a:lnTo>
                    <a:pt x="3504631" y="1752600"/>
                  </a:lnTo>
                  <a:lnTo>
                    <a:pt x="3512634" y="1714500"/>
                  </a:lnTo>
                  <a:lnTo>
                    <a:pt x="3519230" y="1676400"/>
                  </a:lnTo>
                  <a:lnTo>
                    <a:pt x="3524395" y="1625600"/>
                  </a:lnTo>
                  <a:lnTo>
                    <a:pt x="3528110" y="1587500"/>
                  </a:lnTo>
                  <a:lnTo>
                    <a:pt x="3530355" y="1536700"/>
                  </a:lnTo>
                  <a:lnTo>
                    <a:pt x="3531108" y="1498600"/>
                  </a:lnTo>
                  <a:lnTo>
                    <a:pt x="3530355" y="1447800"/>
                  </a:lnTo>
                  <a:lnTo>
                    <a:pt x="3528110" y="1409700"/>
                  </a:lnTo>
                  <a:lnTo>
                    <a:pt x="3524395" y="1371600"/>
                  </a:lnTo>
                  <a:lnTo>
                    <a:pt x="3519230" y="1320800"/>
                  </a:lnTo>
                  <a:lnTo>
                    <a:pt x="3512634" y="1282700"/>
                  </a:lnTo>
                  <a:lnTo>
                    <a:pt x="3504631" y="1231900"/>
                  </a:lnTo>
                  <a:lnTo>
                    <a:pt x="3495238" y="1193800"/>
                  </a:lnTo>
                  <a:lnTo>
                    <a:pt x="3484479" y="1155700"/>
                  </a:lnTo>
                  <a:lnTo>
                    <a:pt x="3472373" y="1117600"/>
                  </a:lnTo>
                  <a:lnTo>
                    <a:pt x="3458940" y="1066800"/>
                  </a:lnTo>
                  <a:lnTo>
                    <a:pt x="3444202" y="1028700"/>
                  </a:lnTo>
                  <a:lnTo>
                    <a:pt x="3428180" y="990600"/>
                  </a:lnTo>
                  <a:lnTo>
                    <a:pt x="3410894" y="952500"/>
                  </a:lnTo>
                  <a:lnTo>
                    <a:pt x="3392364" y="914400"/>
                  </a:lnTo>
                  <a:lnTo>
                    <a:pt x="3372612" y="876300"/>
                  </a:lnTo>
                  <a:lnTo>
                    <a:pt x="3351658" y="838200"/>
                  </a:lnTo>
                  <a:lnTo>
                    <a:pt x="3329522" y="800100"/>
                  </a:lnTo>
                  <a:lnTo>
                    <a:pt x="3306227" y="762000"/>
                  </a:lnTo>
                  <a:lnTo>
                    <a:pt x="3281791" y="736600"/>
                  </a:lnTo>
                  <a:lnTo>
                    <a:pt x="3256236" y="698500"/>
                  </a:lnTo>
                  <a:lnTo>
                    <a:pt x="3229583" y="660400"/>
                  </a:lnTo>
                  <a:lnTo>
                    <a:pt x="3201852" y="622300"/>
                  </a:lnTo>
                  <a:lnTo>
                    <a:pt x="3173065" y="596900"/>
                  </a:lnTo>
                  <a:lnTo>
                    <a:pt x="3143241" y="558800"/>
                  </a:lnTo>
                  <a:lnTo>
                    <a:pt x="3112401" y="533400"/>
                  </a:lnTo>
                  <a:lnTo>
                    <a:pt x="3080566" y="495300"/>
                  </a:lnTo>
                  <a:lnTo>
                    <a:pt x="3047758" y="469900"/>
                  </a:lnTo>
                  <a:lnTo>
                    <a:pt x="3013995" y="444500"/>
                  </a:lnTo>
                  <a:lnTo>
                    <a:pt x="2979300" y="406400"/>
                  </a:lnTo>
                  <a:lnTo>
                    <a:pt x="2943693" y="381000"/>
                  </a:lnTo>
                  <a:lnTo>
                    <a:pt x="2907194" y="355600"/>
                  </a:lnTo>
                  <a:lnTo>
                    <a:pt x="2888509" y="342900"/>
                  </a:lnTo>
                  <a:close/>
                </a:path>
                <a:path w="3531235" h="2984500">
                  <a:moveTo>
                    <a:pt x="2021895" y="12700"/>
                  </a:moveTo>
                  <a:lnTo>
                    <a:pt x="1509212" y="12700"/>
                  </a:lnTo>
                  <a:lnTo>
                    <a:pt x="1409728" y="38100"/>
                  </a:lnTo>
                  <a:lnTo>
                    <a:pt x="2121379" y="38100"/>
                  </a:lnTo>
                  <a:lnTo>
                    <a:pt x="2021895" y="12700"/>
                  </a:lnTo>
                  <a:close/>
                </a:path>
                <a:path w="3531235" h="2984500">
                  <a:moveTo>
                    <a:pt x="1869295" y="0"/>
                  </a:moveTo>
                  <a:lnTo>
                    <a:pt x="1661812" y="0"/>
                  </a:lnTo>
                  <a:lnTo>
                    <a:pt x="1610523" y="12700"/>
                  </a:lnTo>
                  <a:lnTo>
                    <a:pt x="1920584" y="12700"/>
                  </a:lnTo>
                  <a:lnTo>
                    <a:pt x="1869295" y="0"/>
                  </a:lnTo>
                  <a:close/>
                </a:path>
              </a:pathLst>
            </a:custGeom>
            <a:solidFill>
              <a:srgbClr val="1C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5495" y="3209036"/>
              <a:ext cx="1919605" cy="1052195"/>
            </a:xfrm>
            <a:custGeom>
              <a:avLst/>
              <a:gdLst/>
              <a:ahLst/>
              <a:cxnLst/>
              <a:rect l="l" t="t" r="r" b="b"/>
              <a:pathLst>
                <a:path w="1919604" h="1052195">
                  <a:moveTo>
                    <a:pt x="795654" y="0"/>
                  </a:moveTo>
                  <a:lnTo>
                    <a:pt x="0" y="312800"/>
                  </a:lnTo>
                  <a:lnTo>
                    <a:pt x="143128" y="1051686"/>
                  </a:lnTo>
                  <a:lnTo>
                    <a:pt x="379983" y="669925"/>
                  </a:lnTo>
                  <a:lnTo>
                    <a:pt x="432993" y="685109"/>
                  </a:lnTo>
                  <a:lnTo>
                    <a:pt x="485784" y="698570"/>
                  </a:lnTo>
                  <a:lnTo>
                    <a:pt x="538317" y="710321"/>
                  </a:lnTo>
                  <a:lnTo>
                    <a:pt x="590551" y="720378"/>
                  </a:lnTo>
                  <a:lnTo>
                    <a:pt x="642447" y="728755"/>
                  </a:lnTo>
                  <a:lnTo>
                    <a:pt x="693964" y="735466"/>
                  </a:lnTo>
                  <a:lnTo>
                    <a:pt x="745061" y="740525"/>
                  </a:lnTo>
                  <a:lnTo>
                    <a:pt x="795701" y="743948"/>
                  </a:lnTo>
                  <a:lnTo>
                    <a:pt x="845841" y="745747"/>
                  </a:lnTo>
                  <a:lnTo>
                    <a:pt x="895442" y="745939"/>
                  </a:lnTo>
                  <a:lnTo>
                    <a:pt x="944463" y="744537"/>
                  </a:lnTo>
                  <a:lnTo>
                    <a:pt x="992866" y="741555"/>
                  </a:lnTo>
                  <a:lnTo>
                    <a:pt x="1040609" y="737009"/>
                  </a:lnTo>
                  <a:lnTo>
                    <a:pt x="1087653" y="730912"/>
                  </a:lnTo>
                  <a:lnTo>
                    <a:pt x="1133958" y="723278"/>
                  </a:lnTo>
                  <a:lnTo>
                    <a:pt x="1179483" y="714123"/>
                  </a:lnTo>
                  <a:lnTo>
                    <a:pt x="1224188" y="703461"/>
                  </a:lnTo>
                  <a:lnTo>
                    <a:pt x="1268034" y="691306"/>
                  </a:lnTo>
                  <a:lnTo>
                    <a:pt x="1310980" y="677672"/>
                  </a:lnTo>
                  <a:lnTo>
                    <a:pt x="1352986" y="662575"/>
                  </a:lnTo>
                  <a:lnTo>
                    <a:pt x="1394012" y="646027"/>
                  </a:lnTo>
                  <a:lnTo>
                    <a:pt x="1434018" y="628044"/>
                  </a:lnTo>
                  <a:lnTo>
                    <a:pt x="1472964" y="608641"/>
                  </a:lnTo>
                  <a:lnTo>
                    <a:pt x="1510810" y="587831"/>
                  </a:lnTo>
                  <a:lnTo>
                    <a:pt x="1547515" y="565629"/>
                  </a:lnTo>
                  <a:lnTo>
                    <a:pt x="1583040" y="542050"/>
                  </a:lnTo>
                  <a:lnTo>
                    <a:pt x="1617345" y="517107"/>
                  </a:lnTo>
                  <a:lnTo>
                    <a:pt x="1650390" y="490815"/>
                  </a:lnTo>
                  <a:lnTo>
                    <a:pt x="1682133" y="463190"/>
                  </a:lnTo>
                  <a:lnTo>
                    <a:pt x="1712537" y="434244"/>
                  </a:lnTo>
                  <a:lnTo>
                    <a:pt x="1741559" y="403993"/>
                  </a:lnTo>
                  <a:lnTo>
                    <a:pt x="1769161" y="372450"/>
                  </a:lnTo>
                  <a:lnTo>
                    <a:pt x="1795302" y="339631"/>
                  </a:lnTo>
                  <a:lnTo>
                    <a:pt x="1819941" y="305550"/>
                  </a:lnTo>
                  <a:lnTo>
                    <a:pt x="1843040" y="270220"/>
                  </a:lnTo>
                  <a:lnTo>
                    <a:pt x="1864558" y="233657"/>
                  </a:lnTo>
                  <a:lnTo>
                    <a:pt x="1884454" y="195876"/>
                  </a:lnTo>
                  <a:lnTo>
                    <a:pt x="1902690" y="156889"/>
                  </a:lnTo>
                  <a:lnTo>
                    <a:pt x="1919224" y="116712"/>
                  </a:lnTo>
                  <a:lnTo>
                    <a:pt x="1888573" y="148480"/>
                  </a:lnTo>
                  <a:lnTo>
                    <a:pt x="1856469" y="178751"/>
                  </a:lnTo>
                  <a:lnTo>
                    <a:pt x="1822959" y="207517"/>
                  </a:lnTo>
                  <a:lnTo>
                    <a:pt x="1788090" y="234768"/>
                  </a:lnTo>
                  <a:lnTo>
                    <a:pt x="1751909" y="260496"/>
                  </a:lnTo>
                  <a:lnTo>
                    <a:pt x="1714463" y="284692"/>
                  </a:lnTo>
                  <a:lnTo>
                    <a:pt x="1675800" y="307345"/>
                  </a:lnTo>
                  <a:lnTo>
                    <a:pt x="1635966" y="328448"/>
                  </a:lnTo>
                  <a:lnTo>
                    <a:pt x="1595008" y="347989"/>
                  </a:lnTo>
                  <a:lnTo>
                    <a:pt x="1552974" y="365962"/>
                  </a:lnTo>
                  <a:lnTo>
                    <a:pt x="1509911" y="382355"/>
                  </a:lnTo>
                  <a:lnTo>
                    <a:pt x="1465866" y="397161"/>
                  </a:lnTo>
                  <a:lnTo>
                    <a:pt x="1420886" y="410370"/>
                  </a:lnTo>
                  <a:lnTo>
                    <a:pt x="1375017" y="421972"/>
                  </a:lnTo>
                  <a:lnTo>
                    <a:pt x="1328308" y="431958"/>
                  </a:lnTo>
                  <a:lnTo>
                    <a:pt x="1280806" y="440320"/>
                  </a:lnTo>
                  <a:lnTo>
                    <a:pt x="1232556" y="447048"/>
                  </a:lnTo>
                  <a:lnTo>
                    <a:pt x="1183607" y="452133"/>
                  </a:lnTo>
                  <a:lnTo>
                    <a:pt x="1134006" y="455565"/>
                  </a:lnTo>
                  <a:lnTo>
                    <a:pt x="1083799" y="457336"/>
                  </a:lnTo>
                  <a:lnTo>
                    <a:pt x="1033034" y="457436"/>
                  </a:lnTo>
                  <a:lnTo>
                    <a:pt x="981757" y="455856"/>
                  </a:lnTo>
                  <a:lnTo>
                    <a:pt x="930017" y="452587"/>
                  </a:lnTo>
                  <a:lnTo>
                    <a:pt x="877860" y="447620"/>
                  </a:lnTo>
                  <a:lnTo>
                    <a:pt x="825333" y="440945"/>
                  </a:lnTo>
                  <a:lnTo>
                    <a:pt x="772483" y="432553"/>
                  </a:lnTo>
                  <a:lnTo>
                    <a:pt x="719358" y="422435"/>
                  </a:lnTo>
                  <a:lnTo>
                    <a:pt x="666004" y="410582"/>
                  </a:lnTo>
                  <a:lnTo>
                    <a:pt x="612469" y="396985"/>
                  </a:lnTo>
                  <a:lnTo>
                    <a:pt x="558800" y="381634"/>
                  </a:lnTo>
                  <a:lnTo>
                    <a:pt x="795654" y="0"/>
                  </a:lnTo>
                  <a:close/>
                </a:path>
              </a:pathLst>
            </a:custGeom>
            <a:solidFill>
              <a:srgbClr val="399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48529" y="1374902"/>
              <a:ext cx="1009650" cy="2103755"/>
            </a:xfrm>
            <a:custGeom>
              <a:avLst/>
              <a:gdLst/>
              <a:ahLst/>
              <a:cxnLst/>
              <a:rect l="l" t="t" r="r" b="b"/>
              <a:pathLst>
                <a:path w="1009650" h="2103754">
                  <a:moveTo>
                    <a:pt x="178816" y="0"/>
                  </a:moveTo>
                  <a:lnTo>
                    <a:pt x="0" y="288289"/>
                  </a:lnTo>
                  <a:lnTo>
                    <a:pt x="45672" y="317465"/>
                  </a:lnTo>
                  <a:lnTo>
                    <a:pt x="90203" y="347592"/>
                  </a:lnTo>
                  <a:lnTo>
                    <a:pt x="133578" y="378633"/>
                  </a:lnTo>
                  <a:lnTo>
                    <a:pt x="175785" y="410552"/>
                  </a:lnTo>
                  <a:lnTo>
                    <a:pt x="216808" y="443314"/>
                  </a:lnTo>
                  <a:lnTo>
                    <a:pt x="256635" y="476883"/>
                  </a:lnTo>
                  <a:lnTo>
                    <a:pt x="295252" y="511222"/>
                  </a:lnTo>
                  <a:lnTo>
                    <a:pt x="332645" y="546295"/>
                  </a:lnTo>
                  <a:lnTo>
                    <a:pt x="368801" y="582068"/>
                  </a:lnTo>
                  <a:lnTo>
                    <a:pt x="403705" y="618503"/>
                  </a:lnTo>
                  <a:lnTo>
                    <a:pt x="437345" y="655564"/>
                  </a:lnTo>
                  <a:lnTo>
                    <a:pt x="469705" y="693216"/>
                  </a:lnTo>
                  <a:lnTo>
                    <a:pt x="500774" y="731423"/>
                  </a:lnTo>
                  <a:lnTo>
                    <a:pt x="530536" y="770148"/>
                  </a:lnTo>
                  <a:lnTo>
                    <a:pt x="558979" y="809355"/>
                  </a:lnTo>
                  <a:lnTo>
                    <a:pt x="586088" y="849010"/>
                  </a:lnTo>
                  <a:lnTo>
                    <a:pt x="611850" y="889074"/>
                  </a:lnTo>
                  <a:lnTo>
                    <a:pt x="636251" y="929514"/>
                  </a:lnTo>
                  <a:lnTo>
                    <a:pt x="659278" y="970292"/>
                  </a:lnTo>
                  <a:lnTo>
                    <a:pt x="680916" y="1011372"/>
                  </a:lnTo>
                  <a:lnTo>
                    <a:pt x="701153" y="1052719"/>
                  </a:lnTo>
                  <a:lnTo>
                    <a:pt x="719974" y="1094297"/>
                  </a:lnTo>
                  <a:lnTo>
                    <a:pt x="737366" y="1136069"/>
                  </a:lnTo>
                  <a:lnTo>
                    <a:pt x="753314" y="1178000"/>
                  </a:lnTo>
                  <a:lnTo>
                    <a:pt x="767806" y="1220053"/>
                  </a:lnTo>
                  <a:lnTo>
                    <a:pt x="780828" y="1262193"/>
                  </a:lnTo>
                  <a:lnTo>
                    <a:pt x="792366" y="1304384"/>
                  </a:lnTo>
                  <a:lnTo>
                    <a:pt x="802406" y="1346589"/>
                  </a:lnTo>
                  <a:lnTo>
                    <a:pt x="810934" y="1388773"/>
                  </a:lnTo>
                  <a:lnTo>
                    <a:pt x="817937" y="1430899"/>
                  </a:lnTo>
                  <a:lnTo>
                    <a:pt x="823401" y="1472932"/>
                  </a:lnTo>
                  <a:lnTo>
                    <a:pt x="827313" y="1514835"/>
                  </a:lnTo>
                  <a:lnTo>
                    <a:pt x="829659" y="1556573"/>
                  </a:lnTo>
                  <a:lnTo>
                    <a:pt x="830424" y="1598109"/>
                  </a:lnTo>
                  <a:lnTo>
                    <a:pt x="829596" y="1639408"/>
                  </a:lnTo>
                  <a:lnTo>
                    <a:pt x="827161" y="1680434"/>
                  </a:lnTo>
                  <a:lnTo>
                    <a:pt x="823105" y="1721150"/>
                  </a:lnTo>
                  <a:lnTo>
                    <a:pt x="817414" y="1761521"/>
                  </a:lnTo>
                  <a:lnTo>
                    <a:pt x="810074" y="1801510"/>
                  </a:lnTo>
                  <a:lnTo>
                    <a:pt x="801072" y="1841082"/>
                  </a:lnTo>
                  <a:lnTo>
                    <a:pt x="790395" y="1880201"/>
                  </a:lnTo>
                  <a:lnTo>
                    <a:pt x="778028" y="1918830"/>
                  </a:lnTo>
                  <a:lnTo>
                    <a:pt x="763958" y="1956933"/>
                  </a:lnTo>
                  <a:lnTo>
                    <a:pt x="748171" y="1994475"/>
                  </a:lnTo>
                  <a:lnTo>
                    <a:pt x="730653" y="2031420"/>
                  </a:lnTo>
                  <a:lnTo>
                    <a:pt x="711391" y="2067732"/>
                  </a:lnTo>
                  <a:lnTo>
                    <a:pt x="690372" y="2103374"/>
                  </a:lnTo>
                  <a:lnTo>
                    <a:pt x="869315" y="1815084"/>
                  </a:lnTo>
                  <a:lnTo>
                    <a:pt x="890326" y="1779434"/>
                  </a:lnTo>
                  <a:lnTo>
                    <a:pt x="909581" y="1743115"/>
                  </a:lnTo>
                  <a:lnTo>
                    <a:pt x="927091" y="1706164"/>
                  </a:lnTo>
                  <a:lnTo>
                    <a:pt x="942871" y="1668616"/>
                  </a:lnTo>
                  <a:lnTo>
                    <a:pt x="956935" y="1630507"/>
                  </a:lnTo>
                  <a:lnTo>
                    <a:pt x="969295" y="1591874"/>
                  </a:lnTo>
                  <a:lnTo>
                    <a:pt x="979967" y="1552751"/>
                  </a:lnTo>
                  <a:lnTo>
                    <a:pt x="988963" y="1513176"/>
                  </a:lnTo>
                  <a:lnTo>
                    <a:pt x="996297" y="1473183"/>
                  </a:lnTo>
                  <a:lnTo>
                    <a:pt x="1001983" y="1432810"/>
                  </a:lnTo>
                  <a:lnTo>
                    <a:pt x="1006034" y="1392092"/>
                  </a:lnTo>
                  <a:lnTo>
                    <a:pt x="1008465" y="1351064"/>
                  </a:lnTo>
                  <a:lnTo>
                    <a:pt x="1009289" y="1309764"/>
                  </a:lnTo>
                  <a:lnTo>
                    <a:pt x="1008519" y="1268227"/>
                  </a:lnTo>
                  <a:lnTo>
                    <a:pt x="1006169" y="1226489"/>
                  </a:lnTo>
                  <a:lnTo>
                    <a:pt x="1002254" y="1184585"/>
                  </a:lnTo>
                  <a:lnTo>
                    <a:pt x="996786" y="1142553"/>
                  </a:lnTo>
                  <a:lnTo>
                    <a:pt x="989780" y="1100427"/>
                  </a:lnTo>
                  <a:lnTo>
                    <a:pt x="981248" y="1058244"/>
                  </a:lnTo>
                  <a:lnTo>
                    <a:pt x="971206" y="1016040"/>
                  </a:lnTo>
                  <a:lnTo>
                    <a:pt x="959666" y="973851"/>
                  </a:lnTo>
                  <a:lnTo>
                    <a:pt x="946642" y="931713"/>
                  </a:lnTo>
                  <a:lnTo>
                    <a:pt x="932147" y="889661"/>
                  </a:lnTo>
                  <a:lnTo>
                    <a:pt x="916197" y="847733"/>
                  </a:lnTo>
                  <a:lnTo>
                    <a:pt x="898803" y="805963"/>
                  </a:lnTo>
                  <a:lnTo>
                    <a:pt x="879980" y="764387"/>
                  </a:lnTo>
                  <a:lnTo>
                    <a:pt x="859742" y="723043"/>
                  </a:lnTo>
                  <a:lnTo>
                    <a:pt x="838102" y="681965"/>
                  </a:lnTo>
                  <a:lnTo>
                    <a:pt x="815074" y="641189"/>
                  </a:lnTo>
                  <a:lnTo>
                    <a:pt x="790672" y="600753"/>
                  </a:lnTo>
                  <a:lnTo>
                    <a:pt x="764909" y="560691"/>
                  </a:lnTo>
                  <a:lnTo>
                    <a:pt x="737799" y="521039"/>
                  </a:lnTo>
                  <a:lnTo>
                    <a:pt x="709355" y="481834"/>
                  </a:lnTo>
                  <a:lnTo>
                    <a:pt x="679592" y="443112"/>
                  </a:lnTo>
                  <a:lnTo>
                    <a:pt x="648523" y="404908"/>
                  </a:lnTo>
                  <a:lnTo>
                    <a:pt x="616162" y="367258"/>
                  </a:lnTo>
                  <a:lnTo>
                    <a:pt x="582523" y="330199"/>
                  </a:lnTo>
                  <a:lnTo>
                    <a:pt x="547618" y="293766"/>
                  </a:lnTo>
                  <a:lnTo>
                    <a:pt x="511462" y="257996"/>
                  </a:lnTo>
                  <a:lnTo>
                    <a:pt x="474069" y="222925"/>
                  </a:lnTo>
                  <a:lnTo>
                    <a:pt x="435452" y="188587"/>
                  </a:lnTo>
                  <a:lnTo>
                    <a:pt x="395624" y="155020"/>
                  </a:lnTo>
                  <a:lnTo>
                    <a:pt x="354601" y="122259"/>
                  </a:lnTo>
                  <a:lnTo>
                    <a:pt x="312394" y="90341"/>
                  </a:lnTo>
                  <a:lnTo>
                    <a:pt x="269019" y="59301"/>
                  </a:lnTo>
                  <a:lnTo>
                    <a:pt x="224488" y="29175"/>
                  </a:lnTo>
                  <a:lnTo>
                    <a:pt x="178816" y="0"/>
                  </a:lnTo>
                  <a:close/>
                </a:path>
              </a:pathLst>
            </a:custGeom>
            <a:solidFill>
              <a:srgbClr val="2D7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77666" y="1234694"/>
              <a:ext cx="1946275" cy="869315"/>
            </a:xfrm>
            <a:custGeom>
              <a:avLst/>
              <a:gdLst/>
              <a:ahLst/>
              <a:cxnLst/>
              <a:rect l="l" t="t" r="r" b="b"/>
              <a:pathLst>
                <a:path w="1946275" h="869314">
                  <a:moveTo>
                    <a:pt x="1946020" y="0"/>
                  </a:moveTo>
                  <a:lnTo>
                    <a:pt x="1626234" y="315340"/>
                  </a:lnTo>
                  <a:lnTo>
                    <a:pt x="1578274" y="288138"/>
                  </a:lnTo>
                  <a:lnTo>
                    <a:pt x="1530122" y="262661"/>
                  </a:lnTo>
                  <a:lnTo>
                    <a:pt x="1481819" y="238906"/>
                  </a:lnTo>
                  <a:lnTo>
                    <a:pt x="1433408" y="216867"/>
                  </a:lnTo>
                  <a:lnTo>
                    <a:pt x="1384931" y="196541"/>
                  </a:lnTo>
                  <a:lnTo>
                    <a:pt x="1336431" y="177922"/>
                  </a:lnTo>
                  <a:lnTo>
                    <a:pt x="1287950" y="161006"/>
                  </a:lnTo>
                  <a:lnTo>
                    <a:pt x="1239531" y="145788"/>
                  </a:lnTo>
                  <a:lnTo>
                    <a:pt x="1191216" y="132265"/>
                  </a:lnTo>
                  <a:lnTo>
                    <a:pt x="1143046" y="120431"/>
                  </a:lnTo>
                  <a:lnTo>
                    <a:pt x="1095065" y="110281"/>
                  </a:lnTo>
                  <a:lnTo>
                    <a:pt x="1047315" y="101812"/>
                  </a:lnTo>
                  <a:lnTo>
                    <a:pt x="999838" y="95019"/>
                  </a:lnTo>
                  <a:lnTo>
                    <a:pt x="952676" y="89897"/>
                  </a:lnTo>
                  <a:lnTo>
                    <a:pt x="905872" y="86441"/>
                  </a:lnTo>
                  <a:lnTo>
                    <a:pt x="859468" y="84647"/>
                  </a:lnTo>
                  <a:lnTo>
                    <a:pt x="813507" y="84511"/>
                  </a:lnTo>
                  <a:lnTo>
                    <a:pt x="768030" y="86028"/>
                  </a:lnTo>
                  <a:lnTo>
                    <a:pt x="723081" y="89193"/>
                  </a:lnTo>
                  <a:lnTo>
                    <a:pt x="678701" y="94001"/>
                  </a:lnTo>
                  <a:lnTo>
                    <a:pt x="634933" y="100449"/>
                  </a:lnTo>
                  <a:lnTo>
                    <a:pt x="591819" y="108532"/>
                  </a:lnTo>
                  <a:lnTo>
                    <a:pt x="549402" y="118245"/>
                  </a:lnTo>
                  <a:lnTo>
                    <a:pt x="507723" y="129583"/>
                  </a:lnTo>
                  <a:lnTo>
                    <a:pt x="466826" y="142542"/>
                  </a:lnTo>
                  <a:lnTo>
                    <a:pt x="426752" y="157117"/>
                  </a:lnTo>
                  <a:lnTo>
                    <a:pt x="387545" y="173305"/>
                  </a:lnTo>
                  <a:lnTo>
                    <a:pt x="349245" y="191099"/>
                  </a:lnTo>
                  <a:lnTo>
                    <a:pt x="311896" y="210497"/>
                  </a:lnTo>
                  <a:lnTo>
                    <a:pt x="275539" y="231492"/>
                  </a:lnTo>
                  <a:lnTo>
                    <a:pt x="240218" y="254081"/>
                  </a:lnTo>
                  <a:lnTo>
                    <a:pt x="205975" y="278259"/>
                  </a:lnTo>
                  <a:lnTo>
                    <a:pt x="172852" y="304022"/>
                  </a:lnTo>
                  <a:lnTo>
                    <a:pt x="140890" y="331365"/>
                  </a:lnTo>
                  <a:lnTo>
                    <a:pt x="110134" y="360283"/>
                  </a:lnTo>
                  <a:lnTo>
                    <a:pt x="80624" y="390771"/>
                  </a:lnTo>
                  <a:lnTo>
                    <a:pt x="52403" y="422826"/>
                  </a:lnTo>
                  <a:lnTo>
                    <a:pt x="25514" y="456443"/>
                  </a:lnTo>
                  <a:lnTo>
                    <a:pt x="0" y="491616"/>
                  </a:lnTo>
                  <a:lnTo>
                    <a:pt x="37261" y="467928"/>
                  </a:lnTo>
                  <a:lnTo>
                    <a:pt x="75584" y="446036"/>
                  </a:lnTo>
                  <a:lnTo>
                    <a:pt x="114918" y="425938"/>
                  </a:lnTo>
                  <a:lnTo>
                    <a:pt x="155217" y="407631"/>
                  </a:lnTo>
                  <a:lnTo>
                    <a:pt x="196433" y="391115"/>
                  </a:lnTo>
                  <a:lnTo>
                    <a:pt x="238518" y="376386"/>
                  </a:lnTo>
                  <a:lnTo>
                    <a:pt x="281423" y="363442"/>
                  </a:lnTo>
                  <a:lnTo>
                    <a:pt x="325101" y="352282"/>
                  </a:lnTo>
                  <a:lnTo>
                    <a:pt x="369504" y="342903"/>
                  </a:lnTo>
                  <a:lnTo>
                    <a:pt x="414584" y="335303"/>
                  </a:lnTo>
                  <a:lnTo>
                    <a:pt x="460293" y="329480"/>
                  </a:lnTo>
                  <a:lnTo>
                    <a:pt x="506583" y="325431"/>
                  </a:lnTo>
                  <a:lnTo>
                    <a:pt x="553407" y="323156"/>
                  </a:lnTo>
                  <a:lnTo>
                    <a:pt x="600715" y="322650"/>
                  </a:lnTo>
                  <a:lnTo>
                    <a:pt x="648462" y="323913"/>
                  </a:lnTo>
                  <a:lnTo>
                    <a:pt x="696597" y="326942"/>
                  </a:lnTo>
                  <a:lnTo>
                    <a:pt x="745074" y="331735"/>
                  </a:lnTo>
                  <a:lnTo>
                    <a:pt x="793845" y="338290"/>
                  </a:lnTo>
                  <a:lnTo>
                    <a:pt x="842861" y="346604"/>
                  </a:lnTo>
                  <a:lnTo>
                    <a:pt x="892076" y="356677"/>
                  </a:lnTo>
                  <a:lnTo>
                    <a:pt x="941440" y="368504"/>
                  </a:lnTo>
                  <a:lnTo>
                    <a:pt x="990906" y="382085"/>
                  </a:lnTo>
                  <a:lnTo>
                    <a:pt x="1040426" y="397417"/>
                  </a:lnTo>
                  <a:lnTo>
                    <a:pt x="1089952" y="414498"/>
                  </a:lnTo>
                  <a:lnTo>
                    <a:pt x="1139436" y="433326"/>
                  </a:lnTo>
                  <a:lnTo>
                    <a:pt x="1188831" y="453898"/>
                  </a:lnTo>
                  <a:lnTo>
                    <a:pt x="1238088" y="476213"/>
                  </a:lnTo>
                  <a:lnTo>
                    <a:pt x="1287159" y="500269"/>
                  </a:lnTo>
                  <a:lnTo>
                    <a:pt x="1335997" y="526063"/>
                  </a:lnTo>
                  <a:lnTo>
                    <a:pt x="1384554" y="553592"/>
                  </a:lnTo>
                  <a:lnTo>
                    <a:pt x="1064768" y="868933"/>
                  </a:lnTo>
                  <a:lnTo>
                    <a:pt x="1911604" y="751839"/>
                  </a:lnTo>
                  <a:lnTo>
                    <a:pt x="1946020" y="0"/>
                  </a:lnTo>
                  <a:close/>
                </a:path>
              </a:pathLst>
            </a:custGeom>
            <a:solidFill>
              <a:srgbClr val="399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8790" y="1595755"/>
              <a:ext cx="773430" cy="2164715"/>
            </a:xfrm>
            <a:custGeom>
              <a:avLst/>
              <a:gdLst/>
              <a:ahLst/>
              <a:cxnLst/>
              <a:rect l="l" t="t" r="r" b="b"/>
              <a:pathLst>
                <a:path w="773429" h="2164715">
                  <a:moveTo>
                    <a:pt x="528477" y="0"/>
                  </a:moveTo>
                  <a:lnTo>
                    <a:pt x="286796" y="238125"/>
                  </a:lnTo>
                  <a:lnTo>
                    <a:pt x="257994" y="267844"/>
                  </a:lnTo>
                  <a:lnTo>
                    <a:pt x="230742" y="298626"/>
                  </a:lnTo>
                  <a:lnTo>
                    <a:pt x="205038" y="330432"/>
                  </a:lnTo>
                  <a:lnTo>
                    <a:pt x="180875" y="363225"/>
                  </a:lnTo>
                  <a:lnTo>
                    <a:pt x="158250" y="396967"/>
                  </a:lnTo>
                  <a:lnTo>
                    <a:pt x="137156" y="431619"/>
                  </a:lnTo>
                  <a:lnTo>
                    <a:pt x="117590" y="467142"/>
                  </a:lnTo>
                  <a:lnTo>
                    <a:pt x="99546" y="503500"/>
                  </a:lnTo>
                  <a:lnTo>
                    <a:pt x="83020" y="540653"/>
                  </a:lnTo>
                  <a:lnTo>
                    <a:pt x="68006" y="578563"/>
                  </a:lnTo>
                  <a:lnTo>
                    <a:pt x="54500" y="617193"/>
                  </a:lnTo>
                  <a:lnTo>
                    <a:pt x="42498" y="656503"/>
                  </a:lnTo>
                  <a:lnTo>
                    <a:pt x="31993" y="696457"/>
                  </a:lnTo>
                  <a:lnTo>
                    <a:pt x="22981" y="737015"/>
                  </a:lnTo>
                  <a:lnTo>
                    <a:pt x="15458" y="778140"/>
                  </a:lnTo>
                  <a:lnTo>
                    <a:pt x="9419" y="819793"/>
                  </a:lnTo>
                  <a:lnTo>
                    <a:pt x="4858" y="861936"/>
                  </a:lnTo>
                  <a:lnTo>
                    <a:pt x="1771" y="904531"/>
                  </a:lnTo>
                  <a:lnTo>
                    <a:pt x="153" y="947539"/>
                  </a:lnTo>
                  <a:lnTo>
                    <a:pt x="0" y="990924"/>
                  </a:lnTo>
                  <a:lnTo>
                    <a:pt x="1305" y="1034645"/>
                  </a:lnTo>
                  <a:lnTo>
                    <a:pt x="4065" y="1078666"/>
                  </a:lnTo>
                  <a:lnTo>
                    <a:pt x="8274" y="1122948"/>
                  </a:lnTo>
                  <a:lnTo>
                    <a:pt x="13928" y="1167452"/>
                  </a:lnTo>
                  <a:lnTo>
                    <a:pt x="21022" y="1212141"/>
                  </a:lnTo>
                  <a:lnTo>
                    <a:pt x="29551" y="1256977"/>
                  </a:lnTo>
                  <a:lnTo>
                    <a:pt x="39509" y="1301920"/>
                  </a:lnTo>
                  <a:lnTo>
                    <a:pt x="50894" y="1346934"/>
                  </a:lnTo>
                  <a:lnTo>
                    <a:pt x="63698" y="1391980"/>
                  </a:lnTo>
                  <a:lnTo>
                    <a:pt x="77918" y="1437019"/>
                  </a:lnTo>
                  <a:lnTo>
                    <a:pt x="93549" y="1482014"/>
                  </a:lnTo>
                  <a:lnTo>
                    <a:pt x="110585" y="1526926"/>
                  </a:lnTo>
                  <a:lnTo>
                    <a:pt x="129023" y="1571717"/>
                  </a:lnTo>
                  <a:lnTo>
                    <a:pt x="148856" y="1616349"/>
                  </a:lnTo>
                  <a:lnTo>
                    <a:pt x="170081" y="1660784"/>
                  </a:lnTo>
                  <a:lnTo>
                    <a:pt x="192692" y="1704983"/>
                  </a:lnTo>
                  <a:lnTo>
                    <a:pt x="216685" y="1748909"/>
                  </a:lnTo>
                  <a:lnTo>
                    <a:pt x="242054" y="1792523"/>
                  </a:lnTo>
                  <a:lnTo>
                    <a:pt x="268795" y="1835787"/>
                  </a:lnTo>
                  <a:lnTo>
                    <a:pt x="296903" y="1878662"/>
                  </a:lnTo>
                  <a:lnTo>
                    <a:pt x="326373" y="1921112"/>
                  </a:lnTo>
                  <a:lnTo>
                    <a:pt x="357201" y="1963096"/>
                  </a:lnTo>
                  <a:lnTo>
                    <a:pt x="389380" y="2004578"/>
                  </a:lnTo>
                  <a:lnTo>
                    <a:pt x="422907" y="2045519"/>
                  </a:lnTo>
                  <a:lnTo>
                    <a:pt x="457777" y="2085881"/>
                  </a:lnTo>
                  <a:lnTo>
                    <a:pt x="493985" y="2125626"/>
                  </a:lnTo>
                  <a:lnTo>
                    <a:pt x="531525" y="2164715"/>
                  </a:lnTo>
                  <a:lnTo>
                    <a:pt x="773079" y="1926463"/>
                  </a:lnTo>
                  <a:lnTo>
                    <a:pt x="735539" y="1887381"/>
                  </a:lnTo>
                  <a:lnTo>
                    <a:pt x="699332" y="1847644"/>
                  </a:lnTo>
                  <a:lnTo>
                    <a:pt x="664463" y="1807289"/>
                  </a:lnTo>
                  <a:lnTo>
                    <a:pt x="630937" y="1766353"/>
                  </a:lnTo>
                  <a:lnTo>
                    <a:pt x="598759" y="1724877"/>
                  </a:lnTo>
                  <a:lnTo>
                    <a:pt x="567933" y="1682897"/>
                  </a:lnTo>
                  <a:lnTo>
                    <a:pt x="538465" y="1640452"/>
                  </a:lnTo>
                  <a:lnTo>
                    <a:pt x="510359" y="1597580"/>
                  </a:lnTo>
                  <a:lnTo>
                    <a:pt x="483620" y="1554319"/>
                  </a:lnTo>
                  <a:lnTo>
                    <a:pt x="458254" y="1510708"/>
                  </a:lnTo>
                  <a:lnTo>
                    <a:pt x="434264" y="1466785"/>
                  </a:lnTo>
                  <a:lnTo>
                    <a:pt x="411656" y="1422588"/>
                  </a:lnTo>
                  <a:lnTo>
                    <a:pt x="390434" y="1378155"/>
                  </a:lnTo>
                  <a:lnTo>
                    <a:pt x="370604" y="1333524"/>
                  </a:lnTo>
                  <a:lnTo>
                    <a:pt x="352170" y="1288734"/>
                  </a:lnTo>
                  <a:lnTo>
                    <a:pt x="335137" y="1243823"/>
                  </a:lnTo>
                  <a:lnTo>
                    <a:pt x="319510" y="1198829"/>
                  </a:lnTo>
                  <a:lnTo>
                    <a:pt x="305294" y="1153790"/>
                  </a:lnTo>
                  <a:lnTo>
                    <a:pt x="292493" y="1108745"/>
                  </a:lnTo>
                  <a:lnTo>
                    <a:pt x="281113" y="1063732"/>
                  </a:lnTo>
                  <a:lnTo>
                    <a:pt x="271158" y="1018788"/>
                  </a:lnTo>
                  <a:lnTo>
                    <a:pt x="262633" y="973953"/>
                  </a:lnTo>
                  <a:lnTo>
                    <a:pt x="255543" y="929264"/>
                  </a:lnTo>
                  <a:lnTo>
                    <a:pt x="249894" y="884759"/>
                  </a:lnTo>
                  <a:lnTo>
                    <a:pt x="245688" y="840477"/>
                  </a:lnTo>
                  <a:lnTo>
                    <a:pt x="242932" y="796457"/>
                  </a:lnTo>
                  <a:lnTo>
                    <a:pt x="241631" y="752735"/>
                  </a:lnTo>
                  <a:lnTo>
                    <a:pt x="241789" y="709351"/>
                  </a:lnTo>
                  <a:lnTo>
                    <a:pt x="243411" y="666343"/>
                  </a:lnTo>
                  <a:lnTo>
                    <a:pt x="246501" y="623749"/>
                  </a:lnTo>
                  <a:lnTo>
                    <a:pt x="251066" y="581606"/>
                  </a:lnTo>
                  <a:lnTo>
                    <a:pt x="257109" y="539954"/>
                  </a:lnTo>
                  <a:lnTo>
                    <a:pt x="264635" y="498831"/>
                  </a:lnTo>
                  <a:lnTo>
                    <a:pt x="273650" y="458274"/>
                  </a:lnTo>
                  <a:lnTo>
                    <a:pt x="284158" y="418322"/>
                  </a:lnTo>
                  <a:lnTo>
                    <a:pt x="296164" y="379014"/>
                  </a:lnTo>
                  <a:lnTo>
                    <a:pt x="309672" y="340387"/>
                  </a:lnTo>
                  <a:lnTo>
                    <a:pt x="324688" y="302479"/>
                  </a:lnTo>
                  <a:lnTo>
                    <a:pt x="341217" y="265329"/>
                  </a:lnTo>
                  <a:lnTo>
                    <a:pt x="359263" y="228976"/>
                  </a:lnTo>
                  <a:lnTo>
                    <a:pt x="378831" y="193456"/>
                  </a:lnTo>
                  <a:lnTo>
                    <a:pt x="399927" y="158809"/>
                  </a:lnTo>
                  <a:lnTo>
                    <a:pt x="422554" y="125073"/>
                  </a:lnTo>
                  <a:lnTo>
                    <a:pt x="446717" y="92286"/>
                  </a:lnTo>
                  <a:lnTo>
                    <a:pt x="472423" y="60486"/>
                  </a:lnTo>
                  <a:lnTo>
                    <a:pt x="499675" y="29711"/>
                  </a:lnTo>
                  <a:lnTo>
                    <a:pt x="528477" y="0"/>
                  </a:lnTo>
                  <a:close/>
                </a:path>
              </a:pathLst>
            </a:custGeom>
            <a:solidFill>
              <a:srgbClr val="2D7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0676" y="1747970"/>
              <a:ext cx="752868" cy="974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03348" y="1775460"/>
              <a:ext cx="667385" cy="7620"/>
            </a:xfrm>
            <a:custGeom>
              <a:avLst/>
              <a:gdLst/>
              <a:ahLst/>
              <a:cxnLst/>
              <a:rect l="l" t="t" r="r" b="b"/>
              <a:pathLst>
                <a:path w="667385" h="7619">
                  <a:moveTo>
                    <a:pt x="0" y="7365"/>
                  </a:moveTo>
                  <a:lnTo>
                    <a:pt x="667131" y="0"/>
                  </a:lnTo>
                </a:path>
              </a:pathLst>
            </a:custGeom>
            <a:ln w="9144">
              <a:solidFill>
                <a:srgbClr val="F067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60676" y="3931945"/>
              <a:ext cx="1278636" cy="897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3348" y="3959352"/>
              <a:ext cx="1193800" cy="635"/>
            </a:xfrm>
            <a:custGeom>
              <a:avLst/>
              <a:gdLst/>
              <a:ahLst/>
              <a:cxnLst/>
              <a:rect l="l" t="t" r="r" b="b"/>
              <a:pathLst>
                <a:path w="1193800" h="635">
                  <a:moveTo>
                    <a:pt x="0" y="381"/>
                  </a:moveTo>
                  <a:lnTo>
                    <a:pt x="1193291" y="0"/>
                  </a:lnTo>
                </a:path>
              </a:pathLst>
            </a:custGeom>
            <a:ln w="9144">
              <a:solidFill>
                <a:srgbClr val="F067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95144" y="1714461"/>
              <a:ext cx="199580" cy="1768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37816" y="1734312"/>
              <a:ext cx="118871" cy="960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08860" y="3892346"/>
              <a:ext cx="199580" cy="1753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51532" y="3912108"/>
              <a:ext cx="118872" cy="944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16167" y="1738825"/>
              <a:ext cx="856475" cy="974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58840" y="1766316"/>
              <a:ext cx="771525" cy="8255"/>
            </a:xfrm>
            <a:custGeom>
              <a:avLst/>
              <a:gdLst/>
              <a:ahLst/>
              <a:cxnLst/>
              <a:rect l="l" t="t" r="r" b="b"/>
              <a:pathLst>
                <a:path w="771525" h="8255">
                  <a:moveTo>
                    <a:pt x="0" y="0"/>
                  </a:moveTo>
                  <a:lnTo>
                    <a:pt x="771398" y="8128"/>
                  </a:lnTo>
                </a:path>
              </a:pathLst>
            </a:custGeom>
            <a:ln w="9144">
              <a:solidFill>
                <a:srgbClr val="F067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64452" y="1714461"/>
              <a:ext cx="199567" cy="1768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07123" y="1734312"/>
              <a:ext cx="118872" cy="960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04104" y="3881564"/>
              <a:ext cx="1389888" cy="1007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46776" y="3909060"/>
              <a:ext cx="1304925" cy="10795"/>
            </a:xfrm>
            <a:custGeom>
              <a:avLst/>
              <a:gdLst/>
              <a:ahLst/>
              <a:cxnLst/>
              <a:rect l="l" t="t" r="r" b="b"/>
              <a:pathLst>
                <a:path w="1304925" h="10795">
                  <a:moveTo>
                    <a:pt x="0" y="10287"/>
                  </a:moveTo>
                  <a:lnTo>
                    <a:pt x="1304417" y="0"/>
                  </a:lnTo>
                </a:path>
              </a:pathLst>
            </a:custGeom>
            <a:ln w="9144">
              <a:solidFill>
                <a:srgbClr val="F067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6352" y="3842054"/>
              <a:ext cx="199567" cy="1753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69023" y="3861816"/>
              <a:ext cx="118872" cy="944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269235" y="4776215"/>
            <a:ext cx="4255135" cy="789940"/>
            <a:chOff x="2269235" y="4776215"/>
            <a:chExt cx="4255135" cy="789940"/>
          </a:xfrm>
        </p:grpSpPr>
        <p:sp>
          <p:nvSpPr>
            <p:cNvPr id="39" name="object 39"/>
            <p:cNvSpPr/>
            <p:nvPr/>
          </p:nvSpPr>
          <p:spPr>
            <a:xfrm>
              <a:off x="2287510" y="4879581"/>
              <a:ext cx="4236746" cy="4865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85287" y="4786883"/>
              <a:ext cx="3465576" cy="7787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69235" y="4852415"/>
              <a:ext cx="4152900" cy="411480"/>
            </a:xfrm>
            <a:custGeom>
              <a:avLst/>
              <a:gdLst/>
              <a:ahLst/>
              <a:cxnLst/>
              <a:rect l="l" t="t" r="r" b="b"/>
              <a:pathLst>
                <a:path w="4152900" h="411479">
                  <a:moveTo>
                    <a:pt x="4152900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52900" y="411480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C68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73095" y="4776215"/>
              <a:ext cx="3364229" cy="6774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269235" y="4852415"/>
            <a:ext cx="4152900" cy="4114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F1F1F1"/>
                </a:solidFill>
                <a:latin typeface="Carlito"/>
                <a:cs typeface="Carlito"/>
              </a:rPr>
              <a:t>4 </a:t>
            </a:r>
            <a:r>
              <a:rPr sz="2400" b="1" spc="-30" dirty="0">
                <a:solidFill>
                  <a:srgbClr val="F1F1F1"/>
                </a:solidFill>
                <a:latin typeface="Carlito"/>
                <a:cs typeface="Carlito"/>
              </a:rPr>
              <a:t>Key </a:t>
            </a:r>
            <a:r>
              <a:rPr sz="2400" b="1" spc="-15" dirty="0">
                <a:solidFill>
                  <a:srgbClr val="F1F1F1"/>
                </a:solidFill>
                <a:latin typeface="Carlito"/>
                <a:cs typeface="Carlito"/>
              </a:rPr>
              <a:t>Investment</a:t>
            </a:r>
            <a:r>
              <a:rPr sz="2400" b="1" spc="20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rlito"/>
                <a:cs typeface="Carlito"/>
              </a:rPr>
              <a:t>Areas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714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28600"/>
              <a:ext cx="8229600" cy="952500"/>
            </a:xfrm>
            <a:custGeom>
              <a:avLst/>
              <a:gdLst/>
              <a:ahLst/>
              <a:cxnLst/>
              <a:rect l="l" t="t" r="r" b="b"/>
              <a:pathLst>
                <a:path w="8229600" h="952500">
                  <a:moveTo>
                    <a:pt x="822960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8229600" y="9525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9942" y="381076"/>
            <a:ext cx="742188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/>
              <a:t>KEY REIPPPP </a:t>
            </a:r>
            <a:r>
              <a:rPr sz="3700" spc="-15" dirty="0"/>
              <a:t>ACHIEVEMENTS </a:t>
            </a:r>
            <a:r>
              <a:rPr sz="3700" spc="-50" dirty="0"/>
              <a:t>TO</a:t>
            </a:r>
            <a:r>
              <a:rPr sz="3700" spc="105" dirty="0"/>
              <a:t> </a:t>
            </a:r>
            <a:r>
              <a:rPr sz="3700" spc="-100" dirty="0"/>
              <a:t>DATE</a:t>
            </a:r>
            <a:endParaRPr sz="3700"/>
          </a:p>
        </p:txBody>
      </p:sp>
      <p:sp>
        <p:nvSpPr>
          <p:cNvPr id="6" name="object 6"/>
          <p:cNvSpPr/>
          <p:nvPr/>
        </p:nvSpPr>
        <p:spPr>
          <a:xfrm>
            <a:off x="597408" y="1427988"/>
            <a:ext cx="7955280" cy="3496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2650</Words>
  <Application>Microsoft Office PowerPoint</Application>
  <PresentationFormat>On-screen Show (16:10)</PresentationFormat>
  <Paragraphs>517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Facet</vt:lpstr>
      <vt:lpstr> SOUTH AFRICA:    REPLETE WITH OPPORTUNITIES </vt:lpstr>
      <vt:lpstr>The South African economy offers a strong value  proposition</vt:lpstr>
      <vt:lpstr>Special Economic Zones</vt:lpstr>
      <vt:lpstr>Slide 4</vt:lpstr>
      <vt:lpstr>InvestSA Targeted Sectors</vt:lpstr>
      <vt:lpstr>Sectoral strengths of South Africa’s provinces</vt:lpstr>
      <vt:lpstr>GREEN ENERGY  ENERGY</vt:lpstr>
      <vt:lpstr>The Energy Sector</vt:lpstr>
      <vt:lpstr>KEY REIPPPP ACHIEVEMENTS TO DATE</vt:lpstr>
      <vt:lpstr>What are the opportunities?</vt:lpstr>
      <vt:lpstr>The Hydrogen Opportunity</vt:lpstr>
      <vt:lpstr>Energy Storage</vt:lpstr>
      <vt:lpstr>Green Transport</vt:lpstr>
      <vt:lpstr>HEALTH CARE  PHARMACEUTICALS</vt:lpstr>
      <vt:lpstr>Slide 15</vt:lpstr>
      <vt:lpstr>Investment Opportunities in Healthcare</vt:lpstr>
      <vt:lpstr>TRENDS AND DEVELOPMENTS</vt:lpstr>
      <vt:lpstr>DEFENCE  INDUSTRIES</vt:lpstr>
      <vt:lpstr>SADI Industry Rationale</vt:lpstr>
      <vt:lpstr>OPPORTUNITIES IN SADI ENVIRONMENT</vt:lpstr>
      <vt:lpstr>Slide 21</vt:lpstr>
      <vt:lpstr>AUTOMOTIVE  INDUSTRIES</vt:lpstr>
      <vt:lpstr>MAJOR OEMs</vt:lpstr>
      <vt:lpstr>SA AUTOMOTIVE INDUSTRY: COMPONENT MANUFACTURING</vt:lpstr>
      <vt:lpstr>SA AUTO MASTER PLAN 2035 Objectives</vt:lpstr>
      <vt:lpstr>ICT AND DIGITAL  TECHNOLOGIES</vt:lpstr>
      <vt:lpstr>Slide 27</vt:lpstr>
      <vt:lpstr>Slide 28</vt:lpstr>
      <vt:lpstr>Fintech Sector South Africa</vt:lpstr>
      <vt:lpstr>SERVICE OFFERING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Thabo Lekganyane</dc:creator>
  <cp:lastModifiedBy>user</cp:lastModifiedBy>
  <cp:revision>5</cp:revision>
  <dcterms:created xsi:type="dcterms:W3CDTF">2023-06-09T11:57:30Z</dcterms:created>
  <dcterms:modified xsi:type="dcterms:W3CDTF">2023-06-13T11:57:09Z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2023-06-09T00:00:00Z</vt:filetime>
  </property>
  <property fmtid="{D5CDD505-2E9C-101B-9397-08002B2CF9AE}" pid="5" name="MSIP_Label_9ea4d308-7b0a-45d1-8227-d28a129f3dd4_Enabled">
    <vt:lpwstr>true</vt:lpwstr>
  </property>
  <property fmtid="{D5CDD505-2E9C-101B-9397-08002B2CF9AE}" pid="6" name="MSIP_Label_9ea4d308-7b0a-45d1-8227-d28a129f3dd4_SetDate">
    <vt:lpwstr>2023-06-09T11:58:14Z</vt:lpwstr>
  </property>
  <property fmtid="{D5CDD505-2E9C-101B-9397-08002B2CF9AE}" pid="7" name="MSIP_Label_9ea4d308-7b0a-45d1-8227-d28a129f3dd4_Method">
    <vt:lpwstr>Standard</vt:lpwstr>
  </property>
  <property fmtid="{D5CDD505-2E9C-101B-9397-08002B2CF9AE}" pid="8" name="MSIP_Label_9ea4d308-7b0a-45d1-8227-d28a129f3dd4_Name">
    <vt:lpwstr>Enclair</vt:lpwstr>
  </property>
  <property fmtid="{D5CDD505-2E9C-101B-9397-08002B2CF9AE}" pid="9" name="MSIP_Label_9ea4d308-7b0a-45d1-8227-d28a129f3dd4_SiteId">
    <vt:lpwstr>14450b3f-942f-4f12-b2e1-0197504c6a5e</vt:lpwstr>
  </property>
  <property fmtid="{D5CDD505-2E9C-101B-9397-08002B2CF9AE}" pid="10" name="MSIP_Label_9ea4d308-7b0a-45d1-8227-d28a129f3dd4_ActionId">
    <vt:lpwstr>1eaaab0e-cea2-4587-ace9-2a2a394828ad</vt:lpwstr>
  </property>
  <property fmtid="{D5CDD505-2E9C-101B-9397-08002B2CF9AE}" pid="11" name="MSIP_Label_9ea4d308-7b0a-45d1-8227-d28a129f3dd4_ContentBits">
    <vt:lpwstr>0</vt:lpwstr>
  </property>
</Properties>
</file>