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2"/>
  </p:notes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5" r:id="rId15"/>
    <p:sldId id="267" r:id="rId16"/>
    <p:sldId id="268" r:id="rId17"/>
    <p:sldId id="269" r:id="rId18"/>
    <p:sldId id="270" r:id="rId19"/>
    <p:sldId id="287" r:id="rId20"/>
    <p:sldId id="291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53"/>
    <a:srgbClr val="00BC55"/>
    <a:srgbClr val="00C057"/>
    <a:srgbClr val="00D25F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96" y="78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9FE02-02C4-46D4-8B92-1F72CE9EB2F3}" type="datetimeFigureOut">
              <a:rPr lang="en-ZA" smtClean="0"/>
              <a:t>2023/11/20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2D978-93DD-411E-84E1-38FCDCACEB4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665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6A7E-7D6B-4EDE-BBEA-225A1A4FAB02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51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2DC9-D2AE-4322-8004-E36018978D2A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94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7BF45-E511-427D-851F-4DE009501813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12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6A44-1424-4736-A707-8C6D01D1517F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96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8256-FA50-479F-B2CE-83A4BD63CFC3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2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B3E-D2E8-4CB1-8CD8-79D1C7A35185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100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5267-2897-4C87-AF16-A9CD53BF071A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70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84137-C3CB-4ECD-8C95-BB177DCAC226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32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FBF5-B871-49B1-956C-4F21705730C3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6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F6B0-46A9-4C4E-BAD0-D341FCA81D42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32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340C4-7FD9-4AF5-9FF5-49C51C0EDFA9}" type="datetime1">
              <a:rPr lang="en-US" smtClean="0"/>
              <a:t>11/20/2023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60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80AE-55A8-46D1-8A75-39D56FB59821}" type="datetime1">
              <a:rPr lang="en-US" smtClean="0"/>
              <a:t>11/20/2023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47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8D0A9-1AEC-4AC3-8873-4DB49E85E288}" type="datetime1">
              <a:rPr lang="en-US" smtClean="0"/>
              <a:t>11/20/2023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92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7DAC-FD29-4EDC-BBC3-5D2D2BC9505F}" type="datetime1">
              <a:rPr lang="en-US" smtClean="0"/>
              <a:t>11/20/2023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35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96A6-1244-4E36-B15D-425B242796F4}" type="datetime1">
              <a:rPr lang="en-US" smtClean="0"/>
              <a:t>11/20/2023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64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D5-8241-44DC-BF32-A877FFC412E5}" type="datetime1">
              <a:rPr lang="en-US" smtClean="0"/>
              <a:t>11/20/2023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45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94C42-2AB5-45DF-9F33-B1B4BD9CFC8E}" type="datetime1">
              <a:rPr lang="en-US" smtClean="0"/>
              <a:t>11/20/2023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South African Embassy, Athens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demap.org/" TargetMode="External"/><Relationship Id="rId2" Type="http://schemas.openxmlformats.org/officeDocument/2006/relationships/hyperlink" Target="http://comtrade.un.org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demap.org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thens.info@dirco.gov.za" TargetMode="External"/><Relationship Id="rId2" Type="http://schemas.openxmlformats.org/officeDocument/2006/relationships/hyperlink" Target="mailto:Kapoutsisd@dirco.gov.z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0631-7F7D-0576-5A8D-884CA853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6502" y="1265314"/>
            <a:ext cx="3869700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CA" sz="3360" spc="-10" dirty="0">
                <a:latin typeface="Arial"/>
                <a:cs typeface="Arial"/>
              </a:rPr>
            </a:br>
            <a:r>
              <a:rPr lang="en-CA" sz="3360" b="1" spc="-1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AFRICA:  </a:t>
            </a:r>
            <a:br>
              <a:rPr lang="en-CA" sz="3360" b="1" spc="-1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/>
              </a:rPr>
            </a:br>
            <a:br>
              <a:rPr lang="en-CA" sz="3360" b="1" spc="-1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/>
              </a:rPr>
            </a:br>
            <a:r>
              <a:rPr lang="en-CA" sz="3360" b="1" spc="-1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/>
              </a:rPr>
              <a:t>REPLETE WITH OPPORTUNITIES</a:t>
            </a:r>
            <a:br>
              <a:rPr lang="en-CA" sz="3360" b="1" dirty="0">
                <a:latin typeface="Arial" panose="020B0604020202020204" pitchFamily="34" charset="0"/>
              </a:rPr>
            </a:br>
            <a:endParaRPr lang="en-ZA" sz="3360" b="1" dirty="0"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B5695-9BF2-9F3D-39BC-0FB666FBF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6503" y="4514445"/>
            <a:ext cx="3869699" cy="871042"/>
          </a:xfrm>
        </p:spPr>
        <p:txBody>
          <a:bodyPr>
            <a:normAutofit/>
          </a:bodyPr>
          <a:lstStyle/>
          <a:p>
            <a:pPr algn="l"/>
            <a:endParaRPr lang="en-ZA" dirty="0"/>
          </a:p>
        </p:txBody>
      </p:sp>
      <p:pic>
        <p:nvPicPr>
          <p:cNvPr id="5" name="Picture 4" descr="A picture containing text, emblem, crest, logo&#10;&#10;Description automatically generated">
            <a:extLst>
              <a:ext uri="{FF2B5EF4-FFF2-40B4-BE49-F238E27FC236}">
                <a16:creationId xmlns:a16="http://schemas.microsoft.com/office/drawing/2014/main" id="{2104375D-2B82-BDB4-9D05-712B956B5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15" y="1898289"/>
            <a:ext cx="2825785" cy="255920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7077A-CD14-CF06-D66A-7E48E244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  <p:extLst>
      <p:ext uri="{BB962C8B-B14F-4D97-AF65-F5344CB8AC3E}">
        <p14:creationId xmlns:p14="http://schemas.microsoft.com/office/powerpoint/2010/main" val="402132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5" name="TextBox 2"/>
          <p:cNvSpPr txBox="1"/>
          <p:nvPr/>
        </p:nvSpPr>
        <p:spPr>
          <a:xfrm>
            <a:off x="254000" y="139700"/>
            <a:ext cx="11938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25"/>
              </a:lnSpc>
            </a:pPr>
            <a:r>
              <a:rPr lang="en-CA" sz="3214" b="1">
                <a:solidFill>
                  <a:srgbClr val="FFFFFF"/>
                </a:solidFill>
                <a:latin typeface="Arial Bold"/>
                <a:cs typeface="Arial Bold"/>
              </a:rPr>
              <a:t>Why South Africa?</a:t>
            </a:r>
          </a:p>
          <a:p>
            <a:pPr>
              <a:lnSpc>
                <a:spcPts val="302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89300" y="812800"/>
            <a:ext cx="8902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000000"/>
                </a:solidFill>
                <a:latin typeface="Trebuchet MS Bold"/>
                <a:cs typeface="Trebuchet MS Bold"/>
              </a:rPr>
              <a:t>VIBRANT EMERGINGMARKET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52700" y="1092200"/>
            <a:ext cx="6350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4305" b="1">
                <a:solidFill>
                  <a:srgbClr val="FFFFFF"/>
                </a:solidFill>
                <a:latin typeface="Trebuchet MS Bold"/>
                <a:cs typeface="Trebuchet MS Bold"/>
              </a:rPr>
              <a:t>1</a:t>
            </a:r>
          </a:p>
          <a:p>
            <a:pPr>
              <a:lnSpc>
                <a:spcPts val="4540"/>
              </a:lnSpc>
            </a:pPr>
            <a:endParaRPr lang="en-CA" sz="42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89300" y="10287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One of the most sophisticated and promising emerging markets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89300" y="12954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Affluent consumer base, growing middle class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89300" y="15621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Industrial base to drive long-term returns on investment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89300" y="2019300"/>
            <a:ext cx="8902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000000"/>
                </a:solidFill>
                <a:latin typeface="Trebuchet MS Bold"/>
                <a:cs typeface="Trebuchet MS Bold"/>
              </a:rPr>
              <a:t>MOST DEVELOPED ECONOMY IN AFRICA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52700" y="2286000"/>
            <a:ext cx="6350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4308" b="1">
                <a:solidFill>
                  <a:srgbClr val="FFFFFF"/>
                </a:solidFill>
                <a:latin typeface="Trebuchet MS Bold"/>
                <a:cs typeface="Trebuchet MS Bold"/>
              </a:rPr>
              <a:t>2</a:t>
            </a:r>
          </a:p>
          <a:p>
            <a:pPr>
              <a:lnSpc>
                <a:spcPts val="4435"/>
              </a:lnSpc>
            </a:pPr>
            <a:endParaRPr lang="en-CA" sz="429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89300" y="22352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Most industrialised and diversified  economy on the continent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289300" y="24892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Principal manufacturing hub inAfrica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89300" y="27432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Leading services destination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289300" y="3200400"/>
            <a:ext cx="8902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6" b="1">
                <a:solidFill>
                  <a:srgbClr val="000000"/>
                </a:solidFill>
                <a:latin typeface="Trebuchet MS Bold"/>
                <a:cs typeface="Trebuchet MS Bold"/>
              </a:rPr>
              <a:t>LARGEST PRESENCE OF MULTINATIONAL CORPORATIONS IN AFRICA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52700" y="3467100"/>
            <a:ext cx="6350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4308" b="1">
                <a:solidFill>
                  <a:srgbClr val="FFFFFF"/>
                </a:solidFill>
                <a:latin typeface="Trebuchet MS Bold"/>
                <a:cs typeface="Trebuchet MS Bold"/>
              </a:rPr>
              <a:t>3</a:t>
            </a:r>
          </a:p>
          <a:p>
            <a:pPr>
              <a:lnSpc>
                <a:spcPts val="4125"/>
              </a:lnSpc>
            </a:pPr>
            <a:endParaRPr lang="en-CA" sz="4298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289300" y="34163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Location of choice for multinationals in Africa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89300" y="36830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Supportive ecosystem as a hub for  innovation, technology and fintech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289300" y="4305300"/>
            <a:ext cx="8902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000000"/>
                </a:solidFill>
                <a:latin typeface="Trebuchet MS Bold"/>
                <a:cs typeface="Trebuchet MS Bold"/>
              </a:rPr>
              <a:t>PROGRESSIVE CONSTITUTIONAND INDEPENDENT JUDICIARY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52700" y="4572000"/>
            <a:ext cx="6350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4305" b="1">
                <a:solidFill>
                  <a:srgbClr val="FFFFFF"/>
                </a:solidFill>
                <a:latin typeface="Trebuchet MS Bold"/>
                <a:cs typeface="Trebuchet MS Bold"/>
              </a:rPr>
              <a:t>4</a:t>
            </a:r>
          </a:p>
          <a:p>
            <a:pPr>
              <a:lnSpc>
                <a:spcPts val="4325"/>
              </a:lnSpc>
            </a:pPr>
            <a:endParaRPr lang="en-CA" sz="4295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289300" y="45212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Mature, accessible legal system provides  certainty, respect for rule of law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289300" y="47879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Sound regulatory framework adhering  to international standards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89300" y="5461000"/>
            <a:ext cx="8902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000000"/>
                </a:solidFill>
                <a:latin typeface="Trebuchet MS Bold"/>
                <a:cs typeface="Trebuchet MS Bold"/>
              </a:rPr>
              <a:t>PROVIDES INVESTORS ACCESS TO  GLOBALMARKETS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552700" y="5715000"/>
            <a:ext cx="6350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4305" b="1">
                <a:solidFill>
                  <a:srgbClr val="FFFFFF"/>
                </a:solidFill>
                <a:latin typeface="Trebuchet MS Bold"/>
                <a:cs typeface="Trebuchet MS Bold"/>
              </a:rPr>
              <a:t>5</a:t>
            </a:r>
          </a:p>
          <a:p>
            <a:pPr>
              <a:lnSpc>
                <a:spcPts val="4125"/>
              </a:lnSpc>
            </a:pPr>
            <a:endParaRPr lang="en-CA" sz="4295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289300" y="56642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Several trade agreements support export  market growth prospects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289300" y="5930900"/>
            <a:ext cx="8788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Export potential boosted by  African Continental FTA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DDAF3F0-AA4A-81E9-44EE-E10D8F61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9" name="TextBox 2"/>
          <p:cNvSpPr txBox="1"/>
          <p:nvPr/>
        </p:nvSpPr>
        <p:spPr>
          <a:xfrm>
            <a:off x="114300" y="139701"/>
            <a:ext cx="3809679" cy="70038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5"/>
              </a:lnSpc>
            </a:pPr>
            <a:r>
              <a:rPr lang="en-CA" sz="3214" b="1" dirty="0">
                <a:solidFill>
                  <a:srgbClr val="FFFFFF"/>
                </a:solidFill>
                <a:latin typeface="Arial Bold"/>
                <a:cs typeface="Arial Bold"/>
              </a:rPr>
              <a:t>Why South Africa?</a:t>
            </a:r>
          </a:p>
          <a:p>
            <a:pPr>
              <a:lnSpc>
                <a:spcPts val="3025"/>
              </a:lnSpc>
            </a:pPr>
            <a:endParaRPr lang="en-CA" sz="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78100" y="838200"/>
            <a:ext cx="6096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4308" b="1" dirty="0">
                <a:solidFill>
                  <a:srgbClr val="FFFFFF"/>
                </a:solidFill>
                <a:latin typeface="Trebuchet MS Bold"/>
                <a:cs typeface="Trebuchet MS Bold"/>
              </a:rPr>
              <a:t>6</a:t>
            </a:r>
          </a:p>
          <a:p>
            <a:pPr>
              <a:lnSpc>
                <a:spcPts val="4945"/>
              </a:lnSpc>
            </a:pPr>
            <a:endParaRPr lang="en-CA" sz="4298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78100" y="1930400"/>
            <a:ext cx="6096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4305" b="1">
                <a:solidFill>
                  <a:srgbClr val="FFFFFF"/>
                </a:solidFill>
                <a:latin typeface="Trebuchet MS Bold"/>
                <a:cs typeface="Trebuchet MS Bold"/>
              </a:rPr>
              <a:t>7</a:t>
            </a:r>
          </a:p>
          <a:p>
            <a:pPr>
              <a:lnSpc>
                <a:spcPts val="4945"/>
              </a:lnSpc>
            </a:pPr>
            <a:endParaRPr lang="en-CA" sz="42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79900" y="673100"/>
            <a:ext cx="7797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14" b="1">
                <a:solidFill>
                  <a:srgbClr val="000000"/>
                </a:solidFill>
                <a:latin typeface="Trebuchet MS Bold"/>
                <a:cs typeface="Trebuchet MS Bold"/>
              </a:rPr>
              <a:t>T NATURALRESOURCES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02000" y="9271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Large and diversified mineral resource endowment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02000" y="11430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Home to several listed mining companies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02000" y="13970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 dirty="0">
                <a:solidFill>
                  <a:srgbClr val="000000"/>
                </a:solidFill>
                <a:latin typeface="Arial"/>
                <a:cs typeface="Arial"/>
              </a:rPr>
              <a:t> World-renowned underground mining expertise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02000" y="1765300"/>
            <a:ext cx="8775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16" b="1" dirty="0">
                <a:solidFill>
                  <a:srgbClr val="000000"/>
                </a:solidFill>
                <a:latin typeface="Trebuchet MS Bold"/>
                <a:cs typeface="Trebuchet MS Bold"/>
              </a:rPr>
              <a:t>ADVANCED FINANCIAL SERVICES AND BANKING SECTOR</a:t>
            </a:r>
          </a:p>
          <a:p>
            <a:pPr>
              <a:lnSpc>
                <a:spcPts val="1955"/>
              </a:lnSpc>
            </a:pPr>
            <a:endParaRPr lang="en-CA" sz="1706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02000" y="20193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Sophisticated banking system with major  footprint across Africa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02000" y="22733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 dirty="0">
                <a:solidFill>
                  <a:srgbClr val="000000"/>
                </a:solidFill>
                <a:latin typeface="Arial"/>
                <a:cs typeface="Arial"/>
              </a:rPr>
              <a:t> Continent’s financial hub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302000" y="25273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Home to Africa’s largest stock exchange  by market capitalisation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02000" y="2857500"/>
            <a:ext cx="8890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>
                <a:solidFill>
                  <a:srgbClr val="000000"/>
                </a:solidFill>
                <a:latin typeface="Trebuchet MS Bold"/>
                <a:cs typeface="Trebuchet MS Bold"/>
              </a:rPr>
              <a:t>WORLD-CLASS INFRASTRUCTURE AND LOGISTICS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78100" y="3149600"/>
            <a:ext cx="6096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4305" b="1">
                <a:solidFill>
                  <a:srgbClr val="FFFFFF"/>
                </a:solidFill>
                <a:latin typeface="Trebuchet MS Bold"/>
                <a:cs typeface="Trebuchet MS Bold"/>
              </a:rPr>
              <a:t>8</a:t>
            </a:r>
          </a:p>
          <a:p>
            <a:pPr>
              <a:lnSpc>
                <a:spcPts val="3900"/>
              </a:lnSpc>
            </a:pPr>
            <a:endParaRPr lang="en-CA" sz="4295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02000" y="31242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6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6">
                <a:solidFill>
                  <a:srgbClr val="000000"/>
                </a:solidFill>
                <a:latin typeface="Arial"/>
                <a:cs typeface="Arial"/>
              </a:rPr>
              <a:t> Highly developed economic infrastructure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302000" y="33909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Largest networks of air- and sea-ports, as well as logistics in Africa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302000" y="36449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Large infrastructure development programme under way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302000" y="3987800"/>
            <a:ext cx="8890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>
                <a:solidFill>
                  <a:srgbClr val="000000"/>
                </a:solidFill>
                <a:latin typeface="Trebuchet MS Bold"/>
                <a:cs typeface="Trebuchet MS Bold"/>
              </a:rPr>
              <a:t>YOUNG, EAGER LABOUR FORCE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78100" y="4292600"/>
            <a:ext cx="6096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CA" sz="4305" b="1">
                <a:solidFill>
                  <a:srgbClr val="FFFFFF"/>
                </a:solidFill>
                <a:latin typeface="Trebuchet MS Bold"/>
                <a:cs typeface="Trebuchet MS Bold"/>
              </a:rPr>
              <a:t>9</a:t>
            </a:r>
          </a:p>
          <a:p>
            <a:pPr>
              <a:lnSpc>
                <a:spcPts val="4645"/>
              </a:lnSpc>
            </a:pPr>
            <a:endParaRPr lang="en-CA" sz="4295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02000" y="4229100"/>
            <a:ext cx="8775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90500" algn="l"/>
              </a:tabLst>
            </a:pPr>
            <a:r>
              <a:rPr lang="en-CA" sz="1406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6">
                <a:solidFill>
                  <a:srgbClr val="000000"/>
                </a:solidFill>
                <a:latin typeface="Arial"/>
                <a:cs typeface="Arial"/>
              </a:rPr>
              <a:t> World-class tertiary education system  producing a skilled, talented and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capable  workforce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302000" y="46990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Diversified skills set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302000" y="49530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Strong skills development support system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302000" y="5283200"/>
            <a:ext cx="88900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4" b="1">
                <a:solidFill>
                  <a:srgbClr val="000000"/>
                </a:solidFill>
                <a:latin typeface="Trebuchet MS Bold"/>
                <a:cs typeface="Trebuchet MS Bold"/>
              </a:rPr>
              <a:t>EXCELLENT QUALITYOF LIFE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425700" y="5600700"/>
            <a:ext cx="7620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CA" sz="4305" b="1">
                <a:solidFill>
                  <a:srgbClr val="FFFFFF"/>
                </a:solidFill>
                <a:latin typeface="Trebuchet MS Bold"/>
                <a:cs typeface="Trebuchet MS Bold"/>
              </a:rPr>
              <a:t>10</a:t>
            </a:r>
          </a:p>
          <a:p>
            <a:pPr>
              <a:lnSpc>
                <a:spcPts val="4885"/>
              </a:lnSpc>
            </a:pPr>
            <a:endParaRPr lang="en-CA" sz="4295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302000" y="55499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6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6">
                <a:solidFill>
                  <a:srgbClr val="000000"/>
                </a:solidFill>
                <a:latin typeface="Arial"/>
                <a:cs typeface="Arial"/>
              </a:rPr>
              <a:t> Favourable cost of living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302000" y="58039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Generally superb weather all year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302000" y="60579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Diversified cultural, cuisine and sports  offering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302000" y="6311900"/>
            <a:ext cx="8775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Century"/>
                <a:cs typeface="Century"/>
              </a:rPr>
              <a:t>•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World-class hospitality sector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CECA0822-9607-5EF7-1DBB-E5EC8224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hlinkClick r:id="rId2"/>
            <a:extLst>
              <a:ext uri="{FF2B5EF4-FFF2-40B4-BE49-F238E27FC236}">
                <a16:creationId xmlns:a16="http://schemas.microsoft.com/office/drawing/2014/main" id="{12F23D20-18B9-27C5-3B75-89C367D6A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807" y="19442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2F1FDC1-2BF4-17AE-A3E9-CA55004AB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96193"/>
              </p:ext>
            </p:extLst>
          </p:nvPr>
        </p:nvGraphicFramePr>
        <p:xfrm>
          <a:off x="1415480" y="1425676"/>
          <a:ext cx="8308626" cy="4762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132">
                  <a:extLst>
                    <a:ext uri="{9D8B030D-6E8A-4147-A177-3AD203B41FA5}">
                      <a16:colId xmlns:a16="http://schemas.microsoft.com/office/drawing/2014/main" val="1493237358"/>
                    </a:ext>
                  </a:extLst>
                </a:gridCol>
                <a:gridCol w="2073834">
                  <a:extLst>
                    <a:ext uri="{9D8B030D-6E8A-4147-A177-3AD203B41FA5}">
                      <a16:colId xmlns:a16="http://schemas.microsoft.com/office/drawing/2014/main" val="1268666422"/>
                    </a:ext>
                  </a:extLst>
                </a:gridCol>
                <a:gridCol w="1039132">
                  <a:extLst>
                    <a:ext uri="{9D8B030D-6E8A-4147-A177-3AD203B41FA5}">
                      <a16:colId xmlns:a16="http://schemas.microsoft.com/office/drawing/2014/main" val="3375643476"/>
                    </a:ext>
                  </a:extLst>
                </a:gridCol>
                <a:gridCol w="1039132">
                  <a:extLst>
                    <a:ext uri="{9D8B030D-6E8A-4147-A177-3AD203B41FA5}">
                      <a16:colId xmlns:a16="http://schemas.microsoft.com/office/drawing/2014/main" val="1506690576"/>
                    </a:ext>
                  </a:extLst>
                </a:gridCol>
                <a:gridCol w="1039132">
                  <a:extLst>
                    <a:ext uri="{9D8B030D-6E8A-4147-A177-3AD203B41FA5}">
                      <a16:colId xmlns:a16="http://schemas.microsoft.com/office/drawing/2014/main" val="1348742033"/>
                    </a:ext>
                  </a:extLst>
                </a:gridCol>
                <a:gridCol w="1039132">
                  <a:extLst>
                    <a:ext uri="{9D8B030D-6E8A-4147-A177-3AD203B41FA5}">
                      <a16:colId xmlns:a16="http://schemas.microsoft.com/office/drawing/2014/main" val="3904211089"/>
                    </a:ext>
                  </a:extLst>
                </a:gridCol>
                <a:gridCol w="1039132">
                  <a:extLst>
                    <a:ext uri="{9D8B030D-6E8A-4147-A177-3AD203B41FA5}">
                      <a16:colId xmlns:a16="http://schemas.microsoft.com/office/drawing/2014/main" val="3274135323"/>
                    </a:ext>
                  </a:extLst>
                </a:gridCol>
              </a:tblGrid>
              <a:tr h="310846">
                <a:tc rowSpan="2">
                  <a:txBody>
                    <a:bodyPr/>
                    <a:lstStyle/>
                    <a:p>
                      <a:pPr algn="ctr"/>
                      <a:r>
                        <a:rPr lang="en-ZA" sz="950">
                          <a:effectLst/>
                        </a:rPr>
                        <a:t>Product code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950" dirty="0">
                          <a:effectLst/>
                        </a:rPr>
                        <a:t>Product label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effectLst/>
                        </a:rPr>
                        <a:t>South Africa's imports from Greece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65735"/>
                  </a:ext>
                </a:extLst>
              </a:tr>
              <a:tr h="3186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50">
                          <a:effectLst/>
                        </a:rPr>
                        <a:t>Value in 2018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50">
                          <a:effectLst/>
                        </a:rPr>
                        <a:t>Value in 2019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50">
                          <a:effectLst/>
                        </a:rPr>
                        <a:t>Value in 2020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50">
                          <a:effectLst/>
                        </a:rPr>
                        <a:t>Value in 2021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950">
                          <a:effectLst/>
                        </a:rPr>
                        <a:t>Value in 2022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816136641"/>
                  </a:ext>
                </a:extLst>
              </a:tr>
              <a:tr h="214632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TOTAL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All products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80,658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88,331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61,286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70,222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109,582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92100782"/>
                  </a:ext>
                </a:extLst>
              </a:tr>
              <a:tr h="697017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85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Electrical machinery and equipment and parts thereof; sound recorders and reproducers, television . . .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22,860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 dirty="0">
                          <a:effectLst/>
                        </a:rPr>
                        <a:t>26,239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 dirty="0">
                          <a:effectLst/>
                        </a:rPr>
                        <a:t>8,418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 dirty="0">
                          <a:effectLst/>
                        </a:rPr>
                        <a:t>10,656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 dirty="0">
                          <a:effectLst/>
                        </a:rPr>
                        <a:t>17,412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208244656"/>
                  </a:ext>
                </a:extLst>
              </a:tr>
              <a:tr h="214632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30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Pharmaceutical products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14,325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 dirty="0">
                          <a:effectLst/>
                        </a:rPr>
                        <a:t>14,595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12,963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15,686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16,867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573420186"/>
                  </a:ext>
                </a:extLst>
              </a:tr>
              <a:tr h="570888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27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Mineral fuels, mineral oils and products of their distillation; bituminous substances; mineral . . .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166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84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9,624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6,765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14,783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720243644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76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Aluminium and articles thereof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7,424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 dirty="0">
                          <a:effectLst/>
                        </a:rPr>
                        <a:t>5,904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4,632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5,885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7,591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72065685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39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Plastics and articles thereof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4,668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4,113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4,084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5,896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7,508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989053519"/>
                  </a:ext>
                </a:extLst>
              </a:tr>
              <a:tr h="214632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75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Nickel and articles thereof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5,941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553237112"/>
                  </a:ext>
                </a:extLst>
              </a:tr>
              <a:tr h="318636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83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Miscellaneous articles of base metal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585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209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170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1,246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4,402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525655181"/>
                  </a:ext>
                </a:extLst>
              </a:tr>
              <a:tr h="214632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72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Iron and steel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3,756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4,261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230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610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3,942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986183624"/>
                  </a:ext>
                </a:extLst>
              </a:tr>
              <a:tr h="444762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20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Preparations of vegetables, fruit, nuts or other parts of plants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1,865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2,012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1,295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1,717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3,758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92810535"/>
                  </a:ext>
                </a:extLst>
              </a:tr>
              <a:tr h="570888"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34 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ZA" sz="950">
                          <a:effectLst/>
                        </a:rPr>
                        <a:t>Soap, organic surface-active agents, washing preparations, lubricating preparations, artificial . . .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267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 dirty="0">
                          <a:effectLst/>
                        </a:rPr>
                        <a:t>606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467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>
                          <a:effectLst/>
                        </a:rPr>
                        <a:t>1,243</a:t>
                      </a:r>
                      <a:endParaRPr lang="en-Z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950" dirty="0">
                          <a:effectLst/>
                        </a:rPr>
                        <a:t>3,307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37477571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176EFB-0FD5-6628-58B7-C45C3094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0A9D282-A8DF-C842-2D0E-03EA99C750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336" y="6303962"/>
            <a:ext cx="8880202" cy="365126"/>
          </a:xfrm>
        </p:spPr>
        <p:txBody>
          <a:bodyPr>
            <a:normAutofit/>
          </a:bodyPr>
          <a:lstStyle/>
          <a:p>
            <a:r>
              <a:rPr lang="en-ZA" sz="1050" dirty="0">
                <a:effectLst/>
                <a:latin typeface="+mn-lt"/>
                <a:ea typeface="Times New Roman" panose="02020603050405020304" pitchFamily="18" charset="0"/>
              </a:rPr>
              <a:t>Sources: </a:t>
            </a:r>
            <a:r>
              <a:rPr lang="en-ZA" sz="105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Trade Map - Trade statistics for international business development</a:t>
            </a:r>
            <a:endParaRPr lang="en-ZA" sz="105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555F6-7348-1D15-6727-76F83585BAE8}"/>
              </a:ext>
            </a:extLst>
          </p:cNvPr>
          <p:cNvSpPr txBox="1"/>
          <p:nvPr/>
        </p:nvSpPr>
        <p:spPr>
          <a:xfrm>
            <a:off x="831850" y="188640"/>
            <a:ext cx="11096798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ZA" sz="2400" dirty="0"/>
              <a:t>Bilateral Trade between South Africa and Greece </a:t>
            </a:r>
          </a:p>
          <a:p>
            <a:r>
              <a:rPr lang="en-ZA" dirty="0"/>
              <a:t>Currency: € thousands </a:t>
            </a:r>
          </a:p>
        </p:txBody>
      </p:sp>
    </p:spTree>
    <p:extLst>
      <p:ext uri="{BB962C8B-B14F-4D97-AF65-F5344CB8AC3E}">
        <p14:creationId xmlns:p14="http://schemas.microsoft.com/office/powerpoint/2010/main" val="232049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52F7-BE07-40B2-4D87-2AE3F7B3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6153339"/>
            <a:ext cx="9577064" cy="516021"/>
          </a:xfrm>
        </p:spPr>
        <p:txBody>
          <a:bodyPr>
            <a:normAutofit/>
          </a:bodyPr>
          <a:lstStyle/>
          <a:p>
            <a:r>
              <a:rPr lang="en-ZA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Sources: </a:t>
            </a:r>
            <a:r>
              <a:rPr lang="en-ZA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Trade Map - Trade statistics for international business development</a:t>
            </a:r>
            <a:endParaRPr lang="en-ZA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CD771-EEE3-1BAF-06A8-825C6B63C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1298F-06E9-700E-8F71-75DD0C38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9C81B-DED2-2CD2-A647-FC75FCDBA417}"/>
              </a:ext>
            </a:extLst>
          </p:cNvPr>
          <p:cNvSpPr txBox="1"/>
          <p:nvPr/>
        </p:nvSpPr>
        <p:spPr>
          <a:xfrm rot="10800000" flipV="1">
            <a:off x="407368" y="304802"/>
            <a:ext cx="11593288" cy="86177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ZA" sz="2400" dirty="0"/>
              <a:t>Bilateral Trade between South Africa and Greece </a:t>
            </a:r>
          </a:p>
          <a:p>
            <a:pPr algn="ctr"/>
            <a:endParaRPr lang="en-ZA" sz="800" dirty="0"/>
          </a:p>
          <a:p>
            <a:r>
              <a:rPr lang="en-ZA" dirty="0"/>
              <a:t>Currency: € thousands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7C4137-54DD-FE46-B756-92597C9BD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380178"/>
              </p:ext>
            </p:extLst>
          </p:nvPr>
        </p:nvGraphicFramePr>
        <p:xfrm>
          <a:off x="1487488" y="1490489"/>
          <a:ext cx="8496936" cy="4704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848">
                  <a:extLst>
                    <a:ext uri="{9D8B030D-6E8A-4147-A177-3AD203B41FA5}">
                      <a16:colId xmlns:a16="http://schemas.microsoft.com/office/drawing/2014/main" val="4056746601"/>
                    </a:ext>
                  </a:extLst>
                </a:gridCol>
                <a:gridCol w="1213848">
                  <a:extLst>
                    <a:ext uri="{9D8B030D-6E8A-4147-A177-3AD203B41FA5}">
                      <a16:colId xmlns:a16="http://schemas.microsoft.com/office/drawing/2014/main" val="3515068433"/>
                    </a:ext>
                  </a:extLst>
                </a:gridCol>
                <a:gridCol w="1213848">
                  <a:extLst>
                    <a:ext uri="{9D8B030D-6E8A-4147-A177-3AD203B41FA5}">
                      <a16:colId xmlns:a16="http://schemas.microsoft.com/office/drawing/2014/main" val="3744579685"/>
                    </a:ext>
                  </a:extLst>
                </a:gridCol>
                <a:gridCol w="1213848">
                  <a:extLst>
                    <a:ext uri="{9D8B030D-6E8A-4147-A177-3AD203B41FA5}">
                      <a16:colId xmlns:a16="http://schemas.microsoft.com/office/drawing/2014/main" val="1820541854"/>
                    </a:ext>
                  </a:extLst>
                </a:gridCol>
                <a:gridCol w="1213848">
                  <a:extLst>
                    <a:ext uri="{9D8B030D-6E8A-4147-A177-3AD203B41FA5}">
                      <a16:colId xmlns:a16="http://schemas.microsoft.com/office/drawing/2014/main" val="3678857787"/>
                    </a:ext>
                  </a:extLst>
                </a:gridCol>
                <a:gridCol w="1213848">
                  <a:extLst>
                    <a:ext uri="{9D8B030D-6E8A-4147-A177-3AD203B41FA5}">
                      <a16:colId xmlns:a16="http://schemas.microsoft.com/office/drawing/2014/main" val="2341237397"/>
                    </a:ext>
                  </a:extLst>
                </a:gridCol>
                <a:gridCol w="1213848">
                  <a:extLst>
                    <a:ext uri="{9D8B030D-6E8A-4147-A177-3AD203B41FA5}">
                      <a16:colId xmlns:a16="http://schemas.microsoft.com/office/drawing/2014/main" val="969079732"/>
                    </a:ext>
                  </a:extLst>
                </a:gridCol>
              </a:tblGrid>
              <a:tr h="286981">
                <a:tc rowSpan="2">
                  <a:txBody>
                    <a:bodyPr/>
                    <a:lstStyle/>
                    <a:p>
                      <a:pPr algn="ctr"/>
                      <a:r>
                        <a:rPr lang="en-ZA" sz="800">
                          <a:effectLst/>
                        </a:rPr>
                        <a:t>Product code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800">
                          <a:effectLst/>
                        </a:rPr>
                        <a:t>Product label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effectLst/>
                        </a:rPr>
                        <a:t>South Africa's exports to Greece</a:t>
                      </a:r>
                      <a:endParaRPr lang="en-Z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01661"/>
                  </a:ext>
                </a:extLst>
              </a:tr>
              <a:tr h="17875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>
                          <a:effectLst/>
                        </a:rPr>
                        <a:t>Value in 2018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 dirty="0">
                          <a:effectLst/>
                        </a:rPr>
                        <a:t>Value in 2019</a:t>
                      </a:r>
                      <a:endParaRPr lang="en-Z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>
                          <a:effectLst/>
                        </a:rPr>
                        <a:t>Value in 2020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>
                          <a:effectLst/>
                        </a:rPr>
                        <a:t>Value in 2021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800">
                          <a:effectLst/>
                        </a:rPr>
                        <a:t>Value in 2022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3671207797"/>
                  </a:ext>
                </a:extLst>
              </a:tr>
              <a:tr h="178753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TOTAL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All products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49,976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64,693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59,027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90,489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85,449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871778224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76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Aluminium and articles thereof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444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1,299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364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21,585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26,262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1178264916"/>
                  </a:ext>
                </a:extLst>
              </a:tr>
              <a:tr h="534669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87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Vehicles other than railway or tramway rolling stock, and parts and accessories thereof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20,685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17,280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10,989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22,510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11,523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983102157"/>
                  </a:ext>
                </a:extLst>
              </a:tr>
              <a:tr h="424368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23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Residues and waste from the food industries; prepared animal fodder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2,351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5,150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14,417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10,205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7,730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2521966158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03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Fish and crustaceans, molluscs and other aquatic invertebrates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5,704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6,792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4,061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6,573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7,036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3725555070"/>
                  </a:ext>
                </a:extLst>
              </a:tr>
              <a:tr h="297391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39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Plastics and articles thereof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1,759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7,597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5,403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5,750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6,208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1246781201"/>
                  </a:ext>
                </a:extLst>
              </a:tr>
              <a:tr h="401466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08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Edible fruit and nuts; peel of citrus fruit or melons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4,710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4,822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 dirty="0">
                          <a:effectLst/>
                        </a:rPr>
                        <a:t>5,393</a:t>
                      </a:r>
                      <a:endParaRPr lang="en-Z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7,801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6,111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2751814727"/>
                  </a:ext>
                </a:extLst>
              </a:tr>
              <a:tr h="416030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20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Preparations of vegetables, fruit, nuts or other parts of plants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 dirty="0">
                          <a:effectLst/>
                        </a:rPr>
                        <a:t>2,610</a:t>
                      </a:r>
                      <a:endParaRPr lang="en-Z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3,846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3,683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5,395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3,902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1307162648"/>
                  </a:ext>
                </a:extLst>
              </a:tr>
              <a:tr h="286981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78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Lead and articles thereof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0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1,753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3260299040"/>
                  </a:ext>
                </a:extLst>
              </a:tr>
              <a:tr h="178753"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72 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>
                          <a:effectLst/>
                        </a:rPr>
                        <a:t>Iron and steel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706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549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987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2,079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1,707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1639773662"/>
                  </a:ext>
                </a:extLst>
              </a:tr>
              <a:tr h="653307">
                <a:tc>
                  <a:txBody>
                    <a:bodyPr/>
                    <a:lstStyle/>
                    <a:p>
                      <a:r>
                        <a:rPr lang="en-ZA" sz="800" dirty="0">
                          <a:effectLst/>
                        </a:rPr>
                        <a:t>28 </a:t>
                      </a:r>
                      <a:endParaRPr lang="en-Z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r>
                        <a:rPr lang="en-ZA" sz="800" dirty="0">
                          <a:effectLst/>
                        </a:rPr>
                        <a:t>Inorganic chemicals; organic or inorganic compounds of precious metals, of rare-earth metals, . . .</a:t>
                      </a:r>
                      <a:endParaRPr lang="en-Z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 dirty="0">
                          <a:effectLst/>
                        </a:rPr>
                        <a:t>257</a:t>
                      </a:r>
                      <a:endParaRPr lang="en-Z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378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 dirty="0">
                          <a:effectLst/>
                        </a:rPr>
                        <a:t>49</a:t>
                      </a:r>
                      <a:endParaRPr lang="en-Z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>
                          <a:effectLst/>
                        </a:rPr>
                        <a:t>36</a:t>
                      </a:r>
                      <a:endParaRPr lang="en-Z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800" dirty="0">
                          <a:effectLst/>
                        </a:rPr>
                        <a:t>1,308</a:t>
                      </a:r>
                      <a:endParaRPr lang="en-Z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89" marR="30889" marT="30889" marB="30889" anchor="ctr"/>
                </a:tc>
                <a:extLst>
                  <a:ext uri="{0D108BD9-81ED-4DB2-BD59-A6C34878D82A}">
                    <a16:rowId xmlns:a16="http://schemas.microsoft.com/office/drawing/2014/main" val="330573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4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8A1CD01-952A-09A7-E24A-F42363C07CA2}"/>
              </a:ext>
            </a:extLst>
          </p:cNvPr>
          <p:cNvSpPr txBox="1"/>
          <p:nvPr/>
        </p:nvSpPr>
        <p:spPr>
          <a:xfrm>
            <a:off x="254000" y="139700"/>
            <a:ext cx="11938000" cy="78175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5"/>
              </a:lnSpc>
            </a:pPr>
            <a:r>
              <a:rPr lang="en-CA" sz="3214" b="1">
                <a:solidFill>
                  <a:srgbClr val="FFFFFF"/>
                </a:solidFill>
                <a:latin typeface="Arial Bold"/>
                <a:cs typeface="Arial Bold"/>
              </a:rPr>
              <a:t>Why South Africa?</a:t>
            </a:r>
          </a:p>
          <a:p>
            <a:pPr>
              <a:lnSpc>
                <a:spcPts val="3025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D251D-934F-7608-5E56-9A941E9954C2}"/>
              </a:ext>
            </a:extLst>
          </p:cNvPr>
          <p:cNvSpPr txBox="1"/>
          <p:nvPr/>
        </p:nvSpPr>
        <p:spPr>
          <a:xfrm>
            <a:off x="254000" y="139700"/>
            <a:ext cx="119380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25"/>
              </a:lnSpc>
            </a:pPr>
            <a:r>
              <a:rPr lang="en-CA" sz="3214" b="1" dirty="0">
                <a:solidFill>
                  <a:srgbClr val="FFFFFF"/>
                </a:solidFill>
                <a:latin typeface="Arial Bold"/>
                <a:cs typeface="Arial Bold"/>
              </a:rPr>
              <a:t>Why South Africa?</a:t>
            </a:r>
          </a:p>
          <a:p>
            <a:pPr>
              <a:lnSpc>
                <a:spcPts val="3025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F1B133C-E1BD-0D1E-5587-E64764A980D3}"/>
              </a:ext>
            </a:extLst>
          </p:cNvPr>
          <p:cNvSpPr txBox="1"/>
          <p:nvPr/>
        </p:nvSpPr>
        <p:spPr>
          <a:xfrm>
            <a:off x="443372" y="274811"/>
            <a:ext cx="11053228" cy="94897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80"/>
              </a:lnSpc>
            </a:pPr>
            <a:r>
              <a:rPr lang="en-CA" sz="2800" b="1" dirty="0">
                <a:solidFill>
                  <a:srgbClr val="FFFFFF"/>
                </a:solidFill>
                <a:latin typeface="Calibri Bold"/>
                <a:cs typeface="Calibri Bold"/>
              </a:rPr>
              <a:t> </a:t>
            </a:r>
            <a:r>
              <a:rPr lang="en-CA" sz="2400" b="1" dirty="0">
                <a:solidFill>
                  <a:srgbClr val="FFFFFF"/>
                </a:solidFill>
                <a:latin typeface="Calibri Bold"/>
                <a:cs typeface="Calibri Bold"/>
              </a:rPr>
              <a:t>Agreements between the  Republic of South Africa and the Hellenic Republic </a:t>
            </a:r>
          </a:p>
          <a:p>
            <a:pPr>
              <a:lnSpc>
                <a:spcPts val="3680"/>
              </a:lnSpc>
            </a:pPr>
            <a:endParaRPr lang="en-CA" sz="3206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9F82D-8AD6-E5E8-0DFF-13CC1CB6FB8B}"/>
              </a:ext>
            </a:extLst>
          </p:cNvPr>
          <p:cNvSpPr txBox="1"/>
          <p:nvPr/>
        </p:nvSpPr>
        <p:spPr>
          <a:xfrm>
            <a:off x="2783632" y="1881489"/>
            <a:ext cx="72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-457200" algn="l"/>
                <a:tab pos="685800" algn="l"/>
              </a:tabLst>
            </a:pP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 and Technology Co-operation Agreement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-457200" algn="l"/>
                <a:tab pos="685800" algn="l"/>
              </a:tabLst>
            </a:pP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 and Culture Co-operation Agreement</a:t>
            </a:r>
            <a:endParaRPr lang="en-ZA" sz="2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-457200" algn="l"/>
                <a:tab pos="685800" algn="l"/>
              </a:tabLst>
            </a:pP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Trade and Economic Cooperation Agreement</a:t>
            </a:r>
            <a:endParaRPr lang="en-ZA" sz="2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-457200" algn="l"/>
                <a:tab pos="685800" algn="l"/>
              </a:tabLst>
            </a:pP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 Agreement</a:t>
            </a:r>
            <a:endParaRPr lang="en-ZA" sz="2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-457200" algn="l"/>
                <a:tab pos="685800" algn="l"/>
              </a:tabLst>
            </a:pPr>
            <a:r>
              <a:rPr lang="en-GB" sz="1800" spc="-15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Promotion </a:t>
            </a: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Protection of Investment Agreement</a:t>
            </a:r>
            <a:endParaRPr lang="en-ZA" sz="2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-457200" algn="l"/>
                <a:tab pos="685800" algn="l"/>
              </a:tabLst>
            </a:pP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Merchant Shipping and Related Maritime Agreement</a:t>
            </a:r>
            <a:endParaRPr lang="en-ZA" sz="2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-457200" algn="l"/>
                <a:tab pos="685800" algn="l"/>
              </a:tabLst>
            </a:pP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Bilateral Air Service Agreement</a:t>
            </a:r>
            <a:endParaRPr lang="en-ZA" sz="2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-457200" algn="l"/>
                <a:tab pos="685800" algn="l"/>
              </a:tabLst>
            </a:pPr>
            <a:r>
              <a:rPr lang="en-GB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Avoidance of Double Taxation Agreement</a:t>
            </a:r>
            <a:endParaRPr lang="en-ZA" sz="1600" i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DEBC74-596A-027E-001B-75B672B0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  <p:extLst>
      <p:ext uri="{BB962C8B-B14F-4D97-AF65-F5344CB8AC3E}">
        <p14:creationId xmlns:p14="http://schemas.microsoft.com/office/powerpoint/2010/main" val="151588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5308600"/>
            <a:ext cx="79248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75"/>
              </a:lnSpc>
            </a:pPr>
            <a:r>
              <a:rPr lang="en-CA" sz="2889" b="1">
                <a:solidFill>
                  <a:srgbClr val="00AF50"/>
                </a:solidFill>
                <a:latin typeface="Arial Bold"/>
                <a:cs typeface="Arial Bold"/>
              </a:rPr>
              <a:t>www.investsa.gov.za</a:t>
            </a:r>
          </a:p>
          <a:p>
            <a:pPr>
              <a:lnSpc>
                <a:spcPts val="3275"/>
              </a:lnSpc>
            </a:pPr>
            <a:endParaRPr lang="en-CA" sz="2879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2F669-2AFF-7842-2663-FCA65C5E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085184"/>
            <a:ext cx="6297612" cy="1224137"/>
          </a:xfrm>
        </p:spPr>
        <p:txBody>
          <a:bodyPr/>
          <a:lstStyle/>
          <a:p>
            <a:r>
              <a:rPr lang="en-CA" dirty="0"/>
              <a:t>South African Embassy, Athens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100" y="165100"/>
            <a:ext cx="11899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8" b="1">
                <a:solidFill>
                  <a:srgbClr val="FFFFFF"/>
                </a:solidFill>
                <a:latin typeface="Arial Bold"/>
                <a:cs typeface="Arial Bold"/>
              </a:rPr>
              <a:t>Sector Fact Sheets</a:t>
            </a:r>
          </a:p>
          <a:p>
            <a:pPr>
              <a:lnSpc>
                <a:spcPts val="3220"/>
              </a:lnSpc>
            </a:pPr>
            <a:endParaRPr lang="en-CA" sz="2798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B8029-0D1B-733C-FB3C-038D540D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308600"/>
            <a:ext cx="8458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75"/>
              </a:lnSpc>
            </a:pPr>
            <a:r>
              <a:rPr lang="en-CA" sz="2889" b="1">
                <a:solidFill>
                  <a:srgbClr val="00AF50"/>
                </a:solidFill>
                <a:latin typeface="Arial Bold"/>
                <a:cs typeface="Arial Bold"/>
              </a:rPr>
              <a:t>www.doingbusiness.org.za</a:t>
            </a:r>
          </a:p>
          <a:p>
            <a:pPr>
              <a:lnSpc>
                <a:spcPts val="3275"/>
              </a:lnSpc>
            </a:pPr>
            <a:endParaRPr lang="en-CA" sz="2879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87017-B230-E5AD-B761-44D01843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5308601"/>
            <a:ext cx="6297612" cy="928712"/>
          </a:xfrm>
        </p:spPr>
        <p:txBody>
          <a:bodyPr/>
          <a:lstStyle/>
          <a:p>
            <a:r>
              <a:rPr lang="en-CA" dirty="0"/>
              <a:t>South African Embassy, Athens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336800"/>
            <a:ext cx="10363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AF50"/>
                </a:solidFill>
                <a:latin typeface="Arial Bold"/>
                <a:cs typeface="Arial Bold"/>
              </a:rPr>
              <a:t>www.energyoss.gov.za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540C3-934A-4AF4-2320-EAA5B7F2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00315" y="866381"/>
            <a:ext cx="2476500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02"/>
              </a:lnSpc>
            </a:pPr>
            <a:r>
              <a:rPr sz="3900" b="1" spc="-12" dirty="0">
                <a:solidFill>
                  <a:srgbClr val="E36C09"/>
                </a:solidFill>
                <a:latin typeface="Arial"/>
                <a:cs typeface="Arial"/>
              </a:rPr>
              <a:t>Thank</a:t>
            </a:r>
            <a:r>
              <a:rPr sz="3900" b="1" spc="-18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900" b="1" spc="-108" dirty="0">
                <a:solidFill>
                  <a:srgbClr val="E36C09"/>
                </a:solidFill>
                <a:latin typeface="Arial"/>
                <a:cs typeface="Arial"/>
              </a:rPr>
              <a:t>You</a:t>
            </a:r>
            <a:endParaRPr sz="3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50352" y="730059"/>
            <a:ext cx="2383536" cy="680186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</a:pPr>
            <a:r>
              <a:rPr sz="4320" i="1" spc="-18" dirty="0">
                <a:solidFill>
                  <a:srgbClr val="FF0000"/>
                </a:solidFill>
                <a:latin typeface="Carlito"/>
                <a:cs typeface="Carlito"/>
              </a:rPr>
              <a:t>Thank</a:t>
            </a:r>
            <a:r>
              <a:rPr sz="4320" i="1" spc="-1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320" i="1" spc="-6" dirty="0">
                <a:solidFill>
                  <a:srgbClr val="FF0000"/>
                </a:solidFill>
                <a:latin typeface="Carlito"/>
                <a:cs typeface="Carlito"/>
              </a:rPr>
              <a:t>you</a:t>
            </a:r>
            <a:endParaRPr sz="4320">
              <a:latin typeface="Carlito"/>
              <a:cs typeface="Carli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BD5D9-E282-81A1-9FA5-04FFD545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355600" y="254000"/>
            <a:ext cx="118364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6" b="1">
                <a:solidFill>
                  <a:srgbClr val="FFFFFF"/>
                </a:solidFill>
                <a:latin typeface="Arial Bold"/>
                <a:cs typeface="Arial Bold"/>
              </a:rPr>
              <a:t>Content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76400" y="1371600"/>
            <a:ext cx="1051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>
                <a:solidFill>
                  <a:srgbClr val="FFFFFF"/>
                </a:solidFill>
                <a:latin typeface="Arial"/>
                <a:cs typeface="Arial"/>
              </a:rPr>
              <a:t>South Africa at a Glance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76400" y="2641600"/>
            <a:ext cx="1051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>
                <a:solidFill>
                  <a:srgbClr val="FFFFFF"/>
                </a:solidFill>
                <a:latin typeface="Arial"/>
                <a:cs typeface="Arial"/>
              </a:rPr>
              <a:t>Priority Sectors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76400" y="3911600"/>
            <a:ext cx="1051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>
                <a:solidFill>
                  <a:srgbClr val="FFFFFF"/>
                </a:solidFill>
                <a:latin typeface="Arial"/>
                <a:cs typeface="Arial"/>
              </a:rPr>
              <a:t>Provincial Sector Overview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76400" y="5181600"/>
            <a:ext cx="10515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3A68F-570B-8A01-85EA-EFF52D00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D3E276-D99E-E671-9601-02AD485E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98604"/>
            <a:ext cx="3618466" cy="1278466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CE4F36-05A0-DDF5-FA31-33D215D3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733" y="514924"/>
            <a:ext cx="4966270" cy="5526437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/>
              <a:t>Contact details: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/>
              <a:t>Ms Dina Kapoutsis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/>
              <a:t>Trade and Information Assistant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/>
              <a:t>South African Embassy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/>
              <a:t>60, </a:t>
            </a:r>
            <a:r>
              <a:rPr lang="en-ZA" sz="1400" dirty="0" err="1"/>
              <a:t>Kifissias</a:t>
            </a:r>
            <a:r>
              <a:rPr lang="en-ZA" sz="1400" dirty="0"/>
              <a:t> Avenue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 err="1"/>
              <a:t>Marousi</a:t>
            </a:r>
            <a:r>
              <a:rPr lang="en-ZA" sz="1400" dirty="0"/>
              <a:t> 151 25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/>
              <a:t>Athens </a:t>
            </a:r>
          </a:p>
          <a:p>
            <a:pPr marL="0" indent="0">
              <a:spcBef>
                <a:spcPts val="0"/>
              </a:spcBef>
              <a:buNone/>
            </a:pPr>
            <a:endParaRPr lang="en-ZA" sz="1400" dirty="0"/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/>
              <a:t>Tel: 210-6178044 /210-6178020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/>
              <a:t>E-mail: </a:t>
            </a:r>
            <a:r>
              <a:rPr lang="en-ZA" sz="1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Kapoutsisd@dirco.gov.za</a:t>
            </a:r>
            <a:r>
              <a:rPr lang="en-ZA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ZA" sz="1400" dirty="0">
                <a:solidFill>
                  <a:schemeClr val="accent2">
                    <a:lumMod val="75000"/>
                  </a:schemeClr>
                </a:solidFill>
              </a:rPr>
              <a:t>	   </a:t>
            </a:r>
            <a:r>
              <a:rPr lang="en-ZA" sz="14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athens.info@dirco.gov.za</a:t>
            </a:r>
            <a:r>
              <a:rPr lang="en-ZA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ZA" dirty="0">
              <a:solidFill>
                <a:srgbClr val="00BC5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D421D7-7F90-7701-FD0D-634A4D3CD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618466" cy="2584449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FD033-52C6-D74C-B9C8-52F18206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South African Embassy, Athens </a:t>
            </a:r>
          </a:p>
        </p:txBody>
      </p:sp>
      <p:pic>
        <p:nvPicPr>
          <p:cNvPr id="5" name="Picture 4" descr="A picture containing text, emblem, crest, logo&#10;&#10;Description automatically generated">
            <a:extLst>
              <a:ext uri="{FF2B5EF4-FFF2-40B4-BE49-F238E27FC236}">
                <a16:creationId xmlns:a16="http://schemas.microsoft.com/office/drawing/2014/main" id="{B24208E2-D3A0-EBA7-0A99-71EE49783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45" y="1916833"/>
            <a:ext cx="2166376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1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38" name="TextBox 2"/>
          <p:cNvSpPr txBox="1"/>
          <p:nvPr/>
        </p:nvSpPr>
        <p:spPr>
          <a:xfrm>
            <a:off x="317500" y="165100"/>
            <a:ext cx="1030545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dirty="0">
                <a:solidFill>
                  <a:srgbClr val="FFFFFF"/>
                </a:solidFill>
                <a:latin typeface="Arial Bold"/>
                <a:cs typeface="Arial Bold"/>
              </a:rPr>
              <a:t>Th  Econom</a:t>
            </a:r>
            <a:r>
              <a:rPr lang="en-CA" sz="2410" b="1" dirty="0">
                <a:solidFill>
                  <a:schemeClr val="bg1"/>
                </a:solidFill>
                <a:latin typeface="Arial Bold"/>
                <a:cs typeface="Arial Bold"/>
              </a:rPr>
              <a:t>y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sz="2410" b="1" dirty="0">
                <a:solidFill>
                  <a:srgbClr val="FFFFFF"/>
                </a:solidFill>
                <a:latin typeface="Arial Bold"/>
                <a:cs typeface="Arial Bold"/>
              </a:rPr>
              <a:t>South African economy offers a strong value proposition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7500" y="1054100"/>
            <a:ext cx="5892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Arial"/>
                <a:cs typeface="Arial"/>
              </a:rPr>
              <a:t>Sectoral composition of South Africa’s gross domestic product (GDP)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71600" y="1866900"/>
            <a:ext cx="4838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606800" algn="l"/>
              </a:tabLst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General Government</a:t>
            </a: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	19.4%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7500" y="2286000"/>
            <a:ext cx="5892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238500" algn="l"/>
              </a:tabLst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Community, Social &amp; Personal Services</a:t>
            </a: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	6.0%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0400" y="2616200"/>
            <a:ext cx="554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Finance, Insurance, Real Estate &amp;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23200" y="1092200"/>
            <a:ext cx="42545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FFFFFF"/>
                </a:solidFill>
                <a:latin typeface="Arial"/>
                <a:cs typeface="Arial"/>
              </a:rPr>
              <a:t>South Africa’s value proposition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11900" y="1943100"/>
            <a:ext cx="5765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CA" sz="1403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Africa’s most industrialised economy. It is the region’s principal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04000" y="2159000"/>
            <a:ext cx="5473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manufacturing hub and a leading services  destination.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11900" y="2590800"/>
            <a:ext cx="5765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CA" sz="1403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Highly diversified economic structure in terms of sectoral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3000" y="2806700"/>
            <a:ext cx="1955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Business Services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8300" y="3136900"/>
            <a:ext cx="2730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Transport, Storage &amp; Communication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68300" y="3454400"/>
            <a:ext cx="2730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660400" algn="l"/>
              </a:tabLst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Wholesale &amp; Retail, Trade, Catering &amp;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	Accommodation</a:t>
            </a:r>
          </a:p>
          <a:p>
            <a:pPr>
              <a:lnSpc>
                <a:spcPts val="146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79600" y="3975100"/>
            <a:ext cx="12192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Construction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6500" y="4406900"/>
            <a:ext cx="1892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Electricity, Gas &amp; Water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52600" y="4826000"/>
            <a:ext cx="13462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Manufacturing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47800" y="5245100"/>
            <a:ext cx="1651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6C6C6C"/>
                </a:solidFill>
                <a:latin typeface="Calibri"/>
                <a:cs typeface="Calibri"/>
              </a:rPr>
              <a:t>Mining &amp; Quarrying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5800" y="5676900"/>
            <a:ext cx="2413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Agriculture, Forestry &amp; Fisheries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05100" y="6083300"/>
            <a:ext cx="393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6C6C6C"/>
                </a:solidFill>
                <a:latin typeface="Calibri"/>
                <a:cs typeface="Calibri"/>
              </a:rPr>
              <a:t>0.0%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8500" y="6438900"/>
            <a:ext cx="213782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 dirty="0">
                <a:solidFill>
                  <a:srgbClr val="9A9A9A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1380"/>
              </a:lnSpc>
            </a:pPr>
            <a:r>
              <a:rPr lang="en-CA" sz="1202" dirty="0">
                <a:solidFill>
                  <a:srgbClr val="000000"/>
                </a:solidFill>
              </a:rPr>
              <a:t>South African Embassy, Athens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41900" y="2755900"/>
            <a:ext cx="1155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202">
                <a:solidFill>
                  <a:srgbClr val="515151"/>
                </a:solidFill>
                <a:latin typeface="Calibri"/>
                <a:cs typeface="Calibri"/>
              </a:rPr>
              <a:t>19.9%</a:t>
            </a:r>
          </a:p>
          <a:p>
            <a:pPr>
              <a:lnSpc>
                <a:spcPts val="10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73500" y="3136900"/>
            <a:ext cx="2324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8.9%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495800" y="3568700"/>
            <a:ext cx="1701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14.8%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263900" y="3987800"/>
            <a:ext cx="29337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3.2%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327400" y="4406900"/>
            <a:ext cx="28702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3.8%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292600" y="4838700"/>
            <a:ext cx="1905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12.9%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22700" y="5257800"/>
            <a:ext cx="2374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8.4%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13100" y="5676900"/>
            <a:ext cx="2984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515151"/>
                </a:solidFill>
                <a:latin typeface="Calibri"/>
                <a:cs typeface="Calibri"/>
              </a:rPr>
              <a:t>2.7%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225800" y="6083300"/>
            <a:ext cx="2971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95300" algn="l"/>
                <a:tab pos="1016000" algn="l"/>
                <a:tab pos="1549400" algn="l"/>
                <a:tab pos="2082800" algn="l"/>
              </a:tabLst>
            </a:pPr>
            <a:r>
              <a:rPr lang="en-CA" sz="1200" dirty="0">
                <a:solidFill>
                  <a:srgbClr val="6C6C6C"/>
                </a:solidFill>
                <a:latin typeface="Calibri"/>
                <a:cs typeface="Calibri"/>
              </a:rPr>
              <a:t>5.0%	10.0%	15.0%	20.0%	25.0%</a:t>
            </a:r>
          </a:p>
          <a:p>
            <a:pPr>
              <a:lnSpc>
                <a:spcPts val="1380"/>
              </a:lnSpc>
            </a:pPr>
            <a:endParaRPr lang="en-CA" sz="1200" dirty="0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604000" y="2806700"/>
            <a:ext cx="5473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composition.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311900" y="3175000"/>
            <a:ext cx="5765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CA" sz="1403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One of the most open economies in the world (ratio of exports and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604000" y="3390900"/>
            <a:ext cx="54737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imports to GDP exceeds 58%). Preferential access to numerous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global markets.</a:t>
            </a:r>
          </a:p>
          <a:p>
            <a:pPr>
              <a:lnSpc>
                <a:spcPts val="167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311900" y="4127500"/>
            <a:ext cx="5765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CA" sz="1403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Endowed with an abundance of natural resources.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311900" y="4546600"/>
            <a:ext cx="5765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92100" algn="l"/>
              </a:tabLst>
            </a:pPr>
            <a:r>
              <a:rPr lang="en-CA" sz="1403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An extensive and modern infrastructure network.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311900" y="4991100"/>
            <a:ext cx="57658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79400" algn="l"/>
              </a:tabLst>
            </a:pPr>
            <a:r>
              <a:rPr lang="en-CA" sz="1403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Sophisticated banking sector with a major footprint in  Africa. It is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604000" y="5207000"/>
            <a:ext cx="5473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6">
                <a:solidFill>
                  <a:srgbClr val="000000"/>
                </a:solidFill>
                <a:latin typeface="Arial"/>
                <a:cs typeface="Arial"/>
              </a:rPr>
              <a:t>the continent’s financial hub.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311900" y="5664200"/>
            <a:ext cx="57658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92100" algn="l"/>
              </a:tabLst>
            </a:pPr>
            <a:r>
              <a:rPr lang="en-CA" sz="1403">
                <a:solidFill>
                  <a:srgbClr val="000000"/>
                </a:solidFill>
                <a:latin typeface="Courier New"/>
                <a:cs typeface="Courier New"/>
              </a:rPr>
              <a:t>o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  Offers a supportive and growing ecosystem as a  hub for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innovation, technology and fintech.</a:t>
            </a:r>
          </a:p>
          <a:p>
            <a:pPr>
              <a:lnSpc>
                <a:spcPts val="167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D489B737-D245-51D7-89AF-E8832305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South African Embassy, Athens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342900" y="304800"/>
            <a:ext cx="4711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3214" b="1">
                <a:solidFill>
                  <a:srgbClr val="FFFFFF"/>
                </a:solidFill>
                <a:latin typeface="Arial Bold"/>
                <a:cs typeface="Arial Bold"/>
              </a:rPr>
              <a:t>South Africa at a Glance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39900" y="1282700"/>
            <a:ext cx="331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6">
                <a:solidFill>
                  <a:srgbClr val="FFFFFF"/>
                </a:solidFill>
                <a:latin typeface="Arial"/>
                <a:cs typeface="Arial"/>
              </a:rPr>
              <a:t>ZAR 7,688,65 trillion</a:t>
            </a:r>
          </a:p>
          <a:p>
            <a:pPr>
              <a:lnSpc>
                <a:spcPts val="2300"/>
              </a:lnSpc>
            </a:pPr>
            <a:endParaRPr lang="en-CA" sz="200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39900" y="1651000"/>
            <a:ext cx="331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(US$ 419 billion)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39900" y="2921000"/>
            <a:ext cx="331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Exports - US$ 130 billion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39900" y="4381500"/>
            <a:ext cx="331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Inflation - 5.4%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39900" y="5842000"/>
            <a:ext cx="33147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US$ 1.00 - ZAR 18.35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30800" y="520700"/>
            <a:ext cx="69469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(as at  June 2023)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96200" y="1460500"/>
            <a:ext cx="4381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6">
                <a:solidFill>
                  <a:srgbClr val="FFFFFF"/>
                </a:solidFill>
                <a:latin typeface="Arial"/>
                <a:cs typeface="Arial"/>
              </a:rPr>
              <a:t>60.6 million (majority &lt;35 yrs)</a:t>
            </a:r>
          </a:p>
          <a:p>
            <a:pPr>
              <a:lnSpc>
                <a:spcPts val="2300"/>
              </a:lnSpc>
            </a:pPr>
            <a:endParaRPr lang="en-CA" sz="20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96200" y="2921000"/>
            <a:ext cx="4381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1 219 090 km</a:t>
            </a:r>
            <a:r>
              <a:rPr lang="en-CA" sz="1334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 (79.4% agricultural)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96200" y="4203700"/>
            <a:ext cx="4381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6">
                <a:solidFill>
                  <a:srgbClr val="FFFFFF"/>
                </a:solidFill>
                <a:latin typeface="Arial"/>
                <a:cs typeface="Arial"/>
              </a:rPr>
              <a:t>3 International Airport</a:t>
            </a:r>
          </a:p>
          <a:p>
            <a:pPr>
              <a:lnSpc>
                <a:spcPts val="2300"/>
              </a:lnSpc>
            </a:pPr>
            <a:endParaRPr lang="en-CA" sz="200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96200" y="4559300"/>
            <a:ext cx="43815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8 Seaports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96200" y="5600700"/>
            <a:ext cx="43815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REPO Rate - 8,25%</a:t>
            </a:r>
            <a:br>
              <a:rPr lang="en-CA" sz="2004">
                <a:solidFill>
                  <a:srgbClr val="000000"/>
                </a:solidFill>
                <a:latin typeface="Times New Roman"/>
              </a:rPr>
            </a:br>
            <a:r>
              <a:rPr lang="en-CA" sz="2004">
                <a:solidFill>
                  <a:srgbClr val="FFFFFF"/>
                </a:solidFill>
                <a:latin typeface="Arial"/>
                <a:cs typeface="Arial"/>
              </a:rPr>
              <a:t>PRIME Rate - 11.75%</a:t>
            </a:r>
          </a:p>
          <a:p>
            <a:pPr>
              <a:lnSpc>
                <a:spcPts val="2875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ABB3754-F1B3-3F15-CFBD-9F56FDEE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0800000" flipV="1">
            <a:off x="767408" y="6527800"/>
            <a:ext cx="2736304" cy="330200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</a:rPr>
              <a:t>South African Embassy, Athens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330200" y="228600"/>
            <a:ext cx="11861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6" b="1">
                <a:solidFill>
                  <a:srgbClr val="FFFFFF"/>
                </a:solidFill>
                <a:latin typeface="Calibri Bold"/>
                <a:cs typeface="Calibri Bold"/>
              </a:rPr>
              <a:t>Sector Focus</a:t>
            </a:r>
          </a:p>
          <a:p>
            <a:pPr>
              <a:lnSpc>
                <a:spcPts val="3680"/>
              </a:lnSpc>
            </a:pPr>
            <a:endParaRPr lang="en-CA" sz="32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08300" y="1130300"/>
            <a:ext cx="9283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FFFFFF"/>
                </a:solidFill>
                <a:latin typeface="Calibri Bold"/>
                <a:cs typeface="Calibri Bold"/>
              </a:rPr>
              <a:t>Green Economy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84500" y="14097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Green energy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84500" y="16383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Recycling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84500" y="18669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Hydrogen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84500" y="20828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Biofuels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84500" y="23114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Water infrastructure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84500" y="25400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Co-generation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8300" y="3060700"/>
            <a:ext cx="9283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FFFFFF"/>
                </a:solidFill>
                <a:latin typeface="Calibri Bold"/>
                <a:cs typeface="Calibri Bold"/>
              </a:rPr>
              <a:t>Resource Based Industries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84500" y="33274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Mining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84500" y="35560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Agro-processing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984500" y="37846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Aquaculture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84500" y="40132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Agriculture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84500" y="42418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Mineral beneficiation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84500" y="4470400"/>
            <a:ext cx="9207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Ocean / blue economy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08300" y="4978400"/>
            <a:ext cx="92837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FFFFFF"/>
                </a:solidFill>
                <a:latin typeface="Calibri Bold"/>
                <a:cs typeface="Calibri Bold"/>
              </a:rPr>
              <a:t>Services Industries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997200" y="5245100"/>
            <a:ext cx="9194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Oil &amp; gas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997200" y="5473700"/>
            <a:ext cx="9194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Ship building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97200" y="5702300"/>
            <a:ext cx="9194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6">
                <a:solidFill>
                  <a:srgbClr val="FFFFFF"/>
                </a:solidFill>
                <a:latin typeface="Calibri"/>
                <a:cs typeface="Calibri"/>
              </a:rPr>
              <a:t>•  Ship repairs</a:t>
            </a:r>
          </a:p>
          <a:p>
            <a:pPr>
              <a:lnSpc>
                <a:spcPts val="1610"/>
              </a:lnSpc>
            </a:pPr>
            <a:endParaRPr lang="en-CA" sz="1406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997200" y="5930900"/>
            <a:ext cx="9194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Business process outsourcing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997200" y="6159500"/>
            <a:ext cx="9194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Films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997200" y="6388100"/>
            <a:ext cx="9194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FFFFFF"/>
                </a:solidFill>
                <a:latin typeface="Calibri"/>
                <a:cs typeface="Calibri"/>
              </a:rPr>
              <a:t>•  Explorations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E46E9AFE-E537-E4BE-9FBA-0343D31D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400" y="6578600"/>
            <a:ext cx="6279546" cy="266700"/>
          </a:xfrm>
        </p:spPr>
        <p:txBody>
          <a:bodyPr/>
          <a:lstStyle/>
          <a:p>
            <a:r>
              <a:rPr lang="en-CA" sz="1200" dirty="0">
                <a:solidFill>
                  <a:schemeClr val="tx1"/>
                </a:solidFill>
              </a:rPr>
              <a:t>South African Embassy, Athens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330200" y="241300"/>
            <a:ext cx="118618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4" b="1">
                <a:solidFill>
                  <a:srgbClr val="FFFFFF"/>
                </a:solidFill>
                <a:latin typeface="Calibri Bold"/>
                <a:cs typeface="Calibri Bold"/>
              </a:rPr>
              <a:t>Sector Focus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09900" y="1143000"/>
            <a:ext cx="9182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6" b="1">
                <a:solidFill>
                  <a:srgbClr val="FFFFFF"/>
                </a:solidFill>
                <a:latin typeface="Calibri Bold"/>
                <a:cs typeface="Calibri Bold"/>
              </a:rPr>
              <a:t>Manufacturing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86100" y="14478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>
                <a:solidFill>
                  <a:srgbClr val="FFFFFF"/>
                </a:solidFill>
                <a:latin typeface="Calibri"/>
                <a:cs typeface="Calibri"/>
              </a:rPr>
              <a:t>•  Automotive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086100" y="17145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Leather &amp; footwear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86100" y="19685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Clothing &amp; textiles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86100" y="22352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Rail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86100" y="24892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Metals fabrication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86100" y="27432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>
                <a:solidFill>
                  <a:srgbClr val="FFFFFF"/>
                </a:solidFill>
                <a:latin typeface="Calibri"/>
                <a:cs typeface="Calibri"/>
              </a:rPr>
              <a:t>•  Yellow goods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86100" y="30099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Heavy vehicles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86100" y="32766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Cosmetics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86100" y="35306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FMCG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009900" y="4064000"/>
            <a:ext cx="9182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6" b="1">
                <a:solidFill>
                  <a:srgbClr val="FFFFFF"/>
                </a:solidFill>
                <a:latin typeface="Calibri Bold"/>
                <a:cs typeface="Calibri Bold"/>
              </a:rPr>
              <a:t>Advanced Manufacturing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86100" y="43688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Plastics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86100" y="46355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Electronics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86100" y="49022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White goods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086100" y="51562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Aerospace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86100" y="54229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Pharma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86100" y="56769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Chemicals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086100" y="59436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FFFFFF"/>
                </a:solidFill>
                <a:latin typeface="Calibri"/>
                <a:cs typeface="Calibri"/>
              </a:rPr>
              <a:t>•  Biochemical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086100" y="6197600"/>
            <a:ext cx="9105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8">
                <a:solidFill>
                  <a:srgbClr val="FFFFFF"/>
                </a:solidFill>
                <a:latin typeface="Calibri"/>
                <a:cs typeface="Calibri"/>
              </a:rPr>
              <a:t>•  Defence industries</a:t>
            </a:r>
          </a:p>
          <a:p>
            <a:pPr>
              <a:lnSpc>
                <a:spcPts val="1840"/>
              </a:lnSpc>
            </a:pPr>
            <a:endParaRPr lang="en-CA" sz="1598">
              <a:solidFill>
                <a:srgbClr val="000000"/>
              </a:solidFill>
            </a:endParaRP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1929789-5D48-C6F5-1B56-51BDED28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392" y="6337299"/>
            <a:ext cx="6351554" cy="279400"/>
          </a:xfrm>
        </p:spPr>
        <p:txBody>
          <a:bodyPr/>
          <a:lstStyle/>
          <a:p>
            <a:r>
              <a:rPr lang="en-CA" sz="1100" dirty="0">
                <a:solidFill>
                  <a:schemeClr val="tx1"/>
                </a:solidFill>
              </a:rPr>
              <a:t>South African Embassy, Athens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32" name="TextBox 2"/>
          <p:cNvSpPr txBox="1"/>
          <p:nvPr/>
        </p:nvSpPr>
        <p:spPr>
          <a:xfrm>
            <a:off x="254000" y="266700"/>
            <a:ext cx="11938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lang="en-CA" sz="2805" b="1">
                <a:solidFill>
                  <a:srgbClr val="FFFFFF"/>
                </a:solidFill>
                <a:latin typeface="Arial Bold"/>
                <a:cs typeface="Arial Bold"/>
              </a:rPr>
              <a:t>Platform to support growth:</a:t>
            </a:r>
            <a:r>
              <a:rPr lang="en-CA" sz="1606" b="1">
                <a:solidFill>
                  <a:srgbClr val="FFFFFF"/>
                </a:solidFill>
                <a:latin typeface="Arial Bold"/>
                <a:cs typeface="Arial Bold"/>
              </a:rPr>
              <a:t> Preferentia  access to key world markets</a:t>
            </a:r>
          </a:p>
          <a:p>
            <a:pPr>
              <a:lnSpc>
                <a:spcPts val="2355"/>
              </a:lnSpc>
            </a:pPr>
            <a:endParaRPr lang="en-CA" sz="207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7500" y="825500"/>
            <a:ext cx="11874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>
                <a:solidFill>
                  <a:srgbClr val="000000"/>
                </a:solidFill>
                <a:latin typeface="Arial"/>
                <a:cs typeface="Arial"/>
              </a:rPr>
              <a:t>• South Africa is a member of the World Trade Organisation.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7500" y="1117600"/>
            <a:ext cx="118745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CA" sz="1596" dirty="0">
                <a:solidFill>
                  <a:srgbClr val="000000"/>
                </a:solidFill>
                <a:latin typeface="Arial"/>
                <a:cs typeface="Arial"/>
              </a:rPr>
              <a:t>• Access to global markets has been enhanced through bilateral agreements with most of South Africa’s major trading partners.</a:t>
            </a:r>
            <a:br>
              <a:rPr lang="en-CA" sz="1596" dirty="0">
                <a:solidFill>
                  <a:srgbClr val="000000"/>
                </a:solidFill>
                <a:latin typeface="Times New Roman"/>
              </a:rPr>
            </a:br>
            <a:r>
              <a:rPr lang="en-CA" sz="1596" dirty="0">
                <a:solidFill>
                  <a:srgbClr val="000000"/>
                </a:solidFill>
                <a:latin typeface="Arial"/>
                <a:cs typeface="Arial"/>
              </a:rPr>
              <a:t>Preferential access to key export markets has been secured through various agreements and by participating in regional</a:t>
            </a:r>
            <a:br>
              <a:rPr lang="en-CA" sz="1596" dirty="0">
                <a:solidFill>
                  <a:srgbClr val="000000"/>
                </a:solidFill>
                <a:latin typeface="Times New Roman"/>
              </a:rPr>
            </a:br>
            <a:r>
              <a:rPr lang="en-CA" sz="1596" dirty="0">
                <a:solidFill>
                  <a:srgbClr val="000000"/>
                </a:solidFill>
                <a:latin typeface="Arial"/>
                <a:cs typeface="Arial"/>
              </a:rPr>
              <a:t>economic communities.</a:t>
            </a:r>
          </a:p>
          <a:p>
            <a:pPr>
              <a:lnSpc>
                <a:spcPts val="1950"/>
              </a:lnSpc>
            </a:pPr>
            <a:endParaRPr lang="en-CA" sz="159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2600" y="2070100"/>
            <a:ext cx="1701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Agreement name</a:t>
            </a:r>
          </a:p>
          <a:p>
            <a:pPr>
              <a:lnSpc>
                <a:spcPts val="1610"/>
              </a:lnSpc>
            </a:pPr>
            <a:endParaRPr lang="en-CA" sz="1413" b="1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79900" y="2070100"/>
            <a:ext cx="18288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Type of agreement</a:t>
            </a:r>
          </a:p>
          <a:p>
            <a:pPr>
              <a:lnSpc>
                <a:spcPts val="1610"/>
              </a:lnSpc>
            </a:pPr>
            <a:endParaRPr lang="en-CA" sz="1413" b="1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64500" y="2070100"/>
            <a:ext cx="32004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Countries / regional blocs involved</a:t>
            </a:r>
          </a:p>
          <a:p>
            <a:pPr>
              <a:lnSpc>
                <a:spcPts val="1610"/>
              </a:lnSpc>
            </a:pPr>
            <a:endParaRPr lang="en-CA" sz="1413" b="1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2600" y="2590800"/>
            <a:ext cx="7480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3797300" algn="l"/>
              </a:tabLst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Southern African Customs Union (SACU)</a:t>
            </a: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	Customs union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64500" y="2438400"/>
            <a:ext cx="4013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South Africa, Botswana, Lesotho, Namibia,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eSwatini (formerly Swaziland)</a:t>
            </a:r>
          </a:p>
          <a:p>
            <a:pPr>
              <a:lnSpc>
                <a:spcPts val="193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2600" y="2921000"/>
            <a:ext cx="3683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Southern African Development Community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(SADC) Free Trade Area</a:t>
            </a:r>
          </a:p>
          <a:p>
            <a:pPr>
              <a:lnSpc>
                <a:spcPts val="193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79900" y="3086100"/>
            <a:ext cx="3670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Free trade agreement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64500" y="3086100"/>
            <a:ext cx="4013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15 SADC member states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2600" y="3517900"/>
            <a:ext cx="32131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Economic Partnership Agreements</a:t>
            </a:r>
          </a:p>
          <a:p>
            <a:pPr>
              <a:lnSpc>
                <a:spcPts val="1610"/>
              </a:lnSpc>
            </a:pPr>
            <a:endParaRPr lang="en-CA" sz="1413" b="1">
              <a:solidFill>
                <a:srgbClr val="FFFFFF"/>
              </a:solidFill>
              <a:latin typeface="Arial Bold"/>
              <a:cs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279900" y="3517900"/>
            <a:ext cx="19812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Free trade agreement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64500" y="3517900"/>
            <a:ext cx="3873500" cy="26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SACU- EU EPA plus Mozambique and Angola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2600" y="3975100"/>
            <a:ext cx="3683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EFTA-SACU FTA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2600" y="4457700"/>
            <a:ext cx="3683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African Growth &amp; Opportunity Act (AGOA)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2600" y="4953000"/>
            <a:ext cx="3683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Generalised System of Preferences (GSP)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2600" y="5448300"/>
            <a:ext cx="3683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SACU-Mercosur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2600" y="5778500"/>
            <a:ext cx="3683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Africa Continental Free Trade Area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13" b="1">
                <a:solidFill>
                  <a:srgbClr val="FFFFFF"/>
                </a:solidFill>
                <a:latin typeface="Arial Bold"/>
                <a:cs typeface="Arial Bold"/>
              </a:rPr>
              <a:t>(AfCFTA)</a:t>
            </a:r>
          </a:p>
          <a:p>
            <a:pPr>
              <a:lnSpc>
                <a:spcPts val="193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279900" y="3975100"/>
            <a:ext cx="3670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Free trade agreement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279900" y="4305300"/>
            <a:ext cx="3670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Unilateral assistance measures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(non- reciprocal)</a:t>
            </a:r>
          </a:p>
          <a:p>
            <a:pPr>
              <a:lnSpc>
                <a:spcPts val="193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279900" y="4813300"/>
            <a:ext cx="36703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Unilateral (non-reciprocal)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Preferential trade agreement</a:t>
            </a:r>
          </a:p>
          <a:p>
            <a:pPr>
              <a:lnSpc>
                <a:spcPts val="2895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279900" y="5816600"/>
            <a:ext cx="36703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Free trade agreement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064500" y="3810000"/>
            <a:ext cx="4013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SACU + EFTA (Iceland, Liechtenstein, Norway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and Switzerland)</a:t>
            </a:r>
          </a:p>
          <a:p>
            <a:pPr>
              <a:lnSpc>
                <a:spcPts val="193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064500" y="4457700"/>
            <a:ext cx="4013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US- 39 sub-Saharan African countries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064500" y="4800600"/>
            <a:ext cx="4013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SA- EU, Norway, Switzerland, Russia, Turkey,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the US, Canada, Japan</a:t>
            </a:r>
          </a:p>
          <a:p>
            <a:pPr>
              <a:lnSpc>
                <a:spcPts val="193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064500" y="5283200"/>
            <a:ext cx="4013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SACU and Argentina, Brazil,</a:t>
            </a:r>
            <a:br>
              <a:rPr lang="en-CA" sz="1403">
                <a:solidFill>
                  <a:srgbClr val="000000"/>
                </a:solidFill>
                <a:latin typeface="Times New Roman"/>
              </a:rPr>
            </a:b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Paraguay and Uruguay</a:t>
            </a:r>
          </a:p>
          <a:p>
            <a:pPr>
              <a:lnSpc>
                <a:spcPts val="193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064500" y="5930900"/>
            <a:ext cx="4013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>
                <a:solidFill>
                  <a:srgbClr val="000000"/>
                </a:solidFill>
                <a:latin typeface="Arial"/>
                <a:cs typeface="Arial"/>
              </a:rPr>
              <a:t>AU member states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27100" y="6438900"/>
            <a:ext cx="9563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2">
                <a:solidFill>
                  <a:srgbClr val="9A9A9A"/>
                </a:solidFill>
                <a:latin typeface="Calibri"/>
                <a:cs typeface="Calibri"/>
              </a:rPr>
              <a:t>7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0604500" y="6400800"/>
            <a:ext cx="1473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106">
                <a:solidFill>
                  <a:srgbClr val="000000"/>
                </a:solidFill>
                <a:latin typeface="Arial"/>
                <a:cs typeface="Arial"/>
              </a:rPr>
              <a:t>Source: Invest SA</a:t>
            </a:r>
          </a:p>
          <a:p>
            <a:pPr>
              <a:lnSpc>
                <a:spcPts val="1265"/>
              </a:lnSpc>
            </a:pPr>
            <a:endParaRPr lang="en-CA" sz="1106">
              <a:solidFill>
                <a:srgbClr val="000000"/>
              </a:solidFill>
            </a:endParaRPr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73D4F5E5-4EE6-BF8A-403B-333FA554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600" y="6223000"/>
            <a:ext cx="6333480" cy="635000"/>
          </a:xfrm>
        </p:spPr>
        <p:txBody>
          <a:bodyPr/>
          <a:lstStyle/>
          <a:p>
            <a:r>
              <a:rPr lang="en-CA" sz="1200" dirty="0">
                <a:solidFill>
                  <a:schemeClr val="tx1"/>
                </a:solidFill>
              </a:rPr>
              <a:t>South African Embassy, Athens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63" name="TextBox 2"/>
          <p:cNvSpPr txBox="1"/>
          <p:nvPr/>
        </p:nvSpPr>
        <p:spPr>
          <a:xfrm>
            <a:off x="292100" y="139700"/>
            <a:ext cx="9359900" cy="76944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5" b="1" dirty="0">
                <a:solidFill>
                  <a:srgbClr val="FFFFFF"/>
                </a:solidFill>
                <a:latin typeface="Arial Bold"/>
                <a:cs typeface="Arial Bold"/>
              </a:rPr>
              <a:t>Special Economic Zones</a:t>
            </a:r>
          </a:p>
          <a:p>
            <a:pPr>
              <a:lnSpc>
                <a:spcPts val="3025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753600" y="381000"/>
            <a:ext cx="23241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n-CA" sz="776" b="1" spc="-30">
                <a:solidFill>
                  <a:srgbClr val="FFFFFF"/>
                </a:solidFill>
                <a:latin typeface="Verdana Bold"/>
                <a:cs typeface="Verdana Bold"/>
              </a:rPr>
              <a:t>Musina-Makhado (Limpopo)</a:t>
            </a:r>
            <a:r>
              <a:rPr lang="en-CA" sz="630" b="1" spc="-30">
                <a:solidFill>
                  <a:srgbClr val="FFFFFF"/>
                </a:solidFill>
                <a:latin typeface="Verdana Bold"/>
                <a:cs typeface="Verdana Bold"/>
              </a:rPr>
              <a:t>Maluti-a-Phofung (Free State)</a:t>
            </a:r>
          </a:p>
          <a:p>
            <a:pPr>
              <a:lnSpc>
                <a:spcPts val="8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753600" y="520700"/>
            <a:ext cx="24384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768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768">
                <a:solidFill>
                  <a:srgbClr val="FFFFFF"/>
                </a:solidFill>
                <a:latin typeface="Verdana"/>
                <a:cs typeface="Verdana"/>
              </a:rPr>
              <a:t> 7 262ha in size</a:t>
            </a:r>
          </a:p>
          <a:p>
            <a:pPr>
              <a:lnSpc>
                <a:spcPts val="90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25256" y="647700"/>
            <a:ext cx="4826744" cy="42319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606" b="1" dirty="0">
                <a:solidFill>
                  <a:srgbClr val="000000"/>
                </a:solidFill>
                <a:latin typeface="Verdana Bold"/>
                <a:cs typeface="Verdana Bold"/>
              </a:rPr>
              <a:t>ed and Proposed SEZs</a:t>
            </a:r>
          </a:p>
          <a:p>
            <a:pPr>
              <a:lnSpc>
                <a:spcPts val="1665"/>
              </a:lnSpc>
            </a:pPr>
            <a:endParaRPr lang="en-CA" sz="1596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53600" y="685800"/>
            <a:ext cx="76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  <a:tabLst>
                <a:tab pos="508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803">
                <a:solidFill>
                  <a:srgbClr val="FFFFFF"/>
                </a:solidFill>
                <a:latin typeface="Arial"/>
                <a:cs typeface="Arial"/>
              </a:rPr>
              <a:t>•</a:t>
            </a:r>
            <a:br>
              <a:rPr lang="en-CA" sz="803">
                <a:solidFill>
                  <a:srgbClr val="000000"/>
                </a:solidFill>
                <a:latin typeface="Times New Roman"/>
              </a:rPr>
            </a:br>
            <a:r>
              <a:rPr lang="en-CA" sz="803">
                <a:solidFill>
                  <a:srgbClr val="FFFFFF"/>
                </a:solidFill>
                <a:latin typeface="Arial"/>
                <a:cs typeface="Arial"/>
              </a:rPr>
              <a:t>	•</a:t>
            </a:r>
          </a:p>
          <a:p>
            <a:pPr>
              <a:lnSpc>
                <a:spcPts val="755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804400" y="889000"/>
            <a:ext cx="254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03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842500" y="647700"/>
            <a:ext cx="2235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Agro-processing; mineral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96500" y="787400"/>
            <a:ext cx="1981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CA" sz="803">
                <a:solidFill>
                  <a:srgbClr val="FFFFFF"/>
                </a:solidFill>
                <a:latin typeface="Verdana"/>
                <a:cs typeface="Verdana"/>
              </a:rPr>
              <a:t>Multi-modal logistics hub</a:t>
            </a:r>
          </a:p>
          <a:p>
            <a:pPr>
              <a:lnSpc>
                <a:spcPts val="7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842500" y="838200"/>
            <a:ext cx="2235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beneficiation; and petro</a:t>
            </a:r>
          </a:p>
          <a:p>
            <a:pPr>
              <a:lnSpc>
                <a:spcPts val="8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96500" y="914400"/>
            <a:ext cx="19812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en-CA" sz="803">
                <a:solidFill>
                  <a:srgbClr val="FFFFFF"/>
                </a:solidFill>
                <a:latin typeface="Verdana"/>
                <a:cs typeface="Verdana"/>
              </a:rPr>
              <a:t>Multi-sector</a:t>
            </a:r>
          </a:p>
          <a:p>
            <a:pPr>
              <a:lnSpc>
                <a:spcPts val="64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42500" y="990600"/>
            <a:ext cx="2235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chemicals</a:t>
            </a:r>
          </a:p>
          <a:p>
            <a:pPr>
              <a:lnSpc>
                <a:spcPts val="8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4500" y="1320800"/>
            <a:ext cx="3403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Saldanah (Western Cape)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4500" y="1473200"/>
            <a:ext cx="3403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356ha in size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4500" y="1625600"/>
            <a:ext cx="34036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Oil and gas, marine repair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2300" y="1778000"/>
            <a:ext cx="32258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engineering and logistics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1800" y="3022600"/>
            <a:ext cx="3416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Atlantis Greentech (Western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Cape)</a:t>
            </a:r>
          </a:p>
          <a:p>
            <a:pPr>
              <a:lnSpc>
                <a:spcPts val="1195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1800" y="3327400"/>
            <a:ext cx="3416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778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 The City of Cape Town has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made three large greenfield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9600" y="3644900"/>
            <a:ext cx="32385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sites available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31800" y="3784600"/>
            <a:ext cx="3416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778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 Renewable energy and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greentech hub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49700" y="1117600"/>
            <a:ext cx="2806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Maluti-a-Phofung (Free State)</a:t>
            </a:r>
          </a:p>
          <a:p>
            <a:pPr>
              <a:lnSpc>
                <a:spcPts val="9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49700" y="1270000"/>
            <a:ext cx="2806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1 039ha in size</a:t>
            </a:r>
          </a:p>
          <a:p>
            <a:pPr>
              <a:lnSpc>
                <a:spcPts val="9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49700" y="1397000"/>
            <a:ext cx="2806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Multi-modal logistics hub</a:t>
            </a:r>
          </a:p>
          <a:p>
            <a:pPr>
              <a:lnSpc>
                <a:spcPts val="1135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949700" y="1549400"/>
            <a:ext cx="2806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8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8">
                <a:solidFill>
                  <a:srgbClr val="FFFFFF"/>
                </a:solidFill>
                <a:latin typeface="Verdana"/>
                <a:cs typeface="Verdana"/>
              </a:rPr>
              <a:t>Multi-sector</a:t>
            </a:r>
          </a:p>
          <a:p>
            <a:pPr>
              <a:lnSpc>
                <a:spcPts val="115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134100" y="2349500"/>
            <a:ext cx="622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13" b="1">
                <a:solidFill>
                  <a:srgbClr val="404040"/>
                </a:solidFill>
                <a:latin typeface="Verdana Bold"/>
                <a:cs typeface="Verdana Bold"/>
              </a:rPr>
              <a:t>Bojanala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83100" y="3886200"/>
            <a:ext cx="2273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13" b="1">
                <a:solidFill>
                  <a:srgbClr val="404040"/>
                </a:solidFill>
                <a:latin typeface="Verdana Bold"/>
                <a:cs typeface="Verdana Bold"/>
              </a:rPr>
              <a:t>Upington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797800" y="1638300"/>
            <a:ext cx="1816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en-CA" sz="813" b="1">
                <a:solidFill>
                  <a:srgbClr val="404040"/>
                </a:solidFill>
                <a:latin typeface="Verdana Bold"/>
                <a:cs typeface="Verdana Bold"/>
              </a:rPr>
              <a:t>Tubatse</a:t>
            </a:r>
          </a:p>
          <a:p>
            <a:pPr>
              <a:lnSpc>
                <a:spcPts val="92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58000" y="1981200"/>
            <a:ext cx="27559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36269">
              <a:lnSpc>
                <a:spcPts val="1800"/>
              </a:lnSpc>
            </a:pPr>
            <a:r>
              <a:rPr lang="en-CA" sz="813" b="1">
                <a:solidFill>
                  <a:srgbClr val="404040"/>
                </a:solidFill>
                <a:latin typeface="Verdana Bold"/>
                <a:cs typeface="Verdana Bold"/>
              </a:rPr>
              <a:t>Nkomazi</a:t>
            </a:r>
            <a:br>
              <a:rPr lang="en-CA" sz="803">
                <a:solidFill>
                  <a:srgbClr val="000000"/>
                </a:solidFill>
                <a:latin typeface="Times New Roman"/>
              </a:rPr>
            </a:br>
            <a:r>
              <a:rPr lang="en-CA" sz="813" b="1">
                <a:solidFill>
                  <a:srgbClr val="404040"/>
                </a:solidFill>
                <a:latin typeface="Verdana Bold"/>
                <a:cs typeface="Verdana Bold"/>
              </a:rPr>
              <a:t>Gauteng Science &amp; Hi-Tech Hub</a:t>
            </a:r>
          </a:p>
          <a:p>
            <a:pPr>
              <a:lnSpc>
                <a:spcPts val="184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753600" y="1130300"/>
            <a:ext cx="2324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00"/>
              </a:lnSpc>
              <a:tabLst>
                <a:tab pos="889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Proximity to main land-based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route into SADC</a:t>
            </a:r>
          </a:p>
          <a:p>
            <a:pPr>
              <a:lnSpc>
                <a:spcPts val="93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766300" y="1663700"/>
            <a:ext cx="2311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8" b="1">
                <a:solidFill>
                  <a:srgbClr val="FFFFFF"/>
                </a:solidFill>
                <a:latin typeface="Verdana Bold"/>
                <a:cs typeface="Verdana Bold"/>
              </a:rPr>
              <a:t>Tshwane Automotive</a:t>
            </a:r>
          </a:p>
          <a:p>
            <a:pPr>
              <a:lnSpc>
                <a:spcPts val="115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766300" y="1816100"/>
            <a:ext cx="2311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(Gauteng)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766300" y="1968500"/>
            <a:ext cx="2311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204ha in size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766300" y="2120900"/>
            <a:ext cx="2311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Automotive suppliers;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766300" y="2260600"/>
            <a:ext cx="2311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Component manufacturers Tier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1, 2 &amp; 3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829800" y="2730500"/>
            <a:ext cx="2247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OR Tambo (Gauteng)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9829800" y="2882900"/>
            <a:ext cx="2247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7.5ha in size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829800" y="3035300"/>
            <a:ext cx="2247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Beneficiation of precious metals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and minerals, and perishable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918700" y="3340100"/>
            <a:ext cx="2159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food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829800" y="3492500"/>
            <a:ext cx="22479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Multi-site development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715500" y="3937000"/>
            <a:ext cx="2362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Richards Bay (KwaZulu-Natal)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715500" y="4089400"/>
            <a:ext cx="23622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383ha in size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715500" y="4241800"/>
            <a:ext cx="236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Manufacturing, storage of</a:t>
            </a:r>
            <a:br>
              <a:rPr lang="en-CA" sz="998">
                <a:solidFill>
                  <a:srgbClr val="000000"/>
                </a:solidFill>
                <a:latin typeface="Times New Roman"/>
              </a:rPr>
            </a:br>
            <a:r>
              <a:rPr lang="en-CA" sz="998">
                <a:solidFill>
                  <a:srgbClr val="FFFFFF"/>
                </a:solidFill>
                <a:latin typeface="Verdana"/>
                <a:cs typeface="Verdana"/>
              </a:rPr>
              <a:t>	minerals and logistics</a:t>
            </a:r>
          </a:p>
          <a:p>
            <a:pPr>
              <a:lnSpc>
                <a:spcPts val="120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9715500" y="4546600"/>
            <a:ext cx="236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N2 business corridor connecting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to Durban port, Maputo in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817100" y="4851400"/>
            <a:ext cx="2260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Mozambique and areas of East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Africa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778500" y="5156200"/>
            <a:ext cx="6413500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10"/>
              </a:lnSpc>
            </a:pPr>
            <a:r>
              <a:rPr lang="en-CA" sz="813" b="1">
                <a:solidFill>
                  <a:srgbClr val="404040"/>
                </a:solidFill>
                <a:latin typeface="Verdana Bold"/>
                <a:cs typeface="Verdana Bold"/>
              </a:rPr>
              <a:t>Wild Coast: Mthatha</a:t>
            </a:r>
          </a:p>
          <a:p>
            <a:pPr>
              <a:lnSpc>
                <a:spcPts val="810"/>
              </a:lnSpc>
            </a:pPr>
            <a:endParaRPr lang="en-CA" sz="803">
              <a:solidFill>
                <a:srgbClr val="000000"/>
              </a:solidFill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92100" y="5270500"/>
            <a:ext cx="11899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Coega (Eastern Cape)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292100" y="5422900"/>
            <a:ext cx="22225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9 003ha in size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92100" y="5575300"/>
            <a:ext cx="22225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778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General manufacturing,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469900" y="5715000"/>
            <a:ext cx="2044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agro-processing,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aquaculture, business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469900" y="6032500"/>
            <a:ext cx="20447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8">
                <a:solidFill>
                  <a:srgbClr val="FFFFFF"/>
                </a:solidFill>
                <a:latin typeface="Verdana"/>
                <a:cs typeface="Verdana"/>
              </a:rPr>
              <a:t>processing services and auto</a:t>
            </a:r>
          </a:p>
          <a:p>
            <a:pPr>
              <a:lnSpc>
                <a:spcPts val="1150"/>
              </a:lnSpc>
            </a:pPr>
            <a:endParaRPr lang="en-CA" sz="998">
              <a:solidFill>
                <a:srgbClr val="000000"/>
              </a:solidFill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616200" y="6007100"/>
            <a:ext cx="3416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6" b="1">
                <a:solidFill>
                  <a:srgbClr val="404040"/>
                </a:solidFill>
                <a:latin typeface="Verdana Bold"/>
                <a:cs typeface="Verdana Bold"/>
              </a:rPr>
              <a:t>Key: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2730500" y="6197600"/>
            <a:ext cx="3302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96">
                <a:solidFill>
                  <a:srgbClr val="404040"/>
                </a:solidFill>
                <a:latin typeface="Verdana"/>
                <a:cs typeface="Verdana"/>
              </a:rPr>
              <a:t>Designated but non-operational SEZ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404040"/>
                </a:solidFill>
                <a:latin typeface="Verdana"/>
                <a:cs typeface="Verdana"/>
              </a:rPr>
              <a:t>Designated and operational SEZ</a:t>
            </a:r>
          </a:p>
          <a:p>
            <a:pPr>
              <a:lnSpc>
                <a:spcPts val="124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2730500" y="6515100"/>
            <a:ext cx="3302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404040"/>
                </a:solidFill>
                <a:latin typeface="Verdana"/>
                <a:cs typeface="Verdana"/>
              </a:rPr>
              <a:t>Proposed SEZs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6134100" y="5842000"/>
            <a:ext cx="3429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East London (Eastern Cape)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134100" y="5994400"/>
            <a:ext cx="3429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462ha in size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6134100" y="6146800"/>
            <a:ext cx="3429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101600" algn="l"/>
              </a:tabLst>
            </a:pPr>
            <a:r>
              <a:rPr lang="en-CA" sz="998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8">
                <a:solidFill>
                  <a:srgbClr val="FFFFFF"/>
                </a:solidFill>
                <a:latin typeface="Verdana"/>
                <a:cs typeface="Verdana"/>
              </a:rPr>
              <a:t> General manufacturing,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aquaculture, agro-processing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6235700" y="6451600"/>
            <a:ext cx="33274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and auto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9677400" y="5448300"/>
            <a:ext cx="241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Dube Trade Port (KwaZulu-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1006" b="1">
                <a:solidFill>
                  <a:srgbClr val="FFFFFF"/>
                </a:solidFill>
                <a:latin typeface="Verdana Bold"/>
                <a:cs typeface="Verdana Bold"/>
              </a:rPr>
              <a:t>Natal)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677400" y="5765800"/>
            <a:ext cx="24130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303ha in size</a:t>
            </a:r>
          </a:p>
          <a:p>
            <a:pPr>
              <a:lnSpc>
                <a:spcPts val="115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9677400" y="5918200"/>
            <a:ext cx="241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Auto, electronics, fashion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garments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9677400" y="6223000"/>
            <a:ext cx="2413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  <a:tabLst>
                <a:tab pos="88900" algn="l"/>
              </a:tabLst>
            </a:pPr>
            <a:r>
              <a:rPr lang="en-CA" sz="996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 Facility in Africa with international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	airport, cargo terminal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766300" y="6527800"/>
            <a:ext cx="2324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warehousing offices retail hotel</a:t>
            </a:r>
            <a:br>
              <a:rPr lang="en-CA" sz="996">
                <a:solidFill>
                  <a:srgbClr val="000000"/>
                </a:solidFill>
                <a:latin typeface="Times New Roman"/>
              </a:rPr>
            </a:br>
            <a:r>
              <a:rPr lang="en-CA" sz="996">
                <a:solidFill>
                  <a:srgbClr val="FFFFFF"/>
                </a:solidFill>
                <a:latin typeface="Verdana"/>
                <a:cs typeface="Verdana"/>
              </a:rPr>
              <a:t>and agriculture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  <p:sp>
        <p:nvSpPr>
          <p:cNvPr id="64" name="Footer Placeholder 63">
            <a:extLst>
              <a:ext uri="{FF2B5EF4-FFF2-40B4-BE49-F238E27FC236}">
                <a16:creationId xmlns:a16="http://schemas.microsoft.com/office/drawing/2014/main" id="{38A96601-D052-9BF1-E975-0744205F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500" y="6172200"/>
            <a:ext cx="6530446" cy="673100"/>
          </a:xfrm>
        </p:spPr>
        <p:txBody>
          <a:bodyPr/>
          <a:lstStyle/>
          <a:p>
            <a:r>
              <a:rPr lang="en-CA" sz="1200" dirty="0">
                <a:solidFill>
                  <a:schemeClr val="tx1"/>
                </a:solidFill>
              </a:rPr>
              <a:t>South African Embassy, Athens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393700" y="266700"/>
            <a:ext cx="11798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5" b="1">
                <a:solidFill>
                  <a:srgbClr val="FFFFFF"/>
                </a:solidFill>
                <a:latin typeface="Arial Bold"/>
                <a:cs typeface="Arial Bold"/>
              </a:rPr>
              <a:t>A preferred investment destination in Africa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3700" y="673100"/>
            <a:ext cx="11798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40"/>
              </a:lnSpc>
            </a:pPr>
            <a:r>
              <a:rPr lang="en-CA" sz="1606" b="1">
                <a:solidFill>
                  <a:srgbClr val="FFFFFF"/>
                </a:solidFill>
                <a:latin typeface="Arial Bold"/>
                <a:cs typeface="Arial Bold"/>
              </a:rPr>
              <a:t>Sample of Fortune 500 global companies present in South Africa</a:t>
            </a:r>
          </a:p>
          <a:p>
            <a:pPr>
              <a:lnSpc>
                <a:spcPts val="17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1308100"/>
            <a:ext cx="7620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Automotive</a:t>
            </a:r>
          </a:p>
          <a:p>
            <a:pPr>
              <a:lnSpc>
                <a:spcPts val="1090"/>
              </a:lnSpc>
            </a:pPr>
            <a:endParaRPr lang="en-CA" sz="957" b="1">
              <a:solidFill>
                <a:srgbClr val="404040"/>
              </a:solidFill>
              <a:latin typeface="Calibri Bold"/>
              <a:cs typeface="Calibri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25800" y="1308100"/>
            <a:ext cx="6731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Resources</a:t>
            </a:r>
          </a:p>
          <a:p>
            <a:pPr>
              <a:lnSpc>
                <a:spcPts val="1090"/>
              </a:lnSpc>
            </a:pPr>
            <a:endParaRPr lang="en-CA" sz="957" b="1">
              <a:solidFill>
                <a:srgbClr val="404040"/>
              </a:solidFill>
              <a:latin typeface="Calibri Bold"/>
              <a:cs typeface="Calibri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14900" y="1308100"/>
            <a:ext cx="10414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Financial Services</a:t>
            </a:r>
          </a:p>
          <a:p>
            <a:pPr>
              <a:lnSpc>
                <a:spcPts val="1090"/>
              </a:lnSpc>
            </a:pPr>
            <a:endParaRPr lang="en-CA" sz="957" b="1">
              <a:solidFill>
                <a:srgbClr val="404040"/>
              </a:solidFill>
              <a:latin typeface="Calibri Bold"/>
              <a:cs typeface="Calibri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70700" y="1333500"/>
            <a:ext cx="4699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FMCG</a:t>
            </a:r>
          </a:p>
          <a:p>
            <a:pPr>
              <a:lnSpc>
                <a:spcPts val="1090"/>
              </a:lnSpc>
            </a:pPr>
            <a:endParaRPr lang="en-CA" sz="957" b="1">
              <a:solidFill>
                <a:srgbClr val="404040"/>
              </a:solidFill>
              <a:latin typeface="Calibri Bold"/>
              <a:cs typeface="Calibri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47100" y="1308100"/>
            <a:ext cx="3302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ICT</a:t>
            </a:r>
          </a:p>
          <a:p>
            <a:pPr>
              <a:lnSpc>
                <a:spcPts val="1090"/>
              </a:lnSpc>
            </a:pPr>
            <a:endParaRPr lang="en-CA" sz="957" b="1">
              <a:solidFill>
                <a:srgbClr val="404040"/>
              </a:solidFill>
              <a:latin typeface="Calibri Bold"/>
              <a:cs typeface="Calibri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0" y="1308100"/>
            <a:ext cx="1384300" cy="177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Technology/Engineering</a:t>
            </a:r>
          </a:p>
          <a:p>
            <a:pPr>
              <a:lnSpc>
                <a:spcPts val="1090"/>
              </a:lnSpc>
            </a:pPr>
            <a:endParaRPr lang="en-CA" sz="957" b="1">
              <a:solidFill>
                <a:srgbClr val="404040"/>
              </a:solidFill>
              <a:latin typeface="Calibri Bold"/>
              <a:cs typeface="Calibri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56600" y="4038600"/>
            <a:ext cx="38354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Electronics</a:t>
            </a:r>
          </a:p>
          <a:p>
            <a:pPr>
              <a:lnSpc>
                <a:spcPts val="1090"/>
              </a:lnSpc>
            </a:pPr>
            <a:endParaRPr lang="en-CA" sz="94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90200" y="4699000"/>
            <a:ext cx="17018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60" b="1">
                <a:solidFill>
                  <a:srgbClr val="404040"/>
                </a:solidFill>
                <a:latin typeface="Calibri Bold"/>
                <a:cs typeface="Calibri Bold"/>
              </a:rPr>
              <a:t>Retail</a:t>
            </a:r>
          </a:p>
          <a:p>
            <a:pPr>
              <a:lnSpc>
                <a:spcPts val="1090"/>
              </a:lnSpc>
            </a:pPr>
            <a:endParaRPr lang="en-CA" sz="95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05400" y="5219700"/>
            <a:ext cx="70866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Chemicals</a:t>
            </a:r>
          </a:p>
          <a:p>
            <a:pPr>
              <a:lnSpc>
                <a:spcPts val="1090"/>
              </a:lnSpc>
            </a:pPr>
            <a:endParaRPr lang="en-CA" sz="94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375900" y="5600700"/>
            <a:ext cx="18161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57" b="1">
                <a:solidFill>
                  <a:srgbClr val="404040"/>
                </a:solidFill>
                <a:latin typeface="Calibri Bold"/>
                <a:cs typeface="Calibri Bold"/>
              </a:rPr>
              <a:t>Hospitality</a:t>
            </a:r>
          </a:p>
          <a:p>
            <a:pPr>
              <a:lnSpc>
                <a:spcPts val="1090"/>
              </a:lnSpc>
            </a:pPr>
            <a:endParaRPr lang="en-CA" sz="947">
              <a:solidFill>
                <a:srgbClr val="000000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3206C69-8769-984A-87DA-006C2FD9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184900"/>
            <a:ext cx="6297612" cy="660400"/>
          </a:xfrm>
        </p:spPr>
        <p:txBody>
          <a:bodyPr/>
          <a:lstStyle/>
          <a:p>
            <a:r>
              <a:rPr lang="en-CA" sz="1200" dirty="0">
                <a:solidFill>
                  <a:schemeClr val="tx1"/>
                </a:solidFill>
              </a:rPr>
              <a:t>South African Embassy, Athens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2">
      <a:dk1>
        <a:sysClr val="windowText" lastClr="000000"/>
      </a:dk1>
      <a:lt1>
        <a:sysClr val="window" lastClr="FFFFFF"/>
      </a:lt1>
      <a:dk2>
        <a:srgbClr val="455F51"/>
      </a:dk2>
      <a:lt2>
        <a:srgbClr val="FBC583"/>
      </a:lt2>
      <a:accent1>
        <a:srgbClr val="FBCD95"/>
      </a:accent1>
      <a:accent2>
        <a:srgbClr val="00B050"/>
      </a:accent2>
      <a:accent3>
        <a:srgbClr val="F2F5D7"/>
      </a:accent3>
      <a:accent4>
        <a:srgbClr val="00B050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1268</TotalTime>
  <Words>1928</Words>
  <Application>Microsoft Office PowerPoint</Application>
  <PresentationFormat>Widescreen</PresentationFormat>
  <Paragraphs>476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Arial Bold</vt:lpstr>
      <vt:lpstr>Calibri</vt:lpstr>
      <vt:lpstr>Calibri Bold</vt:lpstr>
      <vt:lpstr>Carlito</vt:lpstr>
      <vt:lpstr>Century</vt:lpstr>
      <vt:lpstr>Courier New</vt:lpstr>
      <vt:lpstr>Symbol</vt:lpstr>
      <vt:lpstr>Times New Roman</vt:lpstr>
      <vt:lpstr>Trebuchet MS</vt:lpstr>
      <vt:lpstr>Trebuchet MS Bold</vt:lpstr>
      <vt:lpstr>Verdana</vt:lpstr>
      <vt:lpstr>Verdana Bold</vt:lpstr>
      <vt:lpstr>Wingdings 3</vt:lpstr>
      <vt:lpstr>Facet</vt:lpstr>
      <vt:lpstr> SOUTH AFRICA:    REPLETE WITH OPPORTUNITIES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Sources: Trade Map - Trade statistics for international business development</vt:lpstr>
      <vt:lpstr>Sources: Trade Map - Trade statistics for international business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</vt:vector>
  </TitlesOfParts>
  <Company>Investintech.com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Kapoutsis, D Ms : Athens, Information &amp; Trade Assistant, LRP</cp:lastModifiedBy>
  <cp:revision>13</cp:revision>
  <cp:lastPrinted>2023-11-15T11:04:31Z</cp:lastPrinted>
  <dcterms:created xsi:type="dcterms:W3CDTF">2023-11-14T07:37:48Z</dcterms:created>
  <dcterms:modified xsi:type="dcterms:W3CDTF">2023-11-20T13:56:41Z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ea4d308-7b0a-45d1-8227-d28a129f3dd4_Enabled">
    <vt:lpwstr>true</vt:lpwstr>
  </property>
  <property fmtid="{D5CDD505-2E9C-101B-9397-08002B2CF9AE}" pid="3" name="MSIP_Label_9ea4d308-7b0a-45d1-8227-d28a129f3dd4_SetDate">
    <vt:lpwstr>2023-11-14T12:43:29Z</vt:lpwstr>
  </property>
  <property fmtid="{D5CDD505-2E9C-101B-9397-08002B2CF9AE}" pid="4" name="MSIP_Label_9ea4d308-7b0a-45d1-8227-d28a129f3dd4_Method">
    <vt:lpwstr>Standard</vt:lpwstr>
  </property>
  <property fmtid="{D5CDD505-2E9C-101B-9397-08002B2CF9AE}" pid="5" name="MSIP_Label_9ea4d308-7b0a-45d1-8227-d28a129f3dd4_Name">
    <vt:lpwstr>Enclair</vt:lpwstr>
  </property>
  <property fmtid="{D5CDD505-2E9C-101B-9397-08002B2CF9AE}" pid="6" name="MSIP_Label_9ea4d308-7b0a-45d1-8227-d28a129f3dd4_SiteId">
    <vt:lpwstr>14450b3f-942f-4f12-b2e1-0197504c6a5e</vt:lpwstr>
  </property>
  <property fmtid="{D5CDD505-2E9C-101B-9397-08002B2CF9AE}" pid="7" name="MSIP_Label_9ea4d308-7b0a-45d1-8227-d28a129f3dd4_ActionId">
    <vt:lpwstr>fdc07508-e0fd-4991-b47b-1a2d244d8908</vt:lpwstr>
  </property>
  <property fmtid="{D5CDD505-2E9C-101B-9397-08002B2CF9AE}" pid="8" name="MSIP_Label_9ea4d308-7b0a-45d1-8227-d28a129f3dd4_ContentBits">
    <vt:lpwstr>0</vt:lpwstr>
  </property>
</Properties>
</file>